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2" r:id="rId7"/>
    <p:sldId id="263" r:id="rId8"/>
    <p:sldId id="264" r:id="rId9"/>
    <p:sldId id="266" r:id="rId10"/>
    <p:sldId id="259"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65A"/>
    <a:srgbClr val="F0F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B979-58BB-4737-838C-D19263577E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CDBE7A-AC7D-4EB6-95A3-BB69EF280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22879E-DF43-45C9-9779-BA3B2C0C686D}"/>
              </a:ext>
            </a:extLst>
          </p:cNvPr>
          <p:cNvSpPr>
            <a:spLocks noGrp="1"/>
          </p:cNvSpPr>
          <p:nvPr>
            <p:ph type="dt" sz="half" idx="10"/>
          </p:nvPr>
        </p:nvSpPr>
        <p:spPr/>
        <p:txBody>
          <a:bodyPr/>
          <a:lstStyle/>
          <a:p>
            <a:fld id="{C87DA429-D188-4AD8-A47C-F156BB84E8F5}" type="datetimeFigureOut">
              <a:rPr lang="en-GB" smtClean="0"/>
              <a:t>16/04/2024</a:t>
            </a:fld>
            <a:endParaRPr lang="en-GB"/>
          </a:p>
        </p:txBody>
      </p:sp>
      <p:sp>
        <p:nvSpPr>
          <p:cNvPr id="5" name="Footer Placeholder 4">
            <a:extLst>
              <a:ext uri="{FF2B5EF4-FFF2-40B4-BE49-F238E27FC236}">
                <a16:creationId xmlns:a16="http://schemas.microsoft.com/office/drawing/2014/main" id="{2C47AD7A-C7D6-4F7F-B153-E0B72A7BBA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4AD3DA-4575-4A0F-B28E-428888F1C32B}"/>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327553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D489-99F5-4189-B185-64D4E65F08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301665-95B2-445D-A7BE-2A515DAD89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EC6402-2034-425A-B548-C9C42573A773}"/>
              </a:ext>
            </a:extLst>
          </p:cNvPr>
          <p:cNvSpPr>
            <a:spLocks noGrp="1"/>
          </p:cNvSpPr>
          <p:nvPr>
            <p:ph type="dt" sz="half" idx="10"/>
          </p:nvPr>
        </p:nvSpPr>
        <p:spPr/>
        <p:txBody>
          <a:bodyPr/>
          <a:lstStyle/>
          <a:p>
            <a:fld id="{C87DA429-D188-4AD8-A47C-F156BB84E8F5}" type="datetimeFigureOut">
              <a:rPr lang="en-GB" smtClean="0"/>
              <a:t>16/04/2024</a:t>
            </a:fld>
            <a:endParaRPr lang="en-GB"/>
          </a:p>
        </p:txBody>
      </p:sp>
      <p:sp>
        <p:nvSpPr>
          <p:cNvPr id="5" name="Footer Placeholder 4">
            <a:extLst>
              <a:ext uri="{FF2B5EF4-FFF2-40B4-BE49-F238E27FC236}">
                <a16:creationId xmlns:a16="http://schemas.microsoft.com/office/drawing/2014/main" id="{7383ACB0-A31C-4BB0-8A6A-40D9A0CC28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08BFF1-A200-40A0-9498-0FBAAC46174D}"/>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88363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E7F2B-4F52-4425-BFEE-9F6D3F9F7F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1EBC06-08FE-400C-932C-25F85BE707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8A6B0D-363B-47F6-AD8E-52F0D087AD3A}"/>
              </a:ext>
            </a:extLst>
          </p:cNvPr>
          <p:cNvSpPr>
            <a:spLocks noGrp="1"/>
          </p:cNvSpPr>
          <p:nvPr>
            <p:ph type="dt" sz="half" idx="10"/>
          </p:nvPr>
        </p:nvSpPr>
        <p:spPr/>
        <p:txBody>
          <a:bodyPr/>
          <a:lstStyle/>
          <a:p>
            <a:fld id="{C87DA429-D188-4AD8-A47C-F156BB84E8F5}" type="datetimeFigureOut">
              <a:rPr lang="en-GB" smtClean="0"/>
              <a:t>16/04/2024</a:t>
            </a:fld>
            <a:endParaRPr lang="en-GB"/>
          </a:p>
        </p:txBody>
      </p:sp>
      <p:sp>
        <p:nvSpPr>
          <p:cNvPr id="5" name="Footer Placeholder 4">
            <a:extLst>
              <a:ext uri="{FF2B5EF4-FFF2-40B4-BE49-F238E27FC236}">
                <a16:creationId xmlns:a16="http://schemas.microsoft.com/office/drawing/2014/main" id="{19407014-416D-4B29-A16E-D26A524A1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0C01C9-084D-4B3E-B7EB-3F2B7FDA07AC}"/>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75122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EDA-4E47-4EC0-A81E-063487F012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579E82-96BA-42D0-9FF2-DF8B01D997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089814-1803-44F0-8F6C-5191D2E2905E}"/>
              </a:ext>
            </a:extLst>
          </p:cNvPr>
          <p:cNvSpPr>
            <a:spLocks noGrp="1"/>
          </p:cNvSpPr>
          <p:nvPr>
            <p:ph type="dt" sz="half" idx="10"/>
          </p:nvPr>
        </p:nvSpPr>
        <p:spPr/>
        <p:txBody>
          <a:bodyPr/>
          <a:lstStyle/>
          <a:p>
            <a:fld id="{C87DA429-D188-4AD8-A47C-F156BB84E8F5}" type="datetimeFigureOut">
              <a:rPr lang="en-GB" smtClean="0"/>
              <a:t>16/04/2024</a:t>
            </a:fld>
            <a:endParaRPr lang="en-GB"/>
          </a:p>
        </p:txBody>
      </p:sp>
      <p:sp>
        <p:nvSpPr>
          <p:cNvPr id="5" name="Footer Placeholder 4">
            <a:extLst>
              <a:ext uri="{FF2B5EF4-FFF2-40B4-BE49-F238E27FC236}">
                <a16:creationId xmlns:a16="http://schemas.microsoft.com/office/drawing/2014/main" id="{A645937A-DA69-41F7-8A7C-C88CD58183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040986-DC5B-4F0E-AF20-EE1F8E2036EC}"/>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304418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23DB-F09E-4EEE-A735-A053FE2129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A9EB-C043-4383-BA27-3942C8A4FC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244107-CA7A-4EE7-8A46-B67CE3874039}"/>
              </a:ext>
            </a:extLst>
          </p:cNvPr>
          <p:cNvSpPr>
            <a:spLocks noGrp="1"/>
          </p:cNvSpPr>
          <p:nvPr>
            <p:ph type="dt" sz="half" idx="10"/>
          </p:nvPr>
        </p:nvSpPr>
        <p:spPr/>
        <p:txBody>
          <a:bodyPr/>
          <a:lstStyle/>
          <a:p>
            <a:fld id="{C87DA429-D188-4AD8-A47C-F156BB84E8F5}" type="datetimeFigureOut">
              <a:rPr lang="en-GB" smtClean="0"/>
              <a:t>16/04/2024</a:t>
            </a:fld>
            <a:endParaRPr lang="en-GB"/>
          </a:p>
        </p:txBody>
      </p:sp>
      <p:sp>
        <p:nvSpPr>
          <p:cNvPr id="5" name="Footer Placeholder 4">
            <a:extLst>
              <a:ext uri="{FF2B5EF4-FFF2-40B4-BE49-F238E27FC236}">
                <a16:creationId xmlns:a16="http://schemas.microsoft.com/office/drawing/2014/main" id="{338AFD67-0457-4275-AD5D-FD35D2038C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A3D68-9636-46DC-810A-8B3FFE1A58B0}"/>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393782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282C-AB2C-4083-8B07-9574DF2061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2ABD1E-C7E8-4BFA-A4D0-3DB40E58A2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ED2E79-932C-4673-BCFC-78956E849C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758DB5-EA20-4937-B3B0-6FCCE7B1BE69}"/>
              </a:ext>
            </a:extLst>
          </p:cNvPr>
          <p:cNvSpPr>
            <a:spLocks noGrp="1"/>
          </p:cNvSpPr>
          <p:nvPr>
            <p:ph type="dt" sz="half" idx="10"/>
          </p:nvPr>
        </p:nvSpPr>
        <p:spPr/>
        <p:txBody>
          <a:bodyPr/>
          <a:lstStyle/>
          <a:p>
            <a:fld id="{C87DA429-D188-4AD8-A47C-F156BB84E8F5}" type="datetimeFigureOut">
              <a:rPr lang="en-GB" smtClean="0"/>
              <a:t>16/04/2024</a:t>
            </a:fld>
            <a:endParaRPr lang="en-GB"/>
          </a:p>
        </p:txBody>
      </p:sp>
      <p:sp>
        <p:nvSpPr>
          <p:cNvPr id="6" name="Footer Placeholder 5">
            <a:extLst>
              <a:ext uri="{FF2B5EF4-FFF2-40B4-BE49-F238E27FC236}">
                <a16:creationId xmlns:a16="http://schemas.microsoft.com/office/drawing/2014/main" id="{46DA1198-4311-4CE2-90DF-60B0A8230D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4A6152-A513-4045-B882-00B4FEDF8F38}"/>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193063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527A-1519-4230-BD4B-195CBA17D9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9594D5-F997-4CFA-803F-9E68E31001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F3646-2561-45A3-A2FC-8613D270B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D5CAD0-5F98-4DF1-8149-5D8358C809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CE4805-3BF0-4D91-8A46-E7B848CD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FEBDE8-8F2C-449E-AFA2-E95CF8D881B4}"/>
              </a:ext>
            </a:extLst>
          </p:cNvPr>
          <p:cNvSpPr>
            <a:spLocks noGrp="1"/>
          </p:cNvSpPr>
          <p:nvPr>
            <p:ph type="dt" sz="half" idx="10"/>
          </p:nvPr>
        </p:nvSpPr>
        <p:spPr/>
        <p:txBody>
          <a:bodyPr/>
          <a:lstStyle/>
          <a:p>
            <a:fld id="{C87DA429-D188-4AD8-A47C-F156BB84E8F5}" type="datetimeFigureOut">
              <a:rPr lang="en-GB" smtClean="0"/>
              <a:t>16/04/2024</a:t>
            </a:fld>
            <a:endParaRPr lang="en-GB"/>
          </a:p>
        </p:txBody>
      </p:sp>
      <p:sp>
        <p:nvSpPr>
          <p:cNvPr id="8" name="Footer Placeholder 7">
            <a:extLst>
              <a:ext uri="{FF2B5EF4-FFF2-40B4-BE49-F238E27FC236}">
                <a16:creationId xmlns:a16="http://schemas.microsoft.com/office/drawing/2014/main" id="{271ACDC2-8F4A-4D59-AD43-605BA94D81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54976C-B286-49ED-B85E-AEE0B8C13C8E}"/>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282990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7564F-03E5-461B-80C9-D34CC8E73E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04F7C9-A366-4D7E-A6B9-390F4AF4AE09}"/>
              </a:ext>
            </a:extLst>
          </p:cNvPr>
          <p:cNvSpPr>
            <a:spLocks noGrp="1"/>
          </p:cNvSpPr>
          <p:nvPr>
            <p:ph type="dt" sz="half" idx="10"/>
          </p:nvPr>
        </p:nvSpPr>
        <p:spPr/>
        <p:txBody>
          <a:bodyPr/>
          <a:lstStyle/>
          <a:p>
            <a:fld id="{C87DA429-D188-4AD8-A47C-F156BB84E8F5}" type="datetimeFigureOut">
              <a:rPr lang="en-GB" smtClean="0"/>
              <a:t>16/04/2024</a:t>
            </a:fld>
            <a:endParaRPr lang="en-GB"/>
          </a:p>
        </p:txBody>
      </p:sp>
      <p:sp>
        <p:nvSpPr>
          <p:cNvPr id="4" name="Footer Placeholder 3">
            <a:extLst>
              <a:ext uri="{FF2B5EF4-FFF2-40B4-BE49-F238E27FC236}">
                <a16:creationId xmlns:a16="http://schemas.microsoft.com/office/drawing/2014/main" id="{7D9CE665-523C-4259-886D-77001E5134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465A80-51B0-4CC3-A460-D06CF1532FA4}"/>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202018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76CCB4-8201-4200-9385-126685D1AF90}"/>
              </a:ext>
            </a:extLst>
          </p:cNvPr>
          <p:cNvSpPr>
            <a:spLocks noGrp="1"/>
          </p:cNvSpPr>
          <p:nvPr>
            <p:ph type="dt" sz="half" idx="10"/>
          </p:nvPr>
        </p:nvSpPr>
        <p:spPr/>
        <p:txBody>
          <a:bodyPr/>
          <a:lstStyle/>
          <a:p>
            <a:fld id="{C87DA429-D188-4AD8-A47C-F156BB84E8F5}" type="datetimeFigureOut">
              <a:rPr lang="en-GB" smtClean="0"/>
              <a:t>16/04/2024</a:t>
            </a:fld>
            <a:endParaRPr lang="en-GB"/>
          </a:p>
        </p:txBody>
      </p:sp>
      <p:sp>
        <p:nvSpPr>
          <p:cNvPr id="3" name="Footer Placeholder 2">
            <a:extLst>
              <a:ext uri="{FF2B5EF4-FFF2-40B4-BE49-F238E27FC236}">
                <a16:creationId xmlns:a16="http://schemas.microsoft.com/office/drawing/2014/main" id="{C0DC2347-237E-41B5-83BA-1A0E1B0615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4A0FC4-27C5-4191-9CA9-76D69B6F2DA4}"/>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90342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E69A-7097-494D-B4DC-12A5DDCDE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5E002F-F37A-44C3-8CA8-2FEA70590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6C4AA0-FCC5-4071-A9BB-743E0C382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FEE81-5934-4ABD-A6CD-402D99495FD6}"/>
              </a:ext>
            </a:extLst>
          </p:cNvPr>
          <p:cNvSpPr>
            <a:spLocks noGrp="1"/>
          </p:cNvSpPr>
          <p:nvPr>
            <p:ph type="dt" sz="half" idx="10"/>
          </p:nvPr>
        </p:nvSpPr>
        <p:spPr/>
        <p:txBody>
          <a:bodyPr/>
          <a:lstStyle/>
          <a:p>
            <a:fld id="{C87DA429-D188-4AD8-A47C-F156BB84E8F5}" type="datetimeFigureOut">
              <a:rPr lang="en-GB" smtClean="0"/>
              <a:t>16/04/2024</a:t>
            </a:fld>
            <a:endParaRPr lang="en-GB"/>
          </a:p>
        </p:txBody>
      </p:sp>
      <p:sp>
        <p:nvSpPr>
          <p:cNvPr id="6" name="Footer Placeholder 5">
            <a:extLst>
              <a:ext uri="{FF2B5EF4-FFF2-40B4-BE49-F238E27FC236}">
                <a16:creationId xmlns:a16="http://schemas.microsoft.com/office/drawing/2014/main" id="{9839BC95-22A2-4B8D-8A83-C59557C078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3D7979-E5DF-42D3-9233-35532C870556}"/>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226746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2A93-8627-41EF-AD38-7639BE78A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BB6F7D-720E-4EB5-B6FC-3680480BB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EDB8BE-D8CC-46DA-B559-2570F0D8A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79C4D1-5733-46DE-9DBF-D4735A7CCCE4}"/>
              </a:ext>
            </a:extLst>
          </p:cNvPr>
          <p:cNvSpPr>
            <a:spLocks noGrp="1"/>
          </p:cNvSpPr>
          <p:nvPr>
            <p:ph type="dt" sz="half" idx="10"/>
          </p:nvPr>
        </p:nvSpPr>
        <p:spPr/>
        <p:txBody>
          <a:bodyPr/>
          <a:lstStyle/>
          <a:p>
            <a:fld id="{C87DA429-D188-4AD8-A47C-F156BB84E8F5}" type="datetimeFigureOut">
              <a:rPr lang="en-GB" smtClean="0"/>
              <a:t>16/04/2024</a:t>
            </a:fld>
            <a:endParaRPr lang="en-GB"/>
          </a:p>
        </p:txBody>
      </p:sp>
      <p:sp>
        <p:nvSpPr>
          <p:cNvPr id="6" name="Footer Placeholder 5">
            <a:extLst>
              <a:ext uri="{FF2B5EF4-FFF2-40B4-BE49-F238E27FC236}">
                <a16:creationId xmlns:a16="http://schemas.microsoft.com/office/drawing/2014/main" id="{1E791950-5A5E-49CE-826E-C7302AC303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B2BD2-1AF5-423A-8EE4-06E6D24D72F1}"/>
              </a:ext>
            </a:extLst>
          </p:cNvPr>
          <p:cNvSpPr>
            <a:spLocks noGrp="1"/>
          </p:cNvSpPr>
          <p:nvPr>
            <p:ph type="sldNum" sz="quarter" idx="12"/>
          </p:nvPr>
        </p:nvSpPr>
        <p:spPr/>
        <p:txBody>
          <a:bodyPr/>
          <a:lstStyle/>
          <a:p>
            <a:fld id="{2B2570B6-6019-4D6B-9B24-A96AE6A11480}" type="slidenum">
              <a:rPr lang="en-GB" smtClean="0"/>
              <a:t>‹#›</a:t>
            </a:fld>
            <a:endParaRPr lang="en-GB"/>
          </a:p>
        </p:txBody>
      </p:sp>
    </p:spTree>
    <p:extLst>
      <p:ext uri="{BB962C8B-B14F-4D97-AF65-F5344CB8AC3E}">
        <p14:creationId xmlns:p14="http://schemas.microsoft.com/office/powerpoint/2010/main" val="210776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865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0685F3-A90C-4DC1-A52B-3F96A8EAE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23012F-EACB-4FDF-853F-C17BEC5CB2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C3EB77-8E29-4FF2-AD9D-586509F886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DA429-D188-4AD8-A47C-F156BB84E8F5}" type="datetimeFigureOut">
              <a:rPr lang="en-GB" smtClean="0"/>
              <a:t>16/04/2024</a:t>
            </a:fld>
            <a:endParaRPr lang="en-GB"/>
          </a:p>
        </p:txBody>
      </p:sp>
      <p:sp>
        <p:nvSpPr>
          <p:cNvPr id="5" name="Footer Placeholder 4">
            <a:extLst>
              <a:ext uri="{FF2B5EF4-FFF2-40B4-BE49-F238E27FC236}">
                <a16:creationId xmlns:a16="http://schemas.microsoft.com/office/drawing/2014/main" id="{7B1674E4-059D-4FEE-B166-75C520F53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8B96F1-D7EF-4526-A79B-A6297338E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570B6-6019-4D6B-9B24-A96AE6A11480}" type="slidenum">
              <a:rPr lang="en-GB" smtClean="0"/>
              <a:t>‹#›</a:t>
            </a:fld>
            <a:endParaRPr lang="en-GB"/>
          </a:p>
        </p:txBody>
      </p:sp>
    </p:spTree>
    <p:extLst>
      <p:ext uri="{BB962C8B-B14F-4D97-AF65-F5344CB8AC3E}">
        <p14:creationId xmlns:p14="http://schemas.microsoft.com/office/powerpoint/2010/main" val="441158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owl.excelsior.edu/writing-process/prewriting-strategies/prewriting-strategies-asking-defining-questions/"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athnes.gov.uk/childrens-centres" TargetMode="External"/><Relationship Id="rId2" Type="http://schemas.openxmlformats.org/officeDocument/2006/relationships/hyperlink" Target="mailto:brightstartcc@bathnes.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cid:85F94FDB-92E2-4974-8DBD-4102988AB9D5-L0-00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portage.org.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767B8-8304-4F69-BA93-EA0A421091F1}"/>
              </a:ext>
            </a:extLst>
          </p:cNvPr>
          <p:cNvSpPr>
            <a:spLocks noGrp="1"/>
          </p:cNvSpPr>
          <p:nvPr>
            <p:ph type="ctrTitle"/>
          </p:nvPr>
        </p:nvSpPr>
        <p:spPr>
          <a:xfrm>
            <a:off x="1493239" y="1052182"/>
            <a:ext cx="9437615" cy="2043356"/>
          </a:xfrm>
        </p:spPr>
        <p:txBody>
          <a:bodyPr anchor="ctr">
            <a:noAutofit/>
          </a:bodyPr>
          <a:lstStyle/>
          <a:p>
            <a:r>
              <a:rPr lang="en-GB" sz="4800" dirty="0">
                <a:latin typeface="Arial" panose="020B0604020202020204" pitchFamily="34" charset="0"/>
                <a:cs typeface="Arial" panose="020B0604020202020204" pitchFamily="34" charset="0"/>
              </a:rPr>
              <a:t>Bright Start Children’s Centre Services</a:t>
            </a:r>
            <a:br>
              <a:rPr lang="en-GB" sz="4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Supporting families and children with Special Educational Needs and/or Disabilities (SEND)</a:t>
            </a:r>
            <a:endParaRPr lang="en-GB" sz="4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76FAE15-462F-47B2-B067-43FC07DA8A1A}"/>
              </a:ext>
            </a:extLst>
          </p:cNvPr>
          <p:cNvSpPr>
            <a:spLocks noGrp="1"/>
          </p:cNvSpPr>
          <p:nvPr>
            <p:ph type="subTitle" idx="1"/>
          </p:nvPr>
        </p:nvSpPr>
        <p:spPr>
          <a:xfrm>
            <a:off x="1493239" y="3095538"/>
            <a:ext cx="8629357" cy="1496291"/>
          </a:xfrm>
        </p:spPr>
        <p:txBody>
          <a:bodyPr>
            <a:normAutofit fontScale="92500" lnSpcReduction="10000"/>
          </a:bodyPr>
          <a:lstStyle/>
          <a:p>
            <a:pPr algn="l"/>
            <a:endParaRPr lang="en-GB" sz="3200" dirty="0"/>
          </a:p>
          <a:p>
            <a:pPr algn="l"/>
            <a:r>
              <a:rPr lang="en-GB" sz="3200" dirty="0"/>
              <a:t>Emily Didcott</a:t>
            </a:r>
          </a:p>
          <a:p>
            <a:pPr algn="l"/>
            <a:r>
              <a:rPr lang="en-GB" sz="3200" dirty="0"/>
              <a:t>Rebecca Wren </a:t>
            </a:r>
          </a:p>
        </p:txBody>
      </p:sp>
      <p:pic>
        <p:nvPicPr>
          <p:cNvPr id="21" name="Picture 2" descr="Bright Start Children's Centre Logo NEW">
            <a:extLst>
              <a:ext uri="{FF2B5EF4-FFF2-40B4-BE49-F238E27FC236}">
                <a16:creationId xmlns:a16="http://schemas.microsoft.com/office/drawing/2014/main" id="{BB3481FC-6B0C-4B9D-BEB4-5660E66966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0200" y="5102091"/>
            <a:ext cx="1371600" cy="11911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National Portage Association">
            <a:extLst>
              <a:ext uri="{FF2B5EF4-FFF2-40B4-BE49-F238E27FC236}">
                <a16:creationId xmlns:a16="http://schemas.microsoft.com/office/drawing/2014/main" id="{72FC8ED2-182F-43F8-A605-F5B4B7ABE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239" y="5102091"/>
            <a:ext cx="1958975" cy="110659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a:extLst>
              <a:ext uri="{FF2B5EF4-FFF2-40B4-BE49-F238E27FC236}">
                <a16:creationId xmlns:a16="http://schemas.microsoft.com/office/drawing/2014/main" id="{E788E4FD-FABE-446E-9413-BB975F3E659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CA367882-21F0-4E2A-8CD7-68B52E68F4EE}"/>
              </a:ext>
            </a:extLst>
          </p:cNvPr>
          <p:cNvPicPr>
            <a:picLocks noChangeAspect="1"/>
          </p:cNvPicPr>
          <p:nvPr/>
        </p:nvPicPr>
        <p:blipFill>
          <a:blip r:embed="rId4"/>
          <a:stretch>
            <a:fillRect/>
          </a:stretch>
        </p:blipFill>
        <p:spPr>
          <a:xfrm>
            <a:off x="9045913" y="5102091"/>
            <a:ext cx="2153366" cy="1191127"/>
          </a:xfrm>
          <a:prstGeom prst="rect">
            <a:avLst/>
          </a:prstGeom>
        </p:spPr>
      </p:pic>
    </p:spTree>
    <p:extLst>
      <p:ext uri="{BB962C8B-B14F-4D97-AF65-F5344CB8AC3E}">
        <p14:creationId xmlns:p14="http://schemas.microsoft.com/office/powerpoint/2010/main" val="1349947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EEEE-E14C-44EA-A5B9-D660ACDD01C4}"/>
              </a:ext>
            </a:extLst>
          </p:cNvPr>
          <p:cNvSpPr>
            <a:spLocks noGrp="1"/>
          </p:cNvSpPr>
          <p:nvPr>
            <p:ph type="title"/>
          </p:nvPr>
        </p:nvSpPr>
        <p:spPr/>
        <p:txBody>
          <a:bodyPr>
            <a:normAutofit/>
          </a:bodyPr>
          <a:lstStyle/>
          <a:p>
            <a:r>
              <a:rPr lang="en-GB" b="1" dirty="0">
                <a:latin typeface="Arial" panose="020B0604020202020204" pitchFamily="34" charset="0"/>
                <a:cs typeface="Arial" panose="020B0604020202020204" pitchFamily="34" charset="0"/>
              </a:rPr>
              <a:t>Any questions?</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pic>
        <p:nvPicPr>
          <p:cNvPr id="5" name="Content Placeholder 4" descr="A picture containing chart&#10;&#10;Description automatically generated">
            <a:extLst>
              <a:ext uri="{FF2B5EF4-FFF2-40B4-BE49-F238E27FC236}">
                <a16:creationId xmlns:a16="http://schemas.microsoft.com/office/drawing/2014/main" id="{F1305D83-6F5A-4AEB-BAD6-B20081AD031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199" y="1690688"/>
            <a:ext cx="10515599" cy="4223619"/>
          </a:xfrm>
        </p:spPr>
      </p:pic>
    </p:spTree>
    <p:extLst>
      <p:ext uri="{BB962C8B-B14F-4D97-AF65-F5344CB8AC3E}">
        <p14:creationId xmlns:p14="http://schemas.microsoft.com/office/powerpoint/2010/main" val="328685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995BECE-CB7D-4055-AF95-2B1DB9919542}"/>
              </a:ext>
            </a:extLst>
          </p:cNvPr>
          <p:cNvSpPr>
            <a:spLocks noGrp="1"/>
          </p:cNvSpPr>
          <p:nvPr>
            <p:ph idx="1"/>
          </p:nvPr>
        </p:nvSpPr>
        <p:spPr>
          <a:xfrm>
            <a:off x="838200" y="434340"/>
            <a:ext cx="10515600" cy="6240780"/>
          </a:xfrm>
        </p:spPr>
        <p:txBody>
          <a:bodyPr>
            <a:normAutofit/>
          </a:bodyPr>
          <a:lstStyle/>
          <a:p>
            <a:pPr marL="0" indent="0">
              <a:buNone/>
            </a:pPr>
            <a:r>
              <a:rPr lang="en-GB" sz="3600" b="1" dirty="0">
                <a:solidFill>
                  <a:srgbClr val="28865A"/>
                </a:solidFill>
                <a:latin typeface="Arial" panose="020B0604020202020204" pitchFamily="34" charset="0"/>
                <a:cs typeface="Arial" panose="020B0604020202020204" pitchFamily="34" charset="0"/>
              </a:rPr>
              <a:t>Bright Start Children’s Centre Services</a:t>
            </a:r>
          </a:p>
          <a:p>
            <a:pPr marL="0" indent="0">
              <a:buNone/>
            </a:pPr>
            <a:endParaRPr lang="en-GB" b="1" dirty="0">
              <a:solidFill>
                <a:srgbClr val="28865A"/>
              </a:solidFill>
              <a:latin typeface="Arial" panose="020B0604020202020204" pitchFamily="34" charset="0"/>
              <a:cs typeface="Arial" panose="020B0604020202020204" pitchFamily="34" charset="0"/>
            </a:endParaRPr>
          </a:p>
          <a:p>
            <a:pPr marL="0" indent="0">
              <a:buNone/>
            </a:pPr>
            <a:r>
              <a:rPr lang="en-GB" sz="2000" b="1" dirty="0">
                <a:solidFill>
                  <a:srgbClr val="28865A"/>
                </a:solidFill>
                <a:latin typeface="Arial" panose="020B0604020202020204" pitchFamily="34" charset="0"/>
                <a:cs typeface="Arial" panose="020B0604020202020204" pitchFamily="34" charset="0"/>
              </a:rPr>
              <a:t>Bath Children &amp; Family Centre</a:t>
            </a:r>
          </a:p>
          <a:p>
            <a:pPr marL="0" indent="0">
              <a:buNone/>
            </a:pPr>
            <a:r>
              <a:rPr lang="en-GB" sz="2000" dirty="0">
                <a:latin typeface="Arial" panose="020B0604020202020204" pitchFamily="34" charset="0"/>
                <a:cs typeface="Arial" panose="020B0604020202020204" pitchFamily="34" charset="0"/>
              </a:rPr>
              <a:t>12 Charlotte Street, Bath, BA1 2NE</a:t>
            </a:r>
          </a:p>
          <a:p>
            <a:pPr marL="0" indent="0">
              <a:buNone/>
            </a:pPr>
            <a:r>
              <a:rPr lang="en-GB" sz="2000" dirty="0">
                <a:latin typeface="Arial" panose="020B0604020202020204" pitchFamily="34" charset="0"/>
                <a:cs typeface="Arial" panose="020B0604020202020204" pitchFamily="34" charset="0"/>
              </a:rPr>
              <a:t>Tel: 01225396662</a:t>
            </a:r>
          </a:p>
          <a:p>
            <a:pPr marL="0" indent="0">
              <a:buNone/>
            </a:pPr>
            <a:r>
              <a:rPr lang="en-GB" sz="2000" b="1" dirty="0">
                <a:solidFill>
                  <a:srgbClr val="28865A"/>
                </a:solidFill>
                <a:latin typeface="Arial" panose="020B0604020202020204" pitchFamily="34" charset="0"/>
                <a:cs typeface="Arial" panose="020B0604020202020204" pitchFamily="34" charset="0"/>
              </a:rPr>
              <a:t>Radstock Children &amp; Family Centre</a:t>
            </a:r>
          </a:p>
          <a:p>
            <a:pPr marL="0" indent="0">
              <a:buNone/>
            </a:pPr>
            <a:r>
              <a:rPr lang="en-GB" sz="2000" dirty="0">
                <a:latin typeface="Arial" panose="020B0604020202020204" pitchFamily="34" charset="0"/>
                <a:cs typeface="Arial" panose="020B0604020202020204" pitchFamily="34" charset="0"/>
              </a:rPr>
              <a:t>Hope House Centre, 10 Waterloo Road, BA3 3EP</a:t>
            </a:r>
          </a:p>
          <a:p>
            <a:pPr marL="0" indent="0">
              <a:buNone/>
            </a:pPr>
            <a:r>
              <a:rPr lang="en-GB" sz="2000" dirty="0">
                <a:latin typeface="Arial" panose="020B0604020202020204" pitchFamily="34" charset="0"/>
                <a:cs typeface="Arial" panose="020B0604020202020204" pitchFamily="34" charset="0"/>
              </a:rPr>
              <a:t>Tel: 01225396660</a:t>
            </a:r>
          </a:p>
          <a:p>
            <a:pPr marL="0" indent="0">
              <a:buNone/>
            </a:pPr>
            <a:r>
              <a:rPr lang="en-GB" sz="2000" b="1" dirty="0">
                <a:solidFill>
                  <a:srgbClr val="28865A"/>
                </a:solidFill>
                <a:latin typeface="Arial" panose="020B0604020202020204" pitchFamily="34" charset="0"/>
                <a:cs typeface="Arial" panose="020B0604020202020204" pitchFamily="34" charset="0"/>
              </a:rPr>
              <a:t>Keynsham Children &amp; Family Centre</a:t>
            </a:r>
          </a:p>
          <a:p>
            <a:pPr marL="0" indent="0">
              <a:buNone/>
            </a:pPr>
            <a:r>
              <a:rPr lang="en-GB" sz="2000" dirty="0">
                <a:latin typeface="Arial" panose="020B0604020202020204" pitchFamily="34" charset="0"/>
                <a:cs typeface="Arial" panose="020B0604020202020204" pitchFamily="34" charset="0"/>
              </a:rPr>
              <a:t>65 West View Road, Keynsham, BS31 2UE</a:t>
            </a:r>
          </a:p>
          <a:p>
            <a:pPr marL="0" indent="0">
              <a:buNone/>
            </a:pPr>
            <a:r>
              <a:rPr lang="en-GB" sz="2000" dirty="0">
                <a:latin typeface="Arial" panose="020B0604020202020204" pitchFamily="34" charset="0"/>
                <a:cs typeface="Arial" panose="020B0604020202020204" pitchFamily="34" charset="0"/>
              </a:rPr>
              <a:t>Tel: 01225395400</a:t>
            </a:r>
          </a:p>
          <a:p>
            <a:pPr marL="0" indent="0">
              <a:buNone/>
            </a:pPr>
            <a:r>
              <a:rPr lang="en-GB" sz="2400" dirty="0">
                <a:latin typeface="Arial" panose="020B0604020202020204" pitchFamily="34" charset="0"/>
                <a:cs typeface="Arial" panose="020B0604020202020204" pitchFamily="34" charset="0"/>
              </a:rPr>
              <a:t>Email: </a:t>
            </a:r>
            <a:r>
              <a:rPr lang="en-GB" sz="2400" dirty="0">
                <a:latin typeface="Arial" panose="020B0604020202020204" pitchFamily="34" charset="0"/>
                <a:cs typeface="Arial" panose="020B0604020202020204" pitchFamily="34" charset="0"/>
                <a:hlinkClick r:id="rId2"/>
              </a:rPr>
              <a:t>brightstartcc@bathnes.gov.uk</a:t>
            </a:r>
            <a:endParaRPr lang="en-GB" sz="2400" dirty="0">
              <a:latin typeface="Arial" panose="020B0604020202020204" pitchFamily="34" charset="0"/>
              <a:cs typeface="Arial" panose="020B0604020202020204" pitchFamily="34" charset="0"/>
            </a:endParaRPr>
          </a:p>
          <a:p>
            <a:pPr marL="0" indent="0">
              <a:buNone/>
            </a:pPr>
            <a:r>
              <a:rPr lang="en-GB" sz="2400" u="sng" dirty="0">
                <a:solidFill>
                  <a:srgbClr val="000000"/>
                </a:solidFill>
                <a:effectLst/>
                <a:latin typeface="Arial" panose="020B0604020202020204" pitchFamily="34" charset="0"/>
                <a:ea typeface="Calibri" panose="020F0502020204030204" pitchFamily="34" charset="0"/>
                <a:hlinkClick r:id="rId3"/>
              </a:rPr>
              <a:t>www.bathnes.gov.uk/childrens-centres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6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23FE-9FB4-4A76-8A0B-C5AE71840FE3}"/>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Specialist Portage Team </a:t>
            </a:r>
          </a:p>
        </p:txBody>
      </p:sp>
      <p:pic>
        <p:nvPicPr>
          <p:cNvPr id="5" name="Content Placeholder 5" descr="A person smiling for the camera&#10;&#10;Description automatically generated">
            <a:extLst>
              <a:ext uri="{FF2B5EF4-FFF2-40B4-BE49-F238E27FC236}">
                <a16:creationId xmlns:a16="http://schemas.microsoft.com/office/drawing/2014/main" id="{0193ED0B-6C51-49FD-82B9-42B68702E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9752" y="2100646"/>
            <a:ext cx="1813321" cy="1728531"/>
          </a:xfrm>
          <a:prstGeom prst="rect">
            <a:avLst/>
          </a:prstGeom>
          <a:ln w="127000" cap="sq">
            <a:solidFill>
              <a:srgbClr val="28865A"/>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67B30994-7B2B-49D4-8BDC-92A9ACF5BF62}"/>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rot="5400000">
            <a:off x="3872287" y="2072420"/>
            <a:ext cx="1728532" cy="1784985"/>
          </a:xfrm>
          <a:prstGeom prst="rect">
            <a:avLst/>
          </a:prstGeom>
          <a:ln w="127000" cap="sq">
            <a:solidFill>
              <a:srgbClr val="28865A"/>
            </a:solidFill>
            <a:miter lim="800000"/>
          </a:ln>
          <a:effectLst>
            <a:outerShdw blurRad="57150" dist="50800" dir="2700000" algn="tl" rotWithShape="0">
              <a:srgbClr val="000000">
                <a:alpha val="40000"/>
              </a:srgbClr>
            </a:outerShdw>
          </a:effectLst>
        </p:spPr>
      </p:pic>
      <p:pic>
        <p:nvPicPr>
          <p:cNvPr id="8" name="Picture 7" descr="A person in a green shirt&#10;&#10;Description automatically generated with medium confidence">
            <a:extLst>
              <a:ext uri="{FF2B5EF4-FFF2-40B4-BE49-F238E27FC236}">
                <a16:creationId xmlns:a16="http://schemas.microsoft.com/office/drawing/2014/main" id="{9143BACC-A984-489E-823D-A3A58A7CF7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9195" y="2100646"/>
            <a:ext cx="1673333" cy="1728533"/>
          </a:xfrm>
          <a:prstGeom prst="rect">
            <a:avLst/>
          </a:prstGeom>
          <a:ln w="127000" cap="sq">
            <a:solidFill>
              <a:srgbClr val="28865A"/>
            </a:solidFill>
            <a:miter lim="800000"/>
          </a:ln>
          <a:effectLst>
            <a:outerShdw blurRad="57150" dist="50800" dir="2700000" algn="tl" rotWithShape="0">
              <a:srgbClr val="000000">
                <a:alpha val="40000"/>
              </a:srgbClr>
            </a:outerShdw>
          </a:effectLst>
        </p:spPr>
      </p:pic>
      <p:pic>
        <p:nvPicPr>
          <p:cNvPr id="11" name="Content Placeholder 10" descr="A person smiling for the camera&#10;&#10;Description automatically generated with medium confidence">
            <a:extLst>
              <a:ext uri="{FF2B5EF4-FFF2-40B4-BE49-F238E27FC236}">
                <a16:creationId xmlns:a16="http://schemas.microsoft.com/office/drawing/2014/main" id="{CAF4F0E6-2CBA-4A29-8C65-CB2013797ACC}"/>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898927" y="2100647"/>
            <a:ext cx="1784985" cy="1728531"/>
          </a:xfrm>
          <a:prstGeom prst="rect">
            <a:avLst/>
          </a:prstGeom>
          <a:ln w="127000" cap="sq">
            <a:solidFill>
              <a:srgbClr val="28865A"/>
            </a:solidFill>
            <a:miter lim="800000"/>
          </a:ln>
          <a:effectLst>
            <a:outerShdw blurRad="57150" dist="50800" dir="2700000" algn="tl" rotWithShape="0">
              <a:srgbClr val="000000">
                <a:alpha val="40000"/>
              </a:srgbClr>
            </a:outerShdw>
          </a:effectLst>
        </p:spPr>
      </p:pic>
      <p:sp>
        <p:nvSpPr>
          <p:cNvPr id="13" name="TextBox 12">
            <a:extLst>
              <a:ext uri="{FF2B5EF4-FFF2-40B4-BE49-F238E27FC236}">
                <a16:creationId xmlns:a16="http://schemas.microsoft.com/office/drawing/2014/main" id="{05707CD8-D4D8-4A29-986B-209F8C182CE9}"/>
              </a:ext>
            </a:extLst>
          </p:cNvPr>
          <p:cNvSpPr txBox="1"/>
          <p:nvPr/>
        </p:nvSpPr>
        <p:spPr>
          <a:xfrm>
            <a:off x="804991" y="4496499"/>
            <a:ext cx="2189527" cy="1754326"/>
          </a:xfrm>
          <a:prstGeom prst="rect">
            <a:avLst/>
          </a:prstGeom>
          <a:noFill/>
        </p:spPr>
        <p:txBody>
          <a:bodyPr wrap="square" rtlCol="0">
            <a:spAutoFit/>
          </a:bodyPr>
          <a:lstStyle/>
          <a:p>
            <a:r>
              <a:rPr lang="en-GB" dirty="0"/>
              <a:t>Emily Didcott</a:t>
            </a:r>
          </a:p>
          <a:p>
            <a:r>
              <a:rPr lang="en-GB" dirty="0"/>
              <a:t>Children’s Centre Coordinator (SEND)</a:t>
            </a:r>
          </a:p>
          <a:p>
            <a:r>
              <a:rPr lang="en-GB" dirty="0"/>
              <a:t>Leading on Speech and Language </a:t>
            </a:r>
          </a:p>
          <a:p>
            <a:r>
              <a:rPr lang="en-GB" dirty="0"/>
              <a:t>01225 395400</a:t>
            </a:r>
          </a:p>
        </p:txBody>
      </p:sp>
      <p:sp>
        <p:nvSpPr>
          <p:cNvPr id="14" name="TextBox 13">
            <a:extLst>
              <a:ext uri="{FF2B5EF4-FFF2-40B4-BE49-F238E27FC236}">
                <a16:creationId xmlns:a16="http://schemas.microsoft.com/office/drawing/2014/main" id="{985CA73D-07AC-4083-9891-4DB33B22683B}"/>
              </a:ext>
            </a:extLst>
          </p:cNvPr>
          <p:cNvSpPr txBox="1"/>
          <p:nvPr/>
        </p:nvSpPr>
        <p:spPr>
          <a:xfrm>
            <a:off x="9432276" y="4496499"/>
            <a:ext cx="2122415" cy="1477328"/>
          </a:xfrm>
          <a:prstGeom prst="rect">
            <a:avLst/>
          </a:prstGeom>
          <a:noFill/>
        </p:spPr>
        <p:txBody>
          <a:bodyPr wrap="square" rtlCol="0">
            <a:spAutoFit/>
          </a:bodyPr>
          <a:lstStyle/>
          <a:p>
            <a:r>
              <a:rPr lang="en-GB" dirty="0"/>
              <a:t>Michelle Lander </a:t>
            </a:r>
          </a:p>
          <a:p>
            <a:r>
              <a:rPr lang="en-GB" dirty="0"/>
              <a:t>SEND Champion Radstock </a:t>
            </a:r>
          </a:p>
          <a:p>
            <a:r>
              <a:rPr lang="en-GB" dirty="0"/>
              <a:t>Leading on Autism </a:t>
            </a:r>
          </a:p>
          <a:p>
            <a:r>
              <a:rPr lang="en-GB" dirty="0"/>
              <a:t>01225 396660</a:t>
            </a:r>
          </a:p>
        </p:txBody>
      </p:sp>
      <p:sp>
        <p:nvSpPr>
          <p:cNvPr id="15" name="TextBox 14">
            <a:extLst>
              <a:ext uri="{FF2B5EF4-FFF2-40B4-BE49-F238E27FC236}">
                <a16:creationId xmlns:a16="http://schemas.microsoft.com/office/drawing/2014/main" id="{B877C698-F2F8-4D93-BD94-AF64A6507DAB}"/>
              </a:ext>
            </a:extLst>
          </p:cNvPr>
          <p:cNvSpPr txBox="1"/>
          <p:nvPr/>
        </p:nvSpPr>
        <p:spPr>
          <a:xfrm>
            <a:off x="6648543" y="4504887"/>
            <a:ext cx="1954635" cy="1200329"/>
          </a:xfrm>
          <a:prstGeom prst="rect">
            <a:avLst/>
          </a:prstGeom>
          <a:noFill/>
        </p:spPr>
        <p:txBody>
          <a:bodyPr wrap="square" rtlCol="0">
            <a:spAutoFit/>
          </a:bodyPr>
          <a:lstStyle/>
          <a:p>
            <a:r>
              <a:rPr lang="en-GB" dirty="0"/>
              <a:t>Emily O’Donnell</a:t>
            </a:r>
          </a:p>
          <a:p>
            <a:r>
              <a:rPr lang="en-GB" dirty="0"/>
              <a:t>SEND champion Keynsham </a:t>
            </a:r>
          </a:p>
          <a:p>
            <a:r>
              <a:rPr lang="en-GB" dirty="0"/>
              <a:t>01225 395400</a:t>
            </a:r>
          </a:p>
        </p:txBody>
      </p:sp>
      <p:sp>
        <p:nvSpPr>
          <p:cNvPr id="17" name="TextBox 16">
            <a:extLst>
              <a:ext uri="{FF2B5EF4-FFF2-40B4-BE49-F238E27FC236}">
                <a16:creationId xmlns:a16="http://schemas.microsoft.com/office/drawing/2014/main" id="{D3E3E16F-90CC-4165-9B85-452E11516659}"/>
              </a:ext>
            </a:extLst>
          </p:cNvPr>
          <p:cNvSpPr txBox="1"/>
          <p:nvPr/>
        </p:nvSpPr>
        <p:spPr>
          <a:xfrm>
            <a:off x="3775046" y="4496499"/>
            <a:ext cx="1996927" cy="1754326"/>
          </a:xfrm>
          <a:prstGeom prst="rect">
            <a:avLst/>
          </a:prstGeom>
          <a:noFill/>
        </p:spPr>
        <p:txBody>
          <a:bodyPr wrap="square" rtlCol="0">
            <a:spAutoFit/>
          </a:bodyPr>
          <a:lstStyle/>
          <a:p>
            <a:r>
              <a:rPr lang="en-GB" dirty="0"/>
              <a:t>Rebecca Wren </a:t>
            </a:r>
          </a:p>
          <a:p>
            <a:r>
              <a:rPr lang="en-GB" dirty="0"/>
              <a:t>Lead outreach worker for SEND.</a:t>
            </a:r>
          </a:p>
          <a:p>
            <a:r>
              <a:rPr lang="en-GB" dirty="0"/>
              <a:t>SEND  Champion Bath</a:t>
            </a:r>
          </a:p>
          <a:p>
            <a:r>
              <a:rPr lang="en-GB" dirty="0"/>
              <a:t>01225 396662</a:t>
            </a:r>
          </a:p>
        </p:txBody>
      </p:sp>
      <p:sp>
        <p:nvSpPr>
          <p:cNvPr id="18" name="TextBox 17">
            <a:extLst>
              <a:ext uri="{FF2B5EF4-FFF2-40B4-BE49-F238E27FC236}">
                <a16:creationId xmlns:a16="http://schemas.microsoft.com/office/drawing/2014/main" id="{C8F2137E-4474-4F75-A875-809DFC71CF02}"/>
              </a:ext>
            </a:extLst>
          </p:cNvPr>
          <p:cNvSpPr txBox="1"/>
          <p:nvPr/>
        </p:nvSpPr>
        <p:spPr>
          <a:xfrm>
            <a:off x="613571" y="5973827"/>
            <a:ext cx="10964858" cy="516948"/>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52751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FBC2-6F5A-4C4F-930F-B38E26C90147}"/>
              </a:ext>
            </a:extLst>
          </p:cNvPr>
          <p:cNvSpPr>
            <a:spLocks noGrp="1"/>
          </p:cNvSpPr>
          <p:nvPr>
            <p:ph type="title"/>
          </p:nvPr>
        </p:nvSpPr>
        <p:spPr>
          <a:xfrm>
            <a:off x="838200" y="365125"/>
            <a:ext cx="10515600" cy="2621356"/>
          </a:xfrm>
        </p:spPr>
        <p:txBody>
          <a:bodyPr>
            <a:normAutofit/>
          </a:bodyPr>
          <a:lstStyle/>
          <a:p>
            <a:pPr algn="ctr"/>
            <a:r>
              <a:rPr lang="en-GB" sz="2800" dirty="0">
                <a:latin typeface="Arial" panose="020B0604020202020204" pitchFamily="34" charset="0"/>
                <a:cs typeface="Arial" panose="020B0604020202020204" pitchFamily="34" charset="0"/>
              </a:rPr>
              <a:t>Our team provides a range of support for families with children who have an additional need or where there are concerns around a child’s development, including wellbeing, behaviour and mental health.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Children do not need a diagnosis to access our service.</a:t>
            </a:r>
          </a:p>
        </p:txBody>
      </p:sp>
      <p:pic>
        <p:nvPicPr>
          <p:cNvPr id="4" name="Picture 3">
            <a:extLst>
              <a:ext uri="{FF2B5EF4-FFF2-40B4-BE49-F238E27FC236}">
                <a16:creationId xmlns:a16="http://schemas.microsoft.com/office/drawing/2014/main" id="{4CFA62E2-2AEE-4071-8902-E2F4B2BB4F4A}"/>
              </a:ext>
            </a:extLst>
          </p:cNvPr>
          <p:cNvPicPr>
            <a:picLocks noChangeAspect="1"/>
          </p:cNvPicPr>
          <p:nvPr/>
        </p:nvPicPr>
        <p:blipFill>
          <a:blip r:embed="rId2"/>
          <a:stretch>
            <a:fillRect/>
          </a:stretch>
        </p:blipFill>
        <p:spPr>
          <a:xfrm>
            <a:off x="5124314" y="4131454"/>
            <a:ext cx="1943371" cy="1762371"/>
          </a:xfrm>
          <a:prstGeom prst="rect">
            <a:avLst/>
          </a:prstGeom>
        </p:spPr>
      </p:pic>
    </p:spTree>
    <p:extLst>
      <p:ext uri="{BB962C8B-B14F-4D97-AF65-F5344CB8AC3E}">
        <p14:creationId xmlns:p14="http://schemas.microsoft.com/office/powerpoint/2010/main" val="70197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9553-DE2B-46A9-BDCB-864BFE30AE21}"/>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Portage </a:t>
            </a:r>
          </a:p>
        </p:txBody>
      </p:sp>
      <p:sp>
        <p:nvSpPr>
          <p:cNvPr id="3" name="Content Placeholder 2">
            <a:extLst>
              <a:ext uri="{FF2B5EF4-FFF2-40B4-BE49-F238E27FC236}">
                <a16:creationId xmlns:a16="http://schemas.microsoft.com/office/drawing/2014/main" id="{D082D8DB-A56A-45C3-A208-6A824C214ED0}"/>
              </a:ext>
            </a:extLst>
          </p:cNvPr>
          <p:cNvSpPr>
            <a:spLocks noGrp="1"/>
          </p:cNvSpPr>
          <p:nvPr>
            <p:ph idx="1"/>
          </p:nvPr>
        </p:nvSpPr>
        <p:spPr>
          <a:xfrm>
            <a:off x="838200" y="1599046"/>
            <a:ext cx="10515600" cy="5006340"/>
          </a:xfrm>
        </p:spPr>
        <p:txBody>
          <a:bodyPr/>
          <a:lstStyle/>
          <a:p>
            <a:pPr marL="0" indent="0" algn="ctr">
              <a:buNone/>
            </a:pPr>
            <a:r>
              <a:rPr lang="en-GB" dirty="0">
                <a:latin typeface="Arial" panose="020B0604020202020204" pitchFamily="34" charset="0"/>
                <a:cs typeface="Arial" panose="020B0604020202020204" pitchFamily="34" charset="0"/>
              </a:rPr>
              <a:t>Portage is a home-visiting service for young children who have special educational and or additional needs, delivered by trained Portage practitioners.</a:t>
            </a:r>
          </a:p>
          <a:p>
            <a:pPr marL="0" indent="0" algn="ctr">
              <a:buNone/>
            </a:pPr>
            <a:r>
              <a:rPr lang="en-GB" dirty="0">
                <a:latin typeface="Arial" panose="020B0604020202020204" pitchFamily="34" charset="0"/>
                <a:cs typeface="Arial" panose="020B0604020202020204" pitchFamily="34" charset="0"/>
              </a:rPr>
              <a:t>We focus on what the child can do and empower parents/ carers to build on the child’s strengths</a:t>
            </a:r>
          </a:p>
          <a:p>
            <a:pPr marL="0" indent="0" algn="ctr">
              <a:buNone/>
            </a:pPr>
            <a:r>
              <a:rPr lang="en-GB" dirty="0">
                <a:latin typeface="Arial" panose="020B0604020202020204" pitchFamily="34" charset="0"/>
                <a:cs typeface="Arial" panose="020B0604020202020204" pitchFamily="34" charset="0"/>
              </a:rPr>
              <a:t>We work in partnership with other professionals to ensure we all work together for improved outcomes of the children that we are working with.</a:t>
            </a:r>
          </a:p>
          <a:p>
            <a:pPr marL="0" indent="0" algn="ctr">
              <a:buNone/>
            </a:pPr>
            <a:r>
              <a:rPr lang="en-GB" dirty="0">
                <a:latin typeface="Arial" panose="020B0604020202020204" pitchFamily="34" charset="0"/>
                <a:cs typeface="Arial" panose="020B0604020202020204" pitchFamily="34" charset="0"/>
              </a:rPr>
              <a:t>For more information on Portage visit </a:t>
            </a:r>
            <a:r>
              <a:rPr lang="en-GB" dirty="0">
                <a:latin typeface="Arial" panose="020B0604020202020204" pitchFamily="34" charset="0"/>
                <a:cs typeface="Arial" panose="020B0604020202020204" pitchFamily="34" charset="0"/>
                <a:hlinkClick r:id="rId2"/>
              </a:rPr>
              <a:t>www.portage.org.uk</a:t>
            </a:r>
            <a:endParaRPr lang="en-GB" dirty="0">
              <a:latin typeface="Arial" panose="020B0604020202020204" pitchFamily="34" charset="0"/>
              <a:cs typeface="Arial" panose="020B0604020202020204" pitchFamily="34" charset="0"/>
            </a:endParaRPr>
          </a:p>
          <a:p>
            <a:pPr marL="0" indent="0" algn="ctr">
              <a:buNone/>
            </a:pPr>
            <a:r>
              <a:rPr lang="en-GB" sz="2800" dirty="0">
                <a:latin typeface="Arial" panose="020B0604020202020204" pitchFamily="34" charset="0"/>
                <a:cs typeface="Arial" panose="020B0604020202020204" pitchFamily="34" charset="0"/>
              </a:rPr>
              <a:t>Bright Start Children’s Centre is now recognised as a 5 Star Registered Portage Service</a:t>
            </a:r>
          </a:p>
          <a:p>
            <a:pPr marL="0" indent="0" algn="ctr">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734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E55F-B97E-42C0-AE84-386FF5754FDD}"/>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Flying Start</a:t>
            </a:r>
          </a:p>
        </p:txBody>
      </p:sp>
      <p:sp>
        <p:nvSpPr>
          <p:cNvPr id="3" name="Content Placeholder 2">
            <a:extLst>
              <a:ext uri="{FF2B5EF4-FFF2-40B4-BE49-F238E27FC236}">
                <a16:creationId xmlns:a16="http://schemas.microsoft.com/office/drawing/2014/main" id="{DC9214CF-7CFE-4CDF-8584-B732D924848A}"/>
              </a:ext>
            </a:extLst>
          </p:cNvPr>
          <p:cNvSpPr>
            <a:spLocks noGrp="1"/>
          </p:cNvSpPr>
          <p:nvPr>
            <p:ph idx="1"/>
          </p:nvPr>
        </p:nvSpPr>
        <p:spPr>
          <a:xfrm>
            <a:off x="838200" y="2028616"/>
            <a:ext cx="10515600" cy="2800767"/>
          </a:xfrm>
        </p:spPr>
        <p:txBody>
          <a:bodyPr>
            <a:normAutofit/>
          </a:bodyPr>
          <a:lstStyle/>
          <a:p>
            <a:pPr marL="0" indent="0" algn="ctr">
              <a:buNone/>
            </a:pPr>
            <a:r>
              <a:rPr lang="en-GB" dirty="0">
                <a:latin typeface="Arial" panose="020B0604020202020204" pitchFamily="34" charset="0"/>
                <a:cs typeface="Arial" panose="020B0604020202020204" pitchFamily="34" charset="0"/>
              </a:rPr>
              <a:t>‘Flying Start’ is a 6-week play based programme in the home. ‘Flying Start’ helps parents find out more about what their child is good at and how they can support their child’s learning and development. It can really help children to have a positive start to their early years setting, whether that’s with a childminder, nursery or preschool/school. </a:t>
            </a:r>
          </a:p>
        </p:txBody>
      </p:sp>
      <p:pic>
        <p:nvPicPr>
          <p:cNvPr id="5" name="Picture 4">
            <a:extLst>
              <a:ext uri="{FF2B5EF4-FFF2-40B4-BE49-F238E27FC236}">
                <a16:creationId xmlns:a16="http://schemas.microsoft.com/office/drawing/2014/main" id="{F37E10B0-8002-47E4-8F6D-8301782FE050}"/>
              </a:ext>
            </a:extLst>
          </p:cNvPr>
          <p:cNvPicPr>
            <a:picLocks noChangeAspect="1"/>
          </p:cNvPicPr>
          <p:nvPr/>
        </p:nvPicPr>
        <p:blipFill>
          <a:blip r:embed="rId2"/>
          <a:stretch>
            <a:fillRect/>
          </a:stretch>
        </p:blipFill>
        <p:spPr>
          <a:xfrm>
            <a:off x="4910658" y="4570765"/>
            <a:ext cx="2370683" cy="1715260"/>
          </a:xfrm>
          <a:prstGeom prst="rect">
            <a:avLst/>
          </a:prstGeom>
        </p:spPr>
      </p:pic>
      <p:pic>
        <p:nvPicPr>
          <p:cNvPr id="7" name="Picture 6">
            <a:extLst>
              <a:ext uri="{FF2B5EF4-FFF2-40B4-BE49-F238E27FC236}">
                <a16:creationId xmlns:a16="http://schemas.microsoft.com/office/drawing/2014/main" id="{AD015008-C74D-4FAD-AEE2-C898589516B6}"/>
              </a:ext>
            </a:extLst>
          </p:cNvPr>
          <p:cNvPicPr>
            <a:picLocks noChangeAspect="1"/>
          </p:cNvPicPr>
          <p:nvPr/>
        </p:nvPicPr>
        <p:blipFill>
          <a:blip r:embed="rId3"/>
          <a:stretch>
            <a:fillRect/>
          </a:stretch>
        </p:blipFill>
        <p:spPr>
          <a:xfrm>
            <a:off x="8666771" y="4570765"/>
            <a:ext cx="1619476" cy="1190791"/>
          </a:xfrm>
          <a:prstGeom prst="rect">
            <a:avLst/>
          </a:prstGeom>
        </p:spPr>
      </p:pic>
      <p:pic>
        <p:nvPicPr>
          <p:cNvPr id="9" name="Picture 8">
            <a:extLst>
              <a:ext uri="{FF2B5EF4-FFF2-40B4-BE49-F238E27FC236}">
                <a16:creationId xmlns:a16="http://schemas.microsoft.com/office/drawing/2014/main" id="{012410FE-F109-47EB-BE66-57FF0BDD0208}"/>
              </a:ext>
            </a:extLst>
          </p:cNvPr>
          <p:cNvPicPr>
            <a:picLocks noChangeAspect="1"/>
          </p:cNvPicPr>
          <p:nvPr/>
        </p:nvPicPr>
        <p:blipFill>
          <a:blip r:embed="rId4"/>
          <a:stretch>
            <a:fillRect/>
          </a:stretch>
        </p:blipFill>
        <p:spPr>
          <a:xfrm>
            <a:off x="1480300" y="4570765"/>
            <a:ext cx="1657581" cy="1095528"/>
          </a:xfrm>
          <a:prstGeom prst="rect">
            <a:avLst/>
          </a:prstGeom>
        </p:spPr>
      </p:pic>
    </p:spTree>
    <p:extLst>
      <p:ext uri="{BB962C8B-B14F-4D97-AF65-F5344CB8AC3E}">
        <p14:creationId xmlns:p14="http://schemas.microsoft.com/office/powerpoint/2010/main" val="291029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FCCA-FCD9-4EB4-AF87-2AD236C2ADB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Family Support </a:t>
            </a:r>
          </a:p>
        </p:txBody>
      </p:sp>
      <p:sp>
        <p:nvSpPr>
          <p:cNvPr id="3" name="Content Placeholder 2">
            <a:extLst>
              <a:ext uri="{FF2B5EF4-FFF2-40B4-BE49-F238E27FC236}">
                <a16:creationId xmlns:a16="http://schemas.microsoft.com/office/drawing/2014/main" id="{AB60B86F-47CA-4EA8-B42A-9294F1B37B5A}"/>
              </a:ext>
            </a:extLst>
          </p:cNvPr>
          <p:cNvSpPr>
            <a:spLocks noGrp="1"/>
          </p:cNvSpPr>
          <p:nvPr>
            <p:ph idx="1"/>
          </p:nvPr>
        </p:nvSpPr>
        <p:spPr>
          <a:xfrm>
            <a:off x="838200" y="1825625"/>
            <a:ext cx="10515600" cy="4467830"/>
          </a:xfrm>
        </p:spPr>
        <p:txBody>
          <a:bodyPr/>
          <a:lstStyle/>
          <a:p>
            <a:pPr marL="0" indent="0" algn="ctr">
              <a:buNone/>
            </a:pPr>
            <a:r>
              <a:rPr lang="en-GB" sz="2800" dirty="0">
                <a:latin typeface="Arial" panose="020B0604020202020204" pitchFamily="34" charset="0"/>
                <a:cs typeface="Arial" panose="020B0604020202020204" pitchFamily="34" charset="0"/>
              </a:rPr>
              <a:t>Our Family Support Workers can offer practical support and advice on a wide range of issues. </a:t>
            </a:r>
          </a:p>
          <a:p>
            <a:pPr marL="0" indent="0" algn="ctr">
              <a:buNone/>
            </a:pPr>
            <a:r>
              <a:rPr lang="en-GB" sz="2800" dirty="0">
                <a:latin typeface="Arial" panose="020B0604020202020204" pitchFamily="34" charset="0"/>
                <a:cs typeface="Arial" panose="020B0604020202020204" pitchFamily="34" charset="0"/>
              </a:rPr>
              <a:t>We will also signpost to professionals and agencies that may be able to better support a family. </a:t>
            </a:r>
          </a:p>
          <a:p>
            <a:pPr marL="0" indent="0" algn="ctr">
              <a:buNone/>
            </a:pPr>
            <a:r>
              <a:rPr lang="en-GB" sz="2800" dirty="0">
                <a:latin typeface="Arial" panose="020B0604020202020204" pitchFamily="34" charset="0"/>
                <a:cs typeface="Arial" panose="020B0604020202020204" pitchFamily="34" charset="0"/>
              </a:rPr>
              <a:t>Working alongside settings and Childminders in a joined up approach.  </a:t>
            </a:r>
          </a:p>
          <a:p>
            <a:pPr algn="ctr"/>
            <a:endParaRPr lang="en-GB" dirty="0"/>
          </a:p>
        </p:txBody>
      </p:sp>
      <p:pic>
        <p:nvPicPr>
          <p:cNvPr id="5" name="Picture 4">
            <a:extLst>
              <a:ext uri="{FF2B5EF4-FFF2-40B4-BE49-F238E27FC236}">
                <a16:creationId xmlns:a16="http://schemas.microsoft.com/office/drawing/2014/main" id="{6BC80E3E-6F32-4C59-AC58-537BC53BA647}"/>
              </a:ext>
            </a:extLst>
          </p:cNvPr>
          <p:cNvPicPr>
            <a:picLocks noChangeAspect="1"/>
          </p:cNvPicPr>
          <p:nvPr/>
        </p:nvPicPr>
        <p:blipFill>
          <a:blip r:embed="rId2"/>
          <a:stretch>
            <a:fillRect/>
          </a:stretch>
        </p:blipFill>
        <p:spPr>
          <a:xfrm>
            <a:off x="4838524" y="4626347"/>
            <a:ext cx="2514951" cy="1667108"/>
          </a:xfrm>
          <a:prstGeom prst="rect">
            <a:avLst/>
          </a:prstGeom>
        </p:spPr>
      </p:pic>
    </p:spTree>
    <p:extLst>
      <p:ext uri="{BB962C8B-B14F-4D97-AF65-F5344CB8AC3E}">
        <p14:creationId xmlns:p14="http://schemas.microsoft.com/office/powerpoint/2010/main" val="52816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EBC40-2C0E-42E3-8892-A7DF69C1BF4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Step by Step</a:t>
            </a:r>
            <a:r>
              <a:rPr lang="en-GB" dirty="0"/>
              <a:t>	</a:t>
            </a:r>
          </a:p>
        </p:txBody>
      </p:sp>
      <p:sp>
        <p:nvSpPr>
          <p:cNvPr id="3" name="Content Placeholder 2">
            <a:extLst>
              <a:ext uri="{FF2B5EF4-FFF2-40B4-BE49-F238E27FC236}">
                <a16:creationId xmlns:a16="http://schemas.microsoft.com/office/drawing/2014/main" id="{47833531-36E4-4BFE-80EA-4E10174C2830}"/>
              </a:ext>
            </a:extLst>
          </p:cNvPr>
          <p:cNvSpPr>
            <a:spLocks noGrp="1"/>
          </p:cNvSpPr>
          <p:nvPr>
            <p:ph idx="1"/>
          </p:nvPr>
        </p:nvSpPr>
        <p:spPr/>
        <p:txBody>
          <a:bodyPr/>
          <a:lstStyle/>
          <a:p>
            <a:pPr marL="0" indent="0" algn="ctr">
              <a:buNone/>
            </a:pPr>
            <a:r>
              <a:rPr lang="en-GB" dirty="0">
                <a:latin typeface="Arial" panose="020B0604020202020204" pitchFamily="34" charset="0"/>
                <a:cs typeface="Arial" panose="020B0604020202020204" pitchFamily="34" charset="0"/>
              </a:rPr>
              <a:t>The Step by Step Programme is an 8 week programme, designed to support parents/carers of a child, over 2 years, with additional needs. Each week a professional from a key area attends, to introduce their service, answer questions and help families to access the services that families may need, to support them and their children with their learning </a:t>
            </a:r>
          </a:p>
        </p:txBody>
      </p:sp>
      <p:pic>
        <p:nvPicPr>
          <p:cNvPr id="5" name="Picture 4">
            <a:extLst>
              <a:ext uri="{FF2B5EF4-FFF2-40B4-BE49-F238E27FC236}">
                <a16:creationId xmlns:a16="http://schemas.microsoft.com/office/drawing/2014/main" id="{7ABE2045-AB17-4C03-968F-6D855DD5679C}"/>
              </a:ext>
            </a:extLst>
          </p:cNvPr>
          <p:cNvPicPr>
            <a:picLocks noChangeAspect="1"/>
          </p:cNvPicPr>
          <p:nvPr/>
        </p:nvPicPr>
        <p:blipFill>
          <a:blip r:embed="rId2"/>
          <a:stretch>
            <a:fillRect/>
          </a:stretch>
        </p:blipFill>
        <p:spPr>
          <a:xfrm>
            <a:off x="4501549" y="4488873"/>
            <a:ext cx="2537014" cy="1688090"/>
          </a:xfrm>
          <a:prstGeom prst="rect">
            <a:avLst/>
          </a:prstGeom>
        </p:spPr>
      </p:pic>
    </p:spTree>
    <p:extLst>
      <p:ext uri="{BB962C8B-B14F-4D97-AF65-F5344CB8AC3E}">
        <p14:creationId xmlns:p14="http://schemas.microsoft.com/office/powerpoint/2010/main" val="417100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9BB2-EACD-4A3F-B4BD-EA78E85E9CF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Step in to School </a:t>
            </a:r>
          </a:p>
        </p:txBody>
      </p:sp>
      <p:sp>
        <p:nvSpPr>
          <p:cNvPr id="3" name="Content Placeholder 2">
            <a:extLst>
              <a:ext uri="{FF2B5EF4-FFF2-40B4-BE49-F238E27FC236}">
                <a16:creationId xmlns:a16="http://schemas.microsoft.com/office/drawing/2014/main" id="{777131C5-1C21-4E77-8C8B-FF59104AEA71}"/>
              </a:ext>
            </a:extLst>
          </p:cNvPr>
          <p:cNvSpPr>
            <a:spLocks noGrp="1"/>
          </p:cNvSpPr>
          <p:nvPr>
            <p:ph idx="1"/>
          </p:nvPr>
        </p:nvSpPr>
        <p:spPr>
          <a:xfrm>
            <a:off x="591127" y="1825625"/>
            <a:ext cx="10917382" cy="4351338"/>
          </a:xfrm>
        </p:spPr>
        <p:txBody>
          <a:bodyPr/>
          <a:lstStyle/>
          <a:p>
            <a:pPr marL="0" indent="0" algn="ctr">
              <a:buNone/>
            </a:pPr>
            <a:r>
              <a:rPr lang="en-GB" dirty="0">
                <a:latin typeface="Arial" panose="020B0604020202020204" pitchFamily="34" charset="0"/>
                <a:cs typeface="Arial" panose="020B0604020202020204" pitchFamily="34" charset="0"/>
              </a:rPr>
              <a:t>A four week course, for parents and carers who’s child has additional needs/ SEND and is due to start school. </a:t>
            </a:r>
          </a:p>
          <a:p>
            <a:pPr marL="0" indent="0" algn="ctr">
              <a:buNone/>
            </a:pPr>
            <a:r>
              <a:rPr lang="en-GB" dirty="0">
                <a:latin typeface="Arial" panose="020B0604020202020204" pitchFamily="34" charset="0"/>
                <a:cs typeface="Arial" panose="020B0604020202020204" pitchFamily="34" charset="0"/>
              </a:rPr>
              <a:t>It includes </a:t>
            </a:r>
          </a:p>
          <a:p>
            <a:pPr marL="0" indent="0" algn="ctr">
              <a:buNone/>
            </a:pPr>
            <a:r>
              <a:rPr lang="en-GB" dirty="0">
                <a:latin typeface="Arial" panose="020B0604020202020204" pitchFamily="34" charset="0"/>
                <a:cs typeface="Arial" panose="020B0604020202020204" pitchFamily="34" charset="0"/>
              </a:rPr>
              <a:t> School readiness - what does this mean and what does it look like? </a:t>
            </a:r>
          </a:p>
          <a:p>
            <a:pPr marL="0" indent="0" algn="ctr">
              <a:buNone/>
            </a:pPr>
            <a:r>
              <a:rPr lang="en-GB" dirty="0">
                <a:latin typeface="Arial" panose="020B0604020202020204" pitchFamily="34" charset="0"/>
                <a:cs typeface="Arial" panose="020B0604020202020204" pitchFamily="34" charset="0"/>
              </a:rPr>
              <a:t>How to prepare children for school </a:t>
            </a:r>
          </a:p>
          <a:p>
            <a:pPr marL="0" indent="0" algn="ctr">
              <a:buNone/>
            </a:pPr>
            <a:r>
              <a:rPr lang="en-GB" dirty="0">
                <a:latin typeface="Arial" panose="020B0604020202020204" pitchFamily="34" charset="0"/>
                <a:cs typeface="Arial" panose="020B0604020202020204" pitchFamily="34" charset="0"/>
              </a:rPr>
              <a:t> Available services and support</a:t>
            </a:r>
          </a:p>
        </p:txBody>
      </p:sp>
    </p:spTree>
    <p:extLst>
      <p:ext uri="{BB962C8B-B14F-4D97-AF65-F5344CB8AC3E}">
        <p14:creationId xmlns:p14="http://schemas.microsoft.com/office/powerpoint/2010/main" val="196338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E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B4040-BB13-4D52-AE91-39C15602FA82}"/>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Ready Steady Talk </a:t>
            </a:r>
          </a:p>
        </p:txBody>
      </p:sp>
      <p:pic>
        <p:nvPicPr>
          <p:cNvPr id="5" name="Content Placeholder 4">
            <a:extLst>
              <a:ext uri="{FF2B5EF4-FFF2-40B4-BE49-F238E27FC236}">
                <a16:creationId xmlns:a16="http://schemas.microsoft.com/office/drawing/2014/main" id="{7B2BA820-8DA7-42AA-924A-490AD28D837D}"/>
              </a:ext>
            </a:extLst>
          </p:cNvPr>
          <p:cNvPicPr>
            <a:picLocks noGrp="1" noChangeAspect="1"/>
          </p:cNvPicPr>
          <p:nvPr>
            <p:ph idx="1"/>
          </p:nvPr>
        </p:nvPicPr>
        <p:blipFill>
          <a:blip r:embed="rId2"/>
          <a:stretch>
            <a:fillRect/>
          </a:stretch>
        </p:blipFill>
        <p:spPr>
          <a:xfrm>
            <a:off x="3757286" y="3236601"/>
            <a:ext cx="4677428" cy="3351524"/>
          </a:xfrm>
        </p:spPr>
      </p:pic>
      <p:sp>
        <p:nvSpPr>
          <p:cNvPr id="6" name="TextBox 5">
            <a:extLst>
              <a:ext uri="{FF2B5EF4-FFF2-40B4-BE49-F238E27FC236}">
                <a16:creationId xmlns:a16="http://schemas.microsoft.com/office/drawing/2014/main" id="{60B0C749-8791-4AC8-914F-C0AED745B372}"/>
              </a:ext>
            </a:extLst>
          </p:cNvPr>
          <p:cNvSpPr txBox="1"/>
          <p:nvPr/>
        </p:nvSpPr>
        <p:spPr>
          <a:xfrm>
            <a:off x="838200" y="1690688"/>
            <a:ext cx="10515600"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 6 week course for families with Children 18m to 3 </a:t>
            </a:r>
            <a:r>
              <a:rPr lang="en-GB" sz="2400" dirty="0" err="1">
                <a:latin typeface="Arial" panose="020B0604020202020204" pitchFamily="34" charset="0"/>
                <a:cs typeface="Arial" panose="020B0604020202020204" pitchFamily="34" charset="0"/>
              </a:rPr>
              <a:t>yrs</a:t>
            </a:r>
            <a:r>
              <a:rPr lang="en-GB" sz="2400" dirty="0">
                <a:latin typeface="Arial" panose="020B0604020202020204" pitchFamily="34" charset="0"/>
                <a:cs typeface="Arial" panose="020B0604020202020204" pitchFamily="34" charset="0"/>
              </a:rPr>
              <a:t> promoting communication &amp; language development through play.</a:t>
            </a:r>
          </a:p>
        </p:txBody>
      </p:sp>
    </p:spTree>
    <p:extLst>
      <p:ext uri="{BB962C8B-B14F-4D97-AF65-F5344CB8AC3E}">
        <p14:creationId xmlns:p14="http://schemas.microsoft.com/office/powerpoint/2010/main" val="3201423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TotalTime>
  <Words>560</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Bright Start Children’s Centre Services Supporting families and children with Special Educational Needs and/or Disabilities (SEND)</vt:lpstr>
      <vt:lpstr>Specialist Portage Team </vt:lpstr>
      <vt:lpstr>Our team provides a range of support for families with children who have an additional need or where there are concerns around a child’s development, including wellbeing, behaviour and mental health.  Children do not need a diagnosis to access our service.</vt:lpstr>
      <vt:lpstr>Portage </vt:lpstr>
      <vt:lpstr>Flying Start</vt:lpstr>
      <vt:lpstr>Family Support </vt:lpstr>
      <vt:lpstr>Step by Step </vt:lpstr>
      <vt:lpstr>Step in to School </vt:lpstr>
      <vt:lpstr>Ready Steady Talk </vt:lpstr>
      <vt:lpstr>Any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Start Children’s Centre Services Supporting families and children with Special Educational Needs and/or Disabilities (SEND)</dc:title>
  <dc:creator>Emily Didcott</dc:creator>
  <cp:lastModifiedBy>Samantha Hawkesford</cp:lastModifiedBy>
  <cp:revision>3</cp:revision>
  <dcterms:created xsi:type="dcterms:W3CDTF">2023-01-06T10:11:10Z</dcterms:created>
  <dcterms:modified xsi:type="dcterms:W3CDTF">2024-04-16T09:48:03Z</dcterms:modified>
</cp:coreProperties>
</file>