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60" r:id="rId5"/>
    <p:sldId id="261" r:id="rId6"/>
    <p:sldId id="262" r:id="rId7"/>
    <p:sldId id="263" r:id="rId8"/>
    <p:sldId id="264" r:id="rId9"/>
    <p:sldId id="266" r:id="rId10"/>
    <p:sldId id="269"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Thomas" initials="AT" lastIdx="1" clrIdx="0">
    <p:extLst>
      <p:ext uri="{19B8F6BF-5375-455C-9EA6-DF929625EA0E}">
        <p15:presenceInfo xmlns:p15="http://schemas.microsoft.com/office/powerpoint/2012/main" userId="S::ThomasA1@bathnes.gov.uk::49907510-21ab-4864-90e1-5e21e8ddb6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0EC"/>
    <a:srgbClr val="F9ADF0"/>
    <a:srgbClr val="7DD3DF"/>
    <a:srgbClr val="E71E19"/>
    <a:srgbClr val="009FE3"/>
    <a:srgbClr val="172E38"/>
    <a:srgbClr val="00A3DA"/>
    <a:srgbClr val="00A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autoAdjust="0"/>
    <p:restoredTop sz="93686" autoAdjust="0"/>
  </p:normalViewPr>
  <p:slideViewPr>
    <p:cSldViewPr snapToGrid="0">
      <p:cViewPr varScale="1">
        <p:scale>
          <a:sx n="62" d="100"/>
          <a:sy n="62" d="100"/>
        </p:scale>
        <p:origin x="1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417699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382500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405807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91347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121872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415235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43614"/>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 id="2147483657" r:id="rId4"/>
    <p:sldLayoutId id="2147483669"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5161C-F506-9B6A-8BFE-AF452EA8A4F3}"/>
              </a:ext>
            </a:extLst>
          </p:cNvPr>
          <p:cNvSpPr>
            <a:spLocks noGrp="1"/>
          </p:cNvSpPr>
          <p:nvPr>
            <p:ph type="body" sz="quarter" idx="10"/>
          </p:nvPr>
        </p:nvSpPr>
        <p:spPr/>
        <p:txBody>
          <a:bodyPr/>
          <a:lstStyle/>
          <a:p>
            <a:r>
              <a:rPr lang="en-GB" dirty="0"/>
              <a:t>New SENCo – Graduated approach</a:t>
            </a:r>
          </a:p>
        </p:txBody>
      </p:sp>
      <p:pic>
        <p:nvPicPr>
          <p:cNvPr id="3" name="Picture 2" descr="C:\Users\SimonsV\AppData\Local\Microsoft\Windows\Temporary Internet Files\Content.Outlook\OFGLL62P\EIS web logo small.png">
            <a:extLst>
              <a:ext uri="{FF2B5EF4-FFF2-40B4-BE49-F238E27FC236}">
                <a16:creationId xmlns:a16="http://schemas.microsoft.com/office/drawing/2014/main" id="{53D0F1B2-E6EC-346C-6498-CEF8EC100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827" y="773026"/>
            <a:ext cx="2486346"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a:extLst>
              <a:ext uri="{FF2B5EF4-FFF2-40B4-BE49-F238E27FC236}">
                <a16:creationId xmlns:a16="http://schemas.microsoft.com/office/drawing/2014/main" id="{6C8E5483-364B-ED0B-8C41-82680D968F29}"/>
              </a:ext>
            </a:extLst>
          </p:cNvPr>
          <p:cNvSpPr txBox="1">
            <a:spLocks/>
          </p:cNvSpPr>
          <p:nvPr/>
        </p:nvSpPr>
        <p:spPr>
          <a:xfrm>
            <a:off x="3510756" y="1462794"/>
            <a:ext cx="5170488" cy="8143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Early Years Area SENCo team</a:t>
            </a:r>
          </a:p>
        </p:txBody>
      </p:sp>
    </p:spTree>
    <p:extLst>
      <p:ext uri="{BB962C8B-B14F-4D97-AF65-F5344CB8AC3E}">
        <p14:creationId xmlns:p14="http://schemas.microsoft.com/office/powerpoint/2010/main" val="405062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5061-2A83-B302-257C-230D862BB962}"/>
              </a:ext>
            </a:extLst>
          </p:cNvPr>
          <p:cNvSpPr>
            <a:spLocks noGrp="1"/>
          </p:cNvSpPr>
          <p:nvPr>
            <p:ph type="body" sz="quarter" idx="11"/>
          </p:nvPr>
        </p:nvSpPr>
        <p:spPr>
          <a:xfrm>
            <a:off x="1777388" y="643747"/>
            <a:ext cx="9234309" cy="1030109"/>
          </a:xfrm>
          <a:noFill/>
          <a:ln>
            <a:solidFill>
              <a:schemeClr val="bg1"/>
            </a:solidFill>
          </a:ln>
        </p:spPr>
        <p:txBody>
          <a:bodyPr>
            <a:normAutofit fontScale="97500"/>
          </a:bodyPr>
          <a:lstStyle/>
          <a:p>
            <a:pPr algn="ctr"/>
            <a:r>
              <a:rPr lang="en-US" dirty="0">
                <a:solidFill>
                  <a:schemeClr val="accent1"/>
                </a:solidFill>
                <a:latin typeface="Arial" panose="020B0604020202020204" pitchFamily="34" charset="0"/>
                <a:cs typeface="Arial" panose="020B0604020202020204" pitchFamily="34" charset="0"/>
              </a:rPr>
              <a:t>Evidencing the Graduated Approach in B&amp;NES</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My Plan at SEN Support</a:t>
            </a:r>
            <a:endParaRPr lang="en-GB" dirty="0">
              <a:solidFill>
                <a:schemeClr val="accent1"/>
              </a:solidFill>
              <a:latin typeface="Arial" panose="020B0604020202020204" pitchFamily="34" charset="0"/>
              <a:cs typeface="Arial" panose="020B0604020202020204" pitchFamily="34" charset="0"/>
            </a:endParaRPr>
          </a:p>
        </p:txBody>
      </p:sp>
      <p:pic>
        <p:nvPicPr>
          <p:cNvPr id="3" name="Content Placeholder 6" descr="Graphical user interface, application&#10;&#10;Description automatically generated">
            <a:extLst>
              <a:ext uri="{FF2B5EF4-FFF2-40B4-BE49-F238E27FC236}">
                <a16:creationId xmlns:a16="http://schemas.microsoft.com/office/drawing/2014/main" id="{3B64877A-34D4-DA44-3235-0C74FB605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80" y="1750161"/>
            <a:ext cx="3171050" cy="4546727"/>
          </a:xfrm>
          <a:prstGeom prst="rect">
            <a:avLst/>
          </a:prstGeom>
          <a:scene3d>
            <a:camera prst="orthographicFront"/>
            <a:lightRig rig="threePt" dir="t"/>
          </a:scene3d>
          <a:sp3d>
            <a:bevelT w="152400" h="50800" prst="softRound"/>
          </a:sp3d>
        </p:spPr>
      </p:pic>
      <p:sp>
        <p:nvSpPr>
          <p:cNvPr id="6" name="TextBox 5">
            <a:extLst>
              <a:ext uri="{FF2B5EF4-FFF2-40B4-BE49-F238E27FC236}">
                <a16:creationId xmlns:a16="http://schemas.microsoft.com/office/drawing/2014/main" id="{BD76FC25-5C9C-EA9F-5041-E1C3A2946F89}"/>
              </a:ext>
            </a:extLst>
          </p:cNvPr>
          <p:cNvSpPr txBox="1"/>
          <p:nvPr/>
        </p:nvSpPr>
        <p:spPr>
          <a:xfrm>
            <a:off x="4703022" y="1853203"/>
            <a:ext cx="6937597"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1: </a:t>
            </a: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Personal Details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2: </a:t>
            </a: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Child’s Voice (One Page Profile)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3 : </a:t>
            </a: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Parent Carer views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4: </a:t>
            </a:r>
            <a:r>
              <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rPr>
              <a:t>Observe</a:t>
            </a:r>
            <a:r>
              <a:rPr lang="en-GB" dirty="0">
                <a:latin typeface="Arial" panose="020B0604020202020204" pitchFamily="34" charset="0"/>
                <a:cs typeface="Arial" panose="020B0604020202020204" pitchFamily="34" charset="0"/>
              </a:rPr>
              <a:t> and Assess</a:t>
            </a:r>
            <a:endPar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5: </a:t>
            </a:r>
            <a:r>
              <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rPr>
              <a:t>Plan and </a:t>
            </a:r>
            <a:r>
              <a:rPr lang="en-GB" dirty="0">
                <a:latin typeface="Arial" panose="020B0604020202020204" pitchFamily="34" charset="0"/>
                <a:cs typeface="Arial" panose="020B0604020202020204" pitchFamily="34" charset="0"/>
              </a:rPr>
              <a:t>Do</a:t>
            </a:r>
            <a:endPar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6: </a:t>
            </a:r>
            <a:r>
              <a:rPr kumimoji="0"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Outcomes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7: </a:t>
            </a:r>
            <a:r>
              <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rPr>
              <a:t>Progress Review Tool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Part 8: </a:t>
            </a:r>
            <a:r>
              <a:rPr kumimoji="0" lang="en-GB" i="0" u="none" strike="noStrike" kern="1200" cap="none" spc="0" normalizeH="0" baseline="0" noProof="0" dirty="0">
                <a:ln>
                  <a:noFill/>
                </a:ln>
                <a:effectLst/>
                <a:uLnTx/>
                <a:uFillTx/>
                <a:latin typeface="Arial" panose="020B0604020202020204" pitchFamily="34" charset="0"/>
                <a:cs typeface="Arial" panose="020B0604020202020204" pitchFamily="34" charset="0"/>
              </a:rPr>
              <a:t>Review of Plan</a:t>
            </a:r>
          </a:p>
        </p:txBody>
      </p:sp>
      <p:sp>
        <p:nvSpPr>
          <p:cNvPr id="7" name="TextBox 6">
            <a:extLst>
              <a:ext uri="{FF2B5EF4-FFF2-40B4-BE49-F238E27FC236}">
                <a16:creationId xmlns:a16="http://schemas.microsoft.com/office/drawing/2014/main" id="{1E880E20-FF42-0518-284E-E69F758137BA}"/>
              </a:ext>
            </a:extLst>
          </p:cNvPr>
          <p:cNvSpPr txBox="1"/>
          <p:nvPr/>
        </p:nvSpPr>
        <p:spPr>
          <a:xfrm>
            <a:off x="4703021" y="4459927"/>
            <a:ext cx="6937598"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The graduated approach will be carried out and reviewed about every six weeks and the ‘My plan’ should be refreshed and updated every two cycles of the graduated approach.</a:t>
            </a:r>
          </a:p>
          <a:p>
            <a:pPr marL="0" marR="0" lvl="0" indent="0" algn="l" defTabSz="914400" rtl="0" eaLnBrk="1" fontAlgn="base" latinLnBrk="0" hangingPunct="1">
              <a:lnSpc>
                <a:spcPct val="100000"/>
              </a:lnSpc>
              <a:spcBef>
                <a:spcPct val="0"/>
              </a:spcBef>
              <a:spcAft>
                <a:spcPct val="0"/>
              </a:spcAft>
              <a:buClrTx/>
              <a:buSzTx/>
              <a:tabLst/>
              <a:defRPr/>
            </a:pPr>
            <a:r>
              <a:rPr lang="en-US" dirty="0">
                <a:solidFill>
                  <a:srgbClr val="000000"/>
                </a:solidFill>
                <a:latin typeface="Arial" charset="0"/>
              </a:rPr>
              <a:t>You can actively demonstrate the process of working as a whole team around the child, by including parent/carer views, partnership working and the voice of the child.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Picture 3" descr="C:\Users\SimonsV\AppData\Local\Microsoft\Windows\Temporary Internet Files\Content.Outlook\OFGLL62P\EIS web logo small.png">
            <a:extLst>
              <a:ext uri="{FF2B5EF4-FFF2-40B4-BE49-F238E27FC236}">
                <a16:creationId xmlns:a16="http://schemas.microsoft.com/office/drawing/2014/main" id="{FD8212A8-D156-015B-1C96-349C29EA7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AC05B-B495-814D-8F6D-794DBE8B4971}"/>
              </a:ext>
            </a:extLst>
          </p:cNvPr>
          <p:cNvSpPr>
            <a:spLocks noGrp="1"/>
          </p:cNvSpPr>
          <p:nvPr>
            <p:ph type="body" sz="quarter" idx="11"/>
          </p:nvPr>
        </p:nvSpPr>
        <p:spPr>
          <a:xfrm>
            <a:off x="2026167" y="652161"/>
            <a:ext cx="8412162" cy="565150"/>
          </a:xfrm>
        </p:spPr>
        <p:txBody>
          <a:bodyPr/>
          <a:lstStyle/>
          <a:p>
            <a:pPr algn="ctr"/>
            <a:r>
              <a:rPr lang="en-GB" dirty="0">
                <a:solidFill>
                  <a:schemeClr val="accent1"/>
                </a:solidFill>
              </a:rPr>
              <a:t>Recap and reflect</a:t>
            </a:r>
          </a:p>
        </p:txBody>
      </p:sp>
      <p:sp>
        <p:nvSpPr>
          <p:cNvPr id="4" name="Content Placeholder 2">
            <a:extLst>
              <a:ext uri="{FF2B5EF4-FFF2-40B4-BE49-F238E27FC236}">
                <a16:creationId xmlns:a16="http://schemas.microsoft.com/office/drawing/2014/main" id="{D4B71725-6187-0304-C1A6-D89F7AEBC05E}"/>
              </a:ext>
            </a:extLst>
          </p:cNvPr>
          <p:cNvSpPr txBox="1">
            <a:spLocks/>
          </p:cNvSpPr>
          <p:nvPr/>
        </p:nvSpPr>
        <p:spPr>
          <a:xfrm>
            <a:off x="770562" y="1514917"/>
            <a:ext cx="10777591" cy="46676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panose="020B0604020202020204" pitchFamily="34" charset="0"/>
                <a:ea typeface="Calibri" panose="020F0502020204030204" pitchFamily="34" charset="0"/>
                <a:cs typeface="Times New Roman" panose="02020603050405020304" pitchFamily="18" charset="0"/>
              </a:rPr>
              <a:t>The graduated approach is a ‘best practice’ way of ensuring you seek to identify and support emerging needs and SEN.</a:t>
            </a:r>
          </a:p>
          <a:p>
            <a:pPr>
              <a:lnSpc>
                <a:spcPct val="107000"/>
              </a:lnSpc>
              <a:spcAft>
                <a:spcPts val="800"/>
              </a:spcAft>
            </a:pPr>
            <a:r>
              <a:rPr lang="en-GB" sz="1800" dirty="0">
                <a:latin typeface="Arial" panose="020B0604020202020204" pitchFamily="34" charset="0"/>
                <a:ea typeface="Calibri" panose="020F0502020204030204" pitchFamily="34" charset="0"/>
                <a:cs typeface="Times New Roman" panose="02020603050405020304" pitchFamily="18" charset="0"/>
              </a:rPr>
              <a:t>The SENCo’s role is to lead and coordinate the Graduated Approach across the setting and ensures shared understanding of it across the setting.</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The graduated approach is a cycle with 4 stages of action.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latin typeface="Arial" panose="020B0604020202020204" pitchFamily="34" charset="0"/>
                <a:ea typeface="Calibri" panose="020F0502020204030204" pitchFamily="34" charset="0"/>
                <a:cs typeface="Times New Roman" panose="02020603050405020304" pitchFamily="18" charset="0"/>
              </a:rPr>
              <a:t>Is usually led by the keyperson and </a:t>
            </a:r>
            <a:r>
              <a:rPr lang="en-US" sz="1800" b="1" dirty="0">
                <a:latin typeface="Arial" panose="020B0604020202020204" pitchFamily="34" charset="0"/>
                <a:ea typeface="Calibri" panose="020F0502020204030204" pitchFamily="34" charset="0"/>
                <a:cs typeface="Times New Roman" panose="02020603050405020304" pitchFamily="18" charset="0"/>
              </a:rPr>
              <a:t>supported</a:t>
            </a:r>
            <a:r>
              <a:rPr lang="en-US" sz="1800" dirty="0">
                <a:latin typeface="Arial" panose="020B0604020202020204" pitchFamily="34" charset="0"/>
                <a:ea typeface="Calibri" panose="020F0502020204030204" pitchFamily="34" charset="0"/>
                <a:cs typeface="Times New Roman" panose="02020603050405020304" pitchFamily="18" charset="0"/>
              </a:rPr>
              <a:t> by the setting SENCo.</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latin typeface="Arial" panose="020B0604020202020204" pitchFamily="34" charset="0"/>
                <a:ea typeface="Calibri" panose="020F0502020204030204" pitchFamily="34" charset="0"/>
                <a:cs typeface="Times New Roman" panose="02020603050405020304" pitchFamily="18" charset="0"/>
              </a:rPr>
              <a:t>Parents are engaged throughout this cycle.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latin typeface="Arial" panose="020B0604020202020204" pitchFamily="34" charset="0"/>
                <a:ea typeface="Calibri" panose="020F0502020204030204" pitchFamily="34" charset="0"/>
                <a:cs typeface="Times New Roman" panose="02020603050405020304" pitchFamily="18" charset="0"/>
              </a:rPr>
              <a:t>Action is informed by the child’s views throughout – child centered.</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latin typeface="Arial" panose="020B0604020202020204" pitchFamily="34" charset="0"/>
                <a:ea typeface="Calibri" panose="020F0502020204030204" pitchFamily="34" charset="0"/>
                <a:cs typeface="Times New Roman" panose="02020603050405020304" pitchFamily="18" charset="0"/>
              </a:rPr>
              <a:t>The cycle can be revisited in order to celebrate progress and identify what else might be supportive.</a:t>
            </a:r>
          </a:p>
          <a:p>
            <a:pPr marL="342900" indent="-342900">
              <a:lnSpc>
                <a:spcPct val="107000"/>
              </a:lnSpc>
              <a:spcAft>
                <a:spcPts val="800"/>
              </a:spcAft>
              <a:tabLst>
                <a:tab pos="457200" algn="l"/>
              </a:tabLst>
            </a:pPr>
            <a:r>
              <a:rPr lang="en-US" sz="1800" dirty="0">
                <a:latin typeface="Arial" panose="020B0604020202020204" pitchFamily="34" charset="0"/>
                <a:ea typeface="Calibri" panose="020F0502020204030204" pitchFamily="34" charset="0"/>
                <a:cs typeface="Times New Roman" panose="02020603050405020304" pitchFamily="18" charset="0"/>
              </a:rPr>
              <a:t>The graduated approach is as effective as you make it.</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pPr marL="0" indent="0">
              <a:buFont typeface="Arial" panose="020B0604020202020204" pitchFamily="34" charset="0"/>
              <a:buNone/>
            </a:pPr>
            <a:endParaRPr lang="en-GB" dirty="0"/>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093A599C-636F-0E8F-1866-293A6C828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6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AC05B-B495-814D-8F6D-794DBE8B4971}"/>
              </a:ext>
            </a:extLst>
          </p:cNvPr>
          <p:cNvSpPr>
            <a:spLocks noGrp="1"/>
          </p:cNvSpPr>
          <p:nvPr>
            <p:ph type="body" sz="quarter" idx="11"/>
          </p:nvPr>
        </p:nvSpPr>
        <p:spPr>
          <a:xfrm>
            <a:off x="2630184" y="698492"/>
            <a:ext cx="7380794" cy="565150"/>
          </a:xfrm>
        </p:spPr>
        <p:txBody>
          <a:bodyPr/>
          <a:lstStyle/>
          <a:p>
            <a:pPr algn="ctr"/>
            <a:r>
              <a:rPr lang="en-GB" dirty="0">
                <a:solidFill>
                  <a:schemeClr val="accent1"/>
                </a:solidFill>
              </a:rPr>
              <a:t>Legislation Alert</a:t>
            </a:r>
          </a:p>
        </p:txBody>
      </p:sp>
      <p:sp>
        <p:nvSpPr>
          <p:cNvPr id="4" name="Content Placeholder 2">
            <a:extLst>
              <a:ext uri="{FF2B5EF4-FFF2-40B4-BE49-F238E27FC236}">
                <a16:creationId xmlns:a16="http://schemas.microsoft.com/office/drawing/2014/main" id="{4735ED44-9B39-72AD-869D-2E2F46A6DB32}"/>
              </a:ext>
            </a:extLst>
          </p:cNvPr>
          <p:cNvSpPr txBox="1">
            <a:spLocks/>
          </p:cNvSpPr>
          <p:nvPr/>
        </p:nvSpPr>
        <p:spPr>
          <a:xfrm>
            <a:off x="1017141" y="1561608"/>
            <a:ext cx="10397447" cy="44590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latin typeface="Arial" panose="020B0604020202020204" pitchFamily="34" charset="0"/>
                <a:ea typeface="Calibri" panose="020F0502020204030204" pitchFamily="34" charset="0"/>
                <a:cs typeface="Arial" panose="020B0604020202020204" pitchFamily="34" charset="0"/>
              </a:rPr>
              <a:t>The SEND Code of Practice 2015 states:</a:t>
            </a:r>
          </a:p>
          <a:p>
            <a:r>
              <a:rPr lang="en-GB" sz="1800" dirty="0">
                <a:latin typeface="Arial" panose="020B0604020202020204" pitchFamily="34" charset="0"/>
                <a:cs typeface="Arial" panose="020B0604020202020204" pitchFamily="34" charset="0"/>
              </a:rPr>
              <a:t>It is particularly important in the early years that there is no delay in making any necessary special educational provision</a:t>
            </a:r>
            <a:r>
              <a:rPr lang="en-GB" sz="1800" b="1" dirty="0">
                <a:solidFill>
                  <a:schemeClr val="accent1">
                    <a:lumMod val="75000"/>
                  </a:schemeClr>
                </a:solidFill>
                <a:latin typeface="Arial" panose="020B0604020202020204" pitchFamily="34" charset="0"/>
                <a:cs typeface="Arial" panose="020B0604020202020204" pitchFamily="34" charset="0"/>
              </a:rPr>
              <a:t>.</a:t>
            </a:r>
          </a:p>
          <a:p>
            <a:r>
              <a:rPr lang="en-GB" sz="1800" dirty="0">
                <a:latin typeface="Arial" panose="020B0604020202020204" pitchFamily="34" charset="0"/>
                <a:cs typeface="Arial" panose="020B0604020202020204" pitchFamily="34" charset="0"/>
              </a:rPr>
              <a:t>The benefits of early identification are widely recognised – identifying need at the earliest point, and then making effective provision, improves long-term outcomes for children. </a:t>
            </a:r>
            <a:endParaRPr lang="en-GB" sz="1800" b="1" dirty="0">
              <a:solidFill>
                <a:schemeClr val="accent1">
                  <a:lumMod val="75000"/>
                </a:schemeClr>
              </a:solidFill>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Providers must have arrangements in place to support children with SEN or disabilities. </a:t>
            </a:r>
          </a:p>
          <a:p>
            <a:r>
              <a:rPr lang="en-GB" sz="1800" dirty="0">
                <a:latin typeface="Arial" panose="020B0604020202020204" pitchFamily="34" charset="0"/>
                <a:cs typeface="Arial" panose="020B0604020202020204" pitchFamily="34" charset="0"/>
              </a:rPr>
              <a:t>These arrangements should include a clear approach to identifying and responding to SEN. </a:t>
            </a:r>
          </a:p>
          <a:p>
            <a:r>
              <a:rPr lang="en-GB" sz="1800" dirty="0">
                <a:latin typeface="Arial" panose="020B0604020202020204" pitchFamily="34" charset="0"/>
                <a:cs typeface="Arial" panose="020B0604020202020204" pitchFamily="34" charset="0"/>
              </a:rPr>
              <a:t>In particular, parents know their children best and all practitioners MUST listen and understand when parents express concerns about their child’s development.</a:t>
            </a:r>
          </a:p>
          <a:p>
            <a:r>
              <a:rPr lang="en-GB" sz="1800" dirty="0">
                <a:latin typeface="Arial" panose="020B0604020202020204" pitchFamily="34" charset="0"/>
                <a:cs typeface="Arial" panose="020B0604020202020204" pitchFamily="34" charset="0"/>
              </a:rPr>
              <a:t>Settings should also listen to and address any concerns raised by children themselves.</a:t>
            </a:r>
          </a:p>
          <a:p>
            <a:r>
              <a:rPr lang="en-GB" sz="1800" dirty="0">
                <a:latin typeface="Arial" panose="020B0604020202020204" pitchFamily="34" charset="0"/>
                <a:cs typeface="Arial" panose="020B0604020202020204" pitchFamily="34" charset="0"/>
              </a:rPr>
              <a:t>All settings should adopt a graduated approach with four stages of action: assess, plan, do and review.</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892ABA72-D019-0CC4-AEB9-D011F2103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7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AC05B-B495-814D-8F6D-794DBE8B4971}"/>
              </a:ext>
            </a:extLst>
          </p:cNvPr>
          <p:cNvSpPr>
            <a:spLocks noGrp="1"/>
          </p:cNvSpPr>
          <p:nvPr>
            <p:ph type="body" sz="quarter" idx="11"/>
          </p:nvPr>
        </p:nvSpPr>
        <p:spPr>
          <a:xfrm>
            <a:off x="1993896" y="595942"/>
            <a:ext cx="8412162" cy="565150"/>
          </a:xfrm>
        </p:spPr>
        <p:txBody>
          <a:bodyPr/>
          <a:lstStyle/>
          <a:p>
            <a:pPr algn="ctr"/>
            <a:r>
              <a:rPr lang="en-GB" dirty="0">
                <a:solidFill>
                  <a:schemeClr val="accent1"/>
                </a:solidFill>
                <a:latin typeface="Arial" panose="020B0604020202020204" pitchFamily="34" charset="0"/>
                <a:cs typeface="Arial" panose="020B0604020202020204" pitchFamily="34" charset="0"/>
              </a:rPr>
              <a:t>The Graduated Approach</a:t>
            </a:r>
            <a:endParaRPr lang="en-GB" dirty="0">
              <a:solidFill>
                <a:schemeClr val="accent1"/>
              </a:solidFill>
            </a:endParaRPr>
          </a:p>
        </p:txBody>
      </p:sp>
      <p:sp>
        <p:nvSpPr>
          <p:cNvPr id="4" name="Content Placeholder 2">
            <a:extLst>
              <a:ext uri="{FF2B5EF4-FFF2-40B4-BE49-F238E27FC236}">
                <a16:creationId xmlns:a16="http://schemas.microsoft.com/office/drawing/2014/main" id="{0F107F6C-2541-2072-EF96-F30221B1DAAC}"/>
              </a:ext>
            </a:extLst>
          </p:cNvPr>
          <p:cNvSpPr txBox="1">
            <a:spLocks/>
          </p:cNvSpPr>
          <p:nvPr/>
        </p:nvSpPr>
        <p:spPr>
          <a:xfrm>
            <a:off x="1145549" y="1614300"/>
            <a:ext cx="7608033" cy="37693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ea typeface="Calibri" panose="020F0502020204030204" pitchFamily="34" charset="0"/>
                <a:cs typeface="Arial" panose="020B0604020202020204" pitchFamily="34" charset="0"/>
              </a:rPr>
              <a:t>The graduated approach is a four stage cycle, set out in the Special educational needs and disability code of practice (2015). </a:t>
            </a:r>
          </a:p>
          <a:p>
            <a:pPr marL="0" indent="0">
              <a:buFont typeface="Arial" panose="020B0604020202020204" pitchFamily="34" charset="0"/>
              <a:buNone/>
            </a:pPr>
            <a:r>
              <a:rPr lang="en-GB" sz="1800" dirty="0">
                <a:latin typeface="Arial" panose="020B0604020202020204" pitchFamily="34" charset="0"/>
                <a:ea typeface="Calibri" panose="020F0502020204030204" pitchFamily="34" charset="0"/>
                <a:cs typeface="Arial" panose="020B0604020202020204" pitchFamily="34" charset="0"/>
              </a:rPr>
              <a:t>It set’s out steps that should be taken if there is a concern about a child’s development over one or more of the four broad areas of:</a:t>
            </a:r>
          </a:p>
          <a:p>
            <a:r>
              <a:rPr lang="en-GB" sz="1800" dirty="0">
                <a:latin typeface="Arial" panose="020B0604020202020204" pitchFamily="34" charset="0"/>
                <a:ea typeface="Calibri" panose="020F0502020204030204" pitchFamily="34" charset="0"/>
                <a:cs typeface="Arial" panose="020B0604020202020204" pitchFamily="34" charset="0"/>
              </a:rPr>
              <a:t>Communication and Interaction</a:t>
            </a:r>
          </a:p>
          <a:p>
            <a:r>
              <a:rPr lang="en-GB" sz="1800" dirty="0">
                <a:latin typeface="Arial" panose="020B0604020202020204" pitchFamily="34" charset="0"/>
                <a:ea typeface="Calibri" panose="020F0502020204030204" pitchFamily="34" charset="0"/>
                <a:cs typeface="Arial" panose="020B0604020202020204" pitchFamily="34" charset="0"/>
              </a:rPr>
              <a:t>Cognition and learning</a:t>
            </a:r>
          </a:p>
          <a:p>
            <a:r>
              <a:rPr lang="en-GB" sz="1800" dirty="0">
                <a:latin typeface="Arial" panose="020B0604020202020204" pitchFamily="34" charset="0"/>
                <a:ea typeface="Calibri" panose="020F0502020204030204" pitchFamily="34" charset="0"/>
                <a:cs typeface="Arial" panose="020B0604020202020204" pitchFamily="34" charset="0"/>
              </a:rPr>
              <a:t>Social, emotional and mental health</a:t>
            </a:r>
          </a:p>
          <a:p>
            <a:r>
              <a:rPr lang="en-GB" sz="1800" dirty="0">
                <a:latin typeface="Arial" panose="020B0604020202020204" pitchFamily="34" charset="0"/>
                <a:ea typeface="Calibri" panose="020F0502020204030204" pitchFamily="34" charset="0"/>
                <a:cs typeface="Arial" panose="020B0604020202020204" pitchFamily="34" charset="0"/>
              </a:rPr>
              <a:t>Physical and sensory</a:t>
            </a:r>
          </a:p>
          <a:p>
            <a:pPr marL="0" indent="0">
              <a:buNone/>
            </a:pPr>
            <a:r>
              <a:rPr lang="en-GB" sz="1800" dirty="0">
                <a:latin typeface="Arial" panose="020B0604020202020204" pitchFamily="34" charset="0"/>
                <a:ea typeface="Calibri" panose="020F0502020204030204" pitchFamily="34" charset="0"/>
                <a:cs typeface="Arial" panose="020B0604020202020204" pitchFamily="34" charset="0"/>
              </a:rPr>
              <a:t>The graduated approach supports early identification and effective support for children, and it values the voice of the child by seeking to include input from all relevant people in the child’s life.</a:t>
            </a:r>
            <a:endParaRPr lang="en-US" sz="2400" dirty="0"/>
          </a:p>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9D3B00F4-E889-0EFA-F780-6AA7A2327A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8849" y="2068133"/>
            <a:ext cx="2974419" cy="2721734"/>
          </a:xfrm>
          <a:prstGeom prst="rect">
            <a:avLst/>
          </a:prstGeom>
          <a:noFill/>
          <a:ln>
            <a:noFill/>
          </a:ln>
        </p:spPr>
      </p:pic>
      <p:sp>
        <p:nvSpPr>
          <p:cNvPr id="6" name="TextBox 5">
            <a:extLst>
              <a:ext uri="{FF2B5EF4-FFF2-40B4-BE49-F238E27FC236}">
                <a16:creationId xmlns:a16="http://schemas.microsoft.com/office/drawing/2014/main" id="{403075F6-FA12-7FBF-B1CC-278A147DC45D}"/>
              </a:ext>
            </a:extLst>
          </p:cNvPr>
          <p:cNvSpPr txBox="1"/>
          <p:nvPr/>
        </p:nvSpPr>
        <p:spPr>
          <a:xfrm>
            <a:off x="1145549" y="5618102"/>
            <a:ext cx="10407721"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Let’s look at each stage in more detail.</a:t>
            </a:r>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05AAC11A-BF50-F7C4-AA39-9A199C813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93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4E35CD1-AC81-5AB3-CD02-769DF37FE61D}"/>
              </a:ext>
            </a:extLst>
          </p:cNvPr>
          <p:cNvSpPr/>
          <p:nvPr/>
        </p:nvSpPr>
        <p:spPr>
          <a:xfrm>
            <a:off x="4839128" y="471431"/>
            <a:ext cx="1348669" cy="1294569"/>
          </a:xfrm>
          <a:prstGeom prst="ellipse">
            <a:avLst/>
          </a:prstGeom>
          <a:solidFill>
            <a:srgbClr val="FD7B7B"/>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3429BFD-CABF-3344-6932-70CC8B5EB4D5}"/>
              </a:ext>
            </a:extLst>
          </p:cNvPr>
          <p:cNvSpPr txBox="1"/>
          <p:nvPr/>
        </p:nvSpPr>
        <p:spPr>
          <a:xfrm>
            <a:off x="4839799" y="857105"/>
            <a:ext cx="1347998"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Assess</a:t>
            </a:r>
          </a:p>
        </p:txBody>
      </p:sp>
      <p:sp>
        <p:nvSpPr>
          <p:cNvPr id="7" name="Content Placeholder 2">
            <a:extLst>
              <a:ext uri="{FF2B5EF4-FFF2-40B4-BE49-F238E27FC236}">
                <a16:creationId xmlns:a16="http://schemas.microsoft.com/office/drawing/2014/main" id="{91CF1AC8-DE28-9182-C4B2-827233371CDB}"/>
              </a:ext>
            </a:extLst>
          </p:cNvPr>
          <p:cNvSpPr txBox="1">
            <a:spLocks/>
          </p:cNvSpPr>
          <p:nvPr/>
        </p:nvSpPr>
        <p:spPr>
          <a:xfrm>
            <a:off x="5167901" y="2423027"/>
            <a:ext cx="6298059" cy="3577868"/>
          </a:xfrm>
          <a:prstGeom prst="rect">
            <a:avLst/>
          </a:prstGeom>
          <a:solidFill>
            <a:srgbClr val="E71E19">
              <a:alpha val="12000"/>
            </a:srgb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900" dirty="0">
                <a:latin typeface="Arial" panose="020B0604020202020204" pitchFamily="34" charset="0"/>
                <a:ea typeface="Calibri" panose="020F0502020204030204" pitchFamily="34" charset="0"/>
                <a:cs typeface="Arial" panose="020B0604020202020204" pitchFamily="34" charset="0"/>
              </a:rPr>
              <a:t>This is the stage for further exploration, it can also overlap with the early intervention discussed previously. At this stage the Key Person works with the setting SENCo and the child's parents to: </a:t>
            </a:r>
            <a:endParaRPr lang="en-GB" sz="1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457200" algn="l"/>
              </a:tabLst>
            </a:pPr>
            <a:r>
              <a:rPr lang="en-US" sz="1900" dirty="0">
                <a:latin typeface="Arial" panose="020B0604020202020204" pitchFamily="34" charset="0"/>
                <a:ea typeface="Calibri" panose="020F0502020204030204" pitchFamily="34" charset="0"/>
                <a:cs typeface="Arial" panose="020B0604020202020204" pitchFamily="34" charset="0"/>
              </a:rPr>
              <a:t>Bring together all the information gathered during universal setting assessments, 2-year progress check and observations carried out within their universal inclusive practice.</a:t>
            </a:r>
            <a:endParaRPr lang="en-GB" sz="19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900" dirty="0">
                <a:latin typeface="Arial" panose="020B0604020202020204" pitchFamily="34" charset="0"/>
                <a:ea typeface="Calibri" panose="020F0502020204030204" pitchFamily="34" charset="0"/>
                <a:cs typeface="Arial" panose="020B0604020202020204" pitchFamily="34" charset="0"/>
              </a:rPr>
              <a:t>This can then be used to begin to understand the needs of the child, and begin to plan what might be supportive.</a:t>
            </a: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AF12A836-59B8-1AA7-9D2D-93A62EB7160A}"/>
              </a:ext>
            </a:extLst>
          </p:cNvPr>
          <p:cNvSpPr/>
          <p:nvPr/>
        </p:nvSpPr>
        <p:spPr>
          <a:xfrm>
            <a:off x="616449" y="2423026"/>
            <a:ext cx="4109664" cy="3484613"/>
          </a:xfrm>
          <a:prstGeom prst="wedgeRoundRect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latin typeface="Arial" panose="020B0604020202020204" pitchFamily="34" charset="0"/>
                <a:cs typeface="Arial" panose="020B0604020202020204" pitchFamily="34" charset="0"/>
              </a:rPr>
              <a:t>“In identifying a child as needing SEN support, the early years practitioner, working with the setting SENCO and the child’s parents, will have carried out an analysis of the child’s needs. This initial assessment should be reviewed regularly to ensure that support is matched to need. Where there is little or no improvement in the child’s progress, more specialist assessment may be called for from specialist teachers or from health, social services or other agencies beyond the setting. Where professionals are not already working with the setting, the SENCO should contact them, with the parents’ agreement.”</a:t>
            </a:r>
          </a:p>
        </p:txBody>
      </p:sp>
      <p:sp>
        <p:nvSpPr>
          <p:cNvPr id="11" name="TextBox 10">
            <a:extLst>
              <a:ext uri="{FF2B5EF4-FFF2-40B4-BE49-F238E27FC236}">
                <a16:creationId xmlns:a16="http://schemas.microsoft.com/office/drawing/2014/main" id="{E14BA76E-89D0-096C-3620-F8B464E4BEB3}"/>
              </a:ext>
            </a:extLst>
          </p:cNvPr>
          <p:cNvSpPr txBox="1"/>
          <p:nvPr/>
        </p:nvSpPr>
        <p:spPr>
          <a:xfrm>
            <a:off x="768682" y="1858407"/>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Code of practice states</a:t>
            </a:r>
            <a:r>
              <a:rPr lang="en-GB" dirty="0"/>
              <a:t>:</a:t>
            </a:r>
          </a:p>
        </p:txBody>
      </p:sp>
      <p:sp>
        <p:nvSpPr>
          <p:cNvPr id="12" name="TextBox 11">
            <a:extLst>
              <a:ext uri="{FF2B5EF4-FFF2-40B4-BE49-F238E27FC236}">
                <a16:creationId xmlns:a16="http://schemas.microsoft.com/office/drawing/2014/main" id="{26BA3151-1050-24BE-544D-A53D7868E93A}"/>
              </a:ext>
            </a:extLst>
          </p:cNvPr>
          <p:cNvSpPr txBox="1"/>
          <p:nvPr/>
        </p:nvSpPr>
        <p:spPr>
          <a:xfrm>
            <a:off x="5949951" y="1884700"/>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Your response:</a:t>
            </a:r>
            <a:endParaRPr lang="en-GB" dirty="0"/>
          </a:p>
        </p:txBody>
      </p:sp>
      <p:pic>
        <p:nvPicPr>
          <p:cNvPr id="3" name="Picture 2" descr="C:\Users\SimonsV\AppData\Local\Microsoft\Windows\Temporary Internet Files\Content.Outlook\OFGLL62P\EIS web logo small.png">
            <a:extLst>
              <a:ext uri="{FF2B5EF4-FFF2-40B4-BE49-F238E27FC236}">
                <a16:creationId xmlns:a16="http://schemas.microsoft.com/office/drawing/2014/main" id="{8E0EB158-CBF5-CA4D-E86A-1A1676DA6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4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9ED793D-06D2-B642-569C-E99E102B2626}"/>
              </a:ext>
            </a:extLst>
          </p:cNvPr>
          <p:cNvPicPr>
            <a:picLocks noChangeAspect="1"/>
          </p:cNvPicPr>
          <p:nvPr/>
        </p:nvPicPr>
        <p:blipFill rotWithShape="1">
          <a:blip r:embed="rId2"/>
          <a:srcRect l="7096" t="18815" r="10506" b="17603"/>
          <a:stretch/>
        </p:blipFill>
        <p:spPr>
          <a:xfrm>
            <a:off x="7594011" y="1790207"/>
            <a:ext cx="3735922" cy="2101639"/>
          </a:xfrm>
          <a:prstGeom prst="rect">
            <a:avLst/>
          </a:prstGeom>
        </p:spPr>
      </p:pic>
      <p:sp>
        <p:nvSpPr>
          <p:cNvPr id="3" name="Text Placeholder 2">
            <a:extLst>
              <a:ext uri="{FF2B5EF4-FFF2-40B4-BE49-F238E27FC236}">
                <a16:creationId xmlns:a16="http://schemas.microsoft.com/office/drawing/2014/main" id="{BA3AC05B-B495-814D-8F6D-794DBE8B4971}"/>
              </a:ext>
            </a:extLst>
          </p:cNvPr>
          <p:cNvSpPr>
            <a:spLocks noGrp="1"/>
          </p:cNvSpPr>
          <p:nvPr>
            <p:ph type="body" sz="quarter" idx="11"/>
          </p:nvPr>
        </p:nvSpPr>
        <p:spPr>
          <a:xfrm>
            <a:off x="2547991" y="585367"/>
            <a:ext cx="7933430" cy="565150"/>
          </a:xfrm>
        </p:spPr>
        <p:txBody>
          <a:bodyPr/>
          <a:lstStyle/>
          <a:p>
            <a:pPr algn="ctr"/>
            <a:r>
              <a:rPr lang="en-US" sz="2800" dirty="0">
                <a:solidFill>
                  <a:schemeClr val="accent1"/>
                </a:solidFill>
                <a:latin typeface="Arial" panose="020B0604020202020204" pitchFamily="34" charset="0"/>
                <a:cs typeface="Arial" panose="020B0604020202020204" pitchFamily="34" charset="0"/>
              </a:rPr>
              <a:t>Tools to support you at the </a:t>
            </a:r>
            <a:r>
              <a:rPr lang="en-US" dirty="0">
                <a:solidFill>
                  <a:schemeClr val="accent1"/>
                </a:solidFill>
              </a:rPr>
              <a:t>‘</a:t>
            </a:r>
            <a:r>
              <a:rPr lang="en-US" sz="2800" dirty="0">
                <a:solidFill>
                  <a:schemeClr val="accent1"/>
                </a:solidFill>
                <a:latin typeface="Arial" panose="020B0604020202020204" pitchFamily="34" charset="0"/>
                <a:cs typeface="Arial" panose="020B0604020202020204" pitchFamily="34" charset="0"/>
              </a:rPr>
              <a:t>Assess’ stage</a:t>
            </a:r>
            <a:endParaRPr lang="en-GB" dirty="0">
              <a:solidFill>
                <a:schemeClr val="accent1"/>
              </a:solidFill>
            </a:endParaRPr>
          </a:p>
        </p:txBody>
      </p:sp>
      <p:sp>
        <p:nvSpPr>
          <p:cNvPr id="4" name="TextBox 3">
            <a:extLst>
              <a:ext uri="{FF2B5EF4-FFF2-40B4-BE49-F238E27FC236}">
                <a16:creationId xmlns:a16="http://schemas.microsoft.com/office/drawing/2014/main" id="{F8F02585-2A6E-680B-9706-E8F63837415C}"/>
              </a:ext>
            </a:extLst>
          </p:cNvPr>
          <p:cNvSpPr txBox="1"/>
          <p:nvPr/>
        </p:nvSpPr>
        <p:spPr>
          <a:xfrm>
            <a:off x="768054" y="1404938"/>
            <a:ext cx="4900772"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Every Child a Talker - ECaT</a:t>
            </a:r>
          </a:p>
          <a:p>
            <a:endParaRPr lang="en-GB" dirty="0"/>
          </a:p>
          <a:p>
            <a:endParaRPr lang="en-GB" dirty="0"/>
          </a:p>
        </p:txBody>
      </p:sp>
      <p:pic>
        <p:nvPicPr>
          <p:cNvPr id="5" name="Picture 4">
            <a:extLst>
              <a:ext uri="{FF2B5EF4-FFF2-40B4-BE49-F238E27FC236}">
                <a16:creationId xmlns:a16="http://schemas.microsoft.com/office/drawing/2014/main" id="{622F5026-378F-E60B-BB31-162938D1A74A}"/>
              </a:ext>
            </a:extLst>
          </p:cNvPr>
          <p:cNvPicPr>
            <a:picLocks noChangeAspect="1"/>
          </p:cNvPicPr>
          <p:nvPr/>
        </p:nvPicPr>
        <p:blipFill rotWithShape="1">
          <a:blip r:embed="rId3"/>
          <a:srcRect l="18960" t="20524" r="21209" b="7266"/>
          <a:stretch/>
        </p:blipFill>
        <p:spPr>
          <a:xfrm>
            <a:off x="337081" y="1790207"/>
            <a:ext cx="3464357" cy="2545821"/>
          </a:xfrm>
          <a:prstGeom prst="rect">
            <a:avLst/>
          </a:prstGeom>
        </p:spPr>
      </p:pic>
      <p:pic>
        <p:nvPicPr>
          <p:cNvPr id="7" name="Picture 6">
            <a:extLst>
              <a:ext uri="{FF2B5EF4-FFF2-40B4-BE49-F238E27FC236}">
                <a16:creationId xmlns:a16="http://schemas.microsoft.com/office/drawing/2014/main" id="{776379FA-6AD6-D8B5-A86E-A5181F55A2F9}"/>
              </a:ext>
            </a:extLst>
          </p:cNvPr>
          <p:cNvPicPr>
            <a:picLocks noChangeAspect="1"/>
          </p:cNvPicPr>
          <p:nvPr/>
        </p:nvPicPr>
        <p:blipFill rotWithShape="1">
          <a:blip r:embed="rId4"/>
          <a:srcRect l="20731" t="20487" r="22978" b="7565"/>
          <a:stretch/>
        </p:blipFill>
        <p:spPr>
          <a:xfrm>
            <a:off x="8178389" y="3726812"/>
            <a:ext cx="3541053" cy="2545821"/>
          </a:xfrm>
          <a:prstGeom prst="rect">
            <a:avLst/>
          </a:prstGeom>
        </p:spPr>
      </p:pic>
      <p:pic>
        <p:nvPicPr>
          <p:cNvPr id="11" name="Picture 10">
            <a:extLst>
              <a:ext uri="{FF2B5EF4-FFF2-40B4-BE49-F238E27FC236}">
                <a16:creationId xmlns:a16="http://schemas.microsoft.com/office/drawing/2014/main" id="{95704D1F-6229-1DA7-A69B-5F5624D3DEA6}"/>
              </a:ext>
            </a:extLst>
          </p:cNvPr>
          <p:cNvPicPr>
            <a:picLocks noChangeAspect="1"/>
          </p:cNvPicPr>
          <p:nvPr/>
        </p:nvPicPr>
        <p:blipFill rotWithShape="1">
          <a:blip r:embed="rId5"/>
          <a:srcRect l="20394" t="20486" r="21882" b="6367"/>
          <a:stretch/>
        </p:blipFill>
        <p:spPr>
          <a:xfrm>
            <a:off x="840010" y="4109940"/>
            <a:ext cx="3034162" cy="2162693"/>
          </a:xfrm>
          <a:prstGeom prst="rect">
            <a:avLst/>
          </a:prstGeom>
        </p:spPr>
      </p:pic>
      <p:pic>
        <p:nvPicPr>
          <p:cNvPr id="13" name="Picture 12">
            <a:extLst>
              <a:ext uri="{FF2B5EF4-FFF2-40B4-BE49-F238E27FC236}">
                <a16:creationId xmlns:a16="http://schemas.microsoft.com/office/drawing/2014/main" id="{7A06ADC2-4416-4866-99B6-2E966032510D}"/>
              </a:ext>
            </a:extLst>
          </p:cNvPr>
          <p:cNvPicPr>
            <a:picLocks noChangeAspect="1"/>
          </p:cNvPicPr>
          <p:nvPr/>
        </p:nvPicPr>
        <p:blipFill rotWithShape="1">
          <a:blip r:embed="rId6"/>
          <a:srcRect l="47963" t="12245" r="27772" b="20034"/>
          <a:stretch/>
        </p:blipFill>
        <p:spPr>
          <a:xfrm>
            <a:off x="4351882" y="1790208"/>
            <a:ext cx="2366839" cy="3715498"/>
          </a:xfrm>
          <a:prstGeom prst="rect">
            <a:avLst/>
          </a:prstGeom>
        </p:spPr>
      </p:pic>
      <p:sp>
        <p:nvSpPr>
          <p:cNvPr id="14" name="TextBox 13">
            <a:extLst>
              <a:ext uri="{FF2B5EF4-FFF2-40B4-BE49-F238E27FC236}">
                <a16:creationId xmlns:a16="http://schemas.microsoft.com/office/drawing/2014/main" id="{DCB80771-67B0-9CCB-E6E3-4DAFE51E4B35}"/>
              </a:ext>
            </a:extLst>
          </p:cNvPr>
          <p:cNvSpPr txBox="1"/>
          <p:nvPr/>
        </p:nvSpPr>
        <p:spPr>
          <a:xfrm>
            <a:off x="4561200" y="1347651"/>
            <a:ext cx="2375811"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Leuven scales</a:t>
            </a:r>
          </a:p>
          <a:p>
            <a:endParaRPr lang="en-GB" dirty="0"/>
          </a:p>
          <a:p>
            <a:endParaRPr lang="en-GB" dirty="0"/>
          </a:p>
        </p:txBody>
      </p:sp>
      <p:pic>
        <p:nvPicPr>
          <p:cNvPr id="9" name="Picture 8">
            <a:extLst>
              <a:ext uri="{FF2B5EF4-FFF2-40B4-BE49-F238E27FC236}">
                <a16:creationId xmlns:a16="http://schemas.microsoft.com/office/drawing/2014/main" id="{47133B72-AF97-7867-4549-38B8BE4698D6}"/>
              </a:ext>
            </a:extLst>
          </p:cNvPr>
          <p:cNvPicPr>
            <a:picLocks noChangeAspect="1"/>
          </p:cNvPicPr>
          <p:nvPr/>
        </p:nvPicPr>
        <p:blipFill rotWithShape="1">
          <a:blip r:embed="rId7"/>
          <a:srcRect l="35899" t="20035" r="36966" b="12246"/>
          <a:stretch/>
        </p:blipFill>
        <p:spPr>
          <a:xfrm>
            <a:off x="5476725" y="3428999"/>
            <a:ext cx="2237775" cy="3141448"/>
          </a:xfrm>
          <a:prstGeom prst="rect">
            <a:avLst/>
          </a:prstGeom>
        </p:spPr>
      </p:pic>
      <p:sp>
        <p:nvSpPr>
          <p:cNvPr id="17" name="TextBox 16">
            <a:extLst>
              <a:ext uri="{FF2B5EF4-FFF2-40B4-BE49-F238E27FC236}">
                <a16:creationId xmlns:a16="http://schemas.microsoft.com/office/drawing/2014/main" id="{40551D35-07A7-036E-A32E-E5CA6B88F43C}"/>
              </a:ext>
            </a:extLst>
          </p:cNvPr>
          <p:cNvSpPr txBox="1"/>
          <p:nvPr/>
        </p:nvSpPr>
        <p:spPr>
          <a:xfrm>
            <a:off x="8761011" y="1347651"/>
            <a:ext cx="2375811"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Engagement profile</a:t>
            </a:r>
          </a:p>
          <a:p>
            <a:endParaRPr lang="en-GB" dirty="0"/>
          </a:p>
          <a:p>
            <a:endParaRPr lang="en-GB" dirty="0"/>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75DF540E-450F-AE3B-58FE-E3B9502412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3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20209B-3938-14D2-11DD-FF4A5696BE22}"/>
              </a:ext>
            </a:extLst>
          </p:cNvPr>
          <p:cNvSpPr/>
          <p:nvPr/>
        </p:nvSpPr>
        <p:spPr>
          <a:xfrm>
            <a:off x="4962419" y="654851"/>
            <a:ext cx="1109608" cy="10489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DFC5AE5-243D-4497-2BE4-17F00D3D9C32}"/>
              </a:ext>
            </a:extLst>
          </p:cNvPr>
          <p:cNvSpPr txBox="1"/>
          <p:nvPr/>
        </p:nvSpPr>
        <p:spPr>
          <a:xfrm>
            <a:off x="5066895" y="917694"/>
            <a:ext cx="1368152"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Plan</a:t>
            </a:r>
          </a:p>
        </p:txBody>
      </p:sp>
      <p:sp>
        <p:nvSpPr>
          <p:cNvPr id="6" name="Content Placeholder 2">
            <a:extLst>
              <a:ext uri="{FF2B5EF4-FFF2-40B4-BE49-F238E27FC236}">
                <a16:creationId xmlns:a16="http://schemas.microsoft.com/office/drawing/2014/main" id="{36B78A1F-AA10-9AEA-FFAD-3E8AE0DA2850}"/>
              </a:ext>
            </a:extLst>
          </p:cNvPr>
          <p:cNvSpPr txBox="1">
            <a:spLocks/>
          </p:cNvSpPr>
          <p:nvPr/>
        </p:nvSpPr>
        <p:spPr>
          <a:xfrm>
            <a:off x="4962419" y="2270589"/>
            <a:ext cx="6719298" cy="4263775"/>
          </a:xfrm>
          <a:prstGeom prst="rect">
            <a:avLst/>
          </a:prstGeom>
          <a:solidFill>
            <a:schemeClr val="accent6">
              <a:lumMod val="20000"/>
              <a:lumOff val="80000"/>
              <a:alpha val="34000"/>
            </a:schemeClr>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latin typeface="Arial" panose="020B0604020202020204" pitchFamily="34" charset="0"/>
                <a:cs typeface="Arial" panose="020B0604020202020204" pitchFamily="34" charset="0"/>
              </a:rPr>
              <a:t>Agree outcomes that everyone is seeking for the child.</a:t>
            </a:r>
          </a:p>
          <a:p>
            <a:r>
              <a:rPr lang="en-US" sz="7200" dirty="0">
                <a:latin typeface="Arial" panose="020B0604020202020204" pitchFamily="34" charset="0"/>
                <a:cs typeface="Arial" panose="020B0604020202020204" pitchFamily="34" charset="0"/>
              </a:rPr>
              <a:t>Decide what the support will be and how it will be delivered..</a:t>
            </a:r>
          </a:p>
          <a:p>
            <a:r>
              <a:rPr lang="en-US" sz="7200" dirty="0">
                <a:latin typeface="Arial" panose="020B0604020202020204" pitchFamily="34" charset="0"/>
                <a:cs typeface="Arial" panose="020B0604020202020204" pitchFamily="34" charset="0"/>
              </a:rPr>
              <a:t>Consider the expected impact on progress, development, behavior</a:t>
            </a:r>
          </a:p>
          <a:p>
            <a:r>
              <a:rPr lang="en-US" sz="7200" dirty="0">
                <a:latin typeface="Arial" panose="020B0604020202020204" pitchFamily="34" charset="0"/>
                <a:cs typeface="Arial" panose="020B0604020202020204" pitchFamily="34" charset="0"/>
              </a:rPr>
              <a:t>Decide a date for the review.</a:t>
            </a:r>
          </a:p>
          <a:p>
            <a:endParaRPr lang="en-US" sz="7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7200" b="1" dirty="0">
                <a:latin typeface="Arial" panose="020B0604020202020204" pitchFamily="34" charset="0"/>
                <a:cs typeface="Arial" panose="020B0604020202020204" pitchFamily="34" charset="0"/>
              </a:rPr>
              <a:t>Plans should:</a:t>
            </a:r>
          </a:p>
          <a:p>
            <a:r>
              <a:rPr lang="en-US" sz="7200" dirty="0">
                <a:latin typeface="Arial" panose="020B0604020202020204" pitchFamily="34" charset="0"/>
                <a:cs typeface="Arial" panose="020B0604020202020204" pitchFamily="34" charset="0"/>
              </a:rPr>
              <a:t>Take into account the views of the child</a:t>
            </a:r>
          </a:p>
          <a:p>
            <a:r>
              <a:rPr lang="en-US" sz="7200" dirty="0">
                <a:latin typeface="Arial" panose="020B0604020202020204" pitchFamily="34" charset="0"/>
                <a:cs typeface="Arial" panose="020B0604020202020204" pitchFamily="34" charset="0"/>
              </a:rPr>
              <a:t>Be appropriate for the child’s stage of development.</a:t>
            </a:r>
          </a:p>
          <a:p>
            <a:r>
              <a:rPr lang="en-US" sz="7200" dirty="0">
                <a:latin typeface="Arial" panose="020B0604020202020204" pitchFamily="34" charset="0"/>
                <a:cs typeface="Arial" panose="020B0604020202020204" pitchFamily="34" charset="0"/>
              </a:rPr>
              <a:t>Be widely recognized and have reliable evidence of effectiveness.</a:t>
            </a:r>
          </a:p>
          <a:p>
            <a:r>
              <a:rPr lang="en-US" sz="7200" dirty="0">
                <a:latin typeface="Arial" panose="020B0604020202020204" pitchFamily="34" charset="0"/>
                <a:cs typeface="Arial" panose="020B0604020202020204" pitchFamily="34" charset="0"/>
              </a:rPr>
              <a:t>Be delivered by practitioners with relevant skills and knowledge.</a:t>
            </a:r>
          </a:p>
          <a:p>
            <a:r>
              <a:rPr lang="en-US" sz="7200" dirty="0">
                <a:latin typeface="Arial" panose="020B0604020202020204" pitchFamily="34" charset="0"/>
                <a:cs typeface="Arial" panose="020B0604020202020204" pitchFamily="34" charset="0"/>
              </a:rPr>
              <a:t>Identify and address any related staff or team training needs.</a:t>
            </a:r>
          </a:p>
          <a:p>
            <a:pPr marL="0" indent="0" algn="r">
              <a:buFont typeface="Arial" panose="020B0604020202020204" pitchFamily="34" charset="0"/>
              <a:buNone/>
            </a:pPr>
            <a:r>
              <a:rPr lang="en-US" sz="2600" b="1" i="1" dirty="0">
                <a:latin typeface="Arial" panose="020B0604020202020204" pitchFamily="34" charset="0"/>
                <a:cs typeface="Arial" panose="020B0604020202020204" pitchFamily="34" charset="0"/>
              </a:rPr>
              <a:t>  </a:t>
            </a:r>
          </a:p>
          <a:p>
            <a:pPr marL="0" indent="0" algn="r">
              <a:buFont typeface="Arial" panose="020B0604020202020204" pitchFamily="34" charset="0"/>
              <a:buNone/>
            </a:pPr>
            <a:endParaRPr lang="en-US" sz="2600" dirty="0"/>
          </a:p>
          <a:p>
            <a:pPr marL="0" indent="0" algn="r">
              <a:buFont typeface="Arial" panose="020B0604020202020204" pitchFamily="34" charset="0"/>
              <a:buNone/>
            </a:pPr>
            <a:endParaRPr lang="en-US" sz="1200" dirty="0"/>
          </a:p>
          <a:p>
            <a:pPr algn="r"/>
            <a:endParaRPr lang="en-US" sz="1200" dirty="0"/>
          </a:p>
          <a:p>
            <a:pPr marL="0" indent="0">
              <a:buFont typeface="Arial" panose="020B0604020202020204" pitchFamily="34" charset="0"/>
              <a:buNone/>
            </a:pPr>
            <a:endParaRPr lang="en-GB" dirty="0"/>
          </a:p>
        </p:txBody>
      </p:sp>
      <p:sp>
        <p:nvSpPr>
          <p:cNvPr id="7" name="Speech Bubble: Rectangle with Corners Rounded 6">
            <a:extLst>
              <a:ext uri="{FF2B5EF4-FFF2-40B4-BE49-F238E27FC236}">
                <a16:creationId xmlns:a16="http://schemas.microsoft.com/office/drawing/2014/main" id="{CC075739-7584-5C0E-9E02-C87655D8532E}"/>
              </a:ext>
            </a:extLst>
          </p:cNvPr>
          <p:cNvSpPr/>
          <p:nvPr/>
        </p:nvSpPr>
        <p:spPr>
          <a:xfrm>
            <a:off x="510284" y="2471877"/>
            <a:ext cx="4154184" cy="3595955"/>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latin typeface="Arial" panose="020B0604020202020204" pitchFamily="34" charset="0"/>
                <a:cs typeface="Arial" panose="020B0604020202020204" pitchFamily="34" charset="0"/>
              </a:rPr>
              <a:t>“Where it is decided to provide SEN support, and having formally notified the parents, the practitioner and the SENCO should agree, in consultation with the parent, the outcomes they are seeking, the interventions and support to be put in place, the expected impact on progress, development or behaviour, and a clear date for review. Plans should take into account the views of the child. The support and intervention provided should be selected to meet the outcomes identified for the child, based on reliable evidence of effectiveness, and provided by practitioners with relevant skills and knowledge. Any related staff development needs should be identified and addressed.”</a:t>
            </a:r>
          </a:p>
        </p:txBody>
      </p:sp>
      <p:sp>
        <p:nvSpPr>
          <p:cNvPr id="10" name="TextBox 9">
            <a:extLst>
              <a:ext uri="{FF2B5EF4-FFF2-40B4-BE49-F238E27FC236}">
                <a16:creationId xmlns:a16="http://schemas.microsoft.com/office/drawing/2014/main" id="{533B565C-09D5-E635-3271-4F50D692486E}"/>
              </a:ext>
            </a:extLst>
          </p:cNvPr>
          <p:cNvSpPr txBox="1"/>
          <p:nvPr/>
        </p:nvSpPr>
        <p:spPr>
          <a:xfrm>
            <a:off x="758408" y="1802507"/>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Code of practice states</a:t>
            </a:r>
            <a:r>
              <a:rPr lang="en-GB" dirty="0"/>
              <a:t>:</a:t>
            </a:r>
          </a:p>
        </p:txBody>
      </p:sp>
      <p:sp>
        <p:nvSpPr>
          <p:cNvPr id="11" name="TextBox 10">
            <a:extLst>
              <a:ext uri="{FF2B5EF4-FFF2-40B4-BE49-F238E27FC236}">
                <a16:creationId xmlns:a16="http://schemas.microsoft.com/office/drawing/2014/main" id="{1B8D2583-F31B-DA97-6088-08D52E75E76A}"/>
              </a:ext>
            </a:extLst>
          </p:cNvPr>
          <p:cNvSpPr txBox="1"/>
          <p:nvPr/>
        </p:nvSpPr>
        <p:spPr>
          <a:xfrm>
            <a:off x="5949951" y="1802507"/>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Your response:</a:t>
            </a:r>
            <a:endParaRPr lang="en-GB" dirty="0"/>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D4BB264B-1472-70BA-A028-79ED7D970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4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AC05B-B495-814D-8F6D-794DBE8B4971}"/>
              </a:ext>
            </a:extLst>
          </p:cNvPr>
          <p:cNvSpPr>
            <a:spLocks noGrp="1"/>
          </p:cNvSpPr>
          <p:nvPr>
            <p:ph type="body" sz="quarter" idx="11"/>
          </p:nvPr>
        </p:nvSpPr>
        <p:spPr>
          <a:xfrm>
            <a:off x="1541426" y="586994"/>
            <a:ext cx="9256714" cy="565150"/>
          </a:xfrm>
        </p:spPr>
        <p:txBody>
          <a:bodyPr/>
          <a:lstStyle/>
          <a:p>
            <a:pPr algn="ctr"/>
            <a:r>
              <a:rPr lang="en-US" sz="2800" dirty="0">
                <a:solidFill>
                  <a:schemeClr val="accent1"/>
                </a:solidFill>
                <a:latin typeface="Arial" panose="020B0604020202020204" pitchFamily="34" charset="0"/>
                <a:cs typeface="Arial" panose="020B0604020202020204" pitchFamily="34" charset="0"/>
              </a:rPr>
              <a:t>Tools to support you at the </a:t>
            </a:r>
            <a:r>
              <a:rPr lang="en-US" dirty="0">
                <a:solidFill>
                  <a:schemeClr val="accent1"/>
                </a:solidFill>
              </a:rPr>
              <a:t>‘</a:t>
            </a:r>
            <a:r>
              <a:rPr lang="en-US" sz="2800" dirty="0">
                <a:solidFill>
                  <a:schemeClr val="accent1"/>
                </a:solidFill>
                <a:latin typeface="Arial" panose="020B0604020202020204" pitchFamily="34" charset="0"/>
                <a:cs typeface="Arial" panose="020B0604020202020204" pitchFamily="34" charset="0"/>
              </a:rPr>
              <a:t>Plan’ stage</a:t>
            </a:r>
            <a:endParaRPr lang="en-GB" dirty="0">
              <a:solidFill>
                <a:schemeClr val="accent1"/>
              </a:solidFill>
            </a:endParaRPr>
          </a:p>
          <a:p>
            <a:pPr algn="ctr"/>
            <a:endParaRPr lang="en-GB" dirty="0"/>
          </a:p>
        </p:txBody>
      </p:sp>
      <p:pic>
        <p:nvPicPr>
          <p:cNvPr id="5" name="Picture 4">
            <a:extLst>
              <a:ext uri="{FF2B5EF4-FFF2-40B4-BE49-F238E27FC236}">
                <a16:creationId xmlns:a16="http://schemas.microsoft.com/office/drawing/2014/main" id="{40DA5F25-A354-403D-0099-5DD2C4BD9F93}"/>
              </a:ext>
            </a:extLst>
          </p:cNvPr>
          <p:cNvPicPr>
            <a:picLocks noChangeAspect="1"/>
          </p:cNvPicPr>
          <p:nvPr/>
        </p:nvPicPr>
        <p:blipFill rotWithShape="1">
          <a:blip r:embed="rId2"/>
          <a:srcRect l="22020" t="22844" r="23357" b="5388"/>
          <a:stretch/>
        </p:blipFill>
        <p:spPr>
          <a:xfrm>
            <a:off x="750014" y="1538282"/>
            <a:ext cx="3458197" cy="2555823"/>
          </a:xfrm>
          <a:prstGeom prst="rect">
            <a:avLst/>
          </a:prstGeom>
        </p:spPr>
      </p:pic>
      <p:pic>
        <p:nvPicPr>
          <p:cNvPr id="7" name="Picture 6">
            <a:extLst>
              <a:ext uri="{FF2B5EF4-FFF2-40B4-BE49-F238E27FC236}">
                <a16:creationId xmlns:a16="http://schemas.microsoft.com/office/drawing/2014/main" id="{6E7456C9-3155-27FE-B2EA-5840F35DFF13}"/>
              </a:ext>
            </a:extLst>
          </p:cNvPr>
          <p:cNvPicPr>
            <a:picLocks noChangeAspect="1"/>
          </p:cNvPicPr>
          <p:nvPr/>
        </p:nvPicPr>
        <p:blipFill rotWithShape="1">
          <a:blip r:embed="rId3"/>
          <a:srcRect l="35225" t="14682" r="35871" b="16405"/>
          <a:stretch/>
        </p:blipFill>
        <p:spPr>
          <a:xfrm>
            <a:off x="4565108" y="2173996"/>
            <a:ext cx="2622162" cy="3516603"/>
          </a:xfrm>
          <a:prstGeom prst="rect">
            <a:avLst/>
          </a:prstGeom>
        </p:spPr>
      </p:pic>
      <p:pic>
        <p:nvPicPr>
          <p:cNvPr id="8" name="Content Placeholder 3">
            <a:extLst>
              <a:ext uri="{FF2B5EF4-FFF2-40B4-BE49-F238E27FC236}">
                <a16:creationId xmlns:a16="http://schemas.microsoft.com/office/drawing/2014/main" id="{C5932873-4923-BDC2-3FA3-69E84628CA8D}"/>
              </a:ext>
            </a:extLst>
          </p:cNvPr>
          <p:cNvPicPr>
            <a:picLocks noGrp="1" noChangeAspect="1"/>
          </p:cNvPicPr>
          <p:nvPr>
            <p:ph sz="quarter" idx="10"/>
          </p:nvPr>
        </p:nvPicPr>
        <p:blipFill rotWithShape="1">
          <a:blip r:embed="rId4"/>
          <a:srcRect l="20940" t="22651" r="22668" b="8411"/>
          <a:stretch/>
        </p:blipFill>
        <p:spPr bwMode="auto">
          <a:xfrm>
            <a:off x="7458061" y="1538282"/>
            <a:ext cx="3983925" cy="2739522"/>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FA338D12-6F76-2886-EAD9-1FC49DE28264}"/>
              </a:ext>
            </a:extLst>
          </p:cNvPr>
          <p:cNvSpPr txBox="1"/>
          <p:nvPr/>
        </p:nvSpPr>
        <p:spPr>
          <a:xfrm>
            <a:off x="873605" y="4217700"/>
            <a:ext cx="38117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Completed engagement profile</a:t>
            </a:r>
          </a:p>
        </p:txBody>
      </p:sp>
      <p:sp>
        <p:nvSpPr>
          <p:cNvPr id="10" name="TextBox 9">
            <a:extLst>
              <a:ext uri="{FF2B5EF4-FFF2-40B4-BE49-F238E27FC236}">
                <a16:creationId xmlns:a16="http://schemas.microsoft.com/office/drawing/2014/main" id="{5D6FCD07-B5AD-7C7B-E37B-7A3775FD1FBF}"/>
              </a:ext>
            </a:extLst>
          </p:cNvPr>
          <p:cNvSpPr txBox="1"/>
          <p:nvPr/>
        </p:nvSpPr>
        <p:spPr>
          <a:xfrm>
            <a:off x="4803661" y="1695576"/>
            <a:ext cx="38117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Provision planner</a:t>
            </a:r>
          </a:p>
        </p:txBody>
      </p:sp>
      <p:sp>
        <p:nvSpPr>
          <p:cNvPr id="11" name="TextBox 10">
            <a:extLst>
              <a:ext uri="{FF2B5EF4-FFF2-40B4-BE49-F238E27FC236}">
                <a16:creationId xmlns:a16="http://schemas.microsoft.com/office/drawing/2014/main" id="{5A1C20FF-9D23-4040-E47B-B9E09383854E}"/>
              </a:ext>
            </a:extLst>
          </p:cNvPr>
          <p:cNvSpPr txBox="1"/>
          <p:nvPr/>
        </p:nvSpPr>
        <p:spPr>
          <a:xfrm>
            <a:off x="8021273" y="4402366"/>
            <a:ext cx="381171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Completed one page profile</a:t>
            </a:r>
          </a:p>
        </p:txBody>
      </p:sp>
      <p:pic>
        <p:nvPicPr>
          <p:cNvPr id="1026" name="Picture 2" descr="Piaget's Schema: Accommodation and Assimilation of New Information - YouTube">
            <a:extLst>
              <a:ext uri="{FF2B5EF4-FFF2-40B4-BE49-F238E27FC236}">
                <a16:creationId xmlns:a16="http://schemas.microsoft.com/office/drawing/2014/main" id="{78868EE2-DB91-8ECA-7E23-2EF1427D8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523" y="49557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7D91524-2C3F-B6A5-98F2-57690A8C1D04}"/>
              </a:ext>
            </a:extLst>
          </p:cNvPr>
          <p:cNvSpPr txBox="1"/>
          <p:nvPr/>
        </p:nvSpPr>
        <p:spPr>
          <a:xfrm>
            <a:off x="9450023" y="5505933"/>
            <a:ext cx="248854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Knowledge of schemas</a:t>
            </a:r>
          </a:p>
        </p:txBody>
      </p:sp>
      <p:pic>
        <p:nvPicPr>
          <p:cNvPr id="1028" name="Picture 4" descr="Share with a purpose and promote transparency in business. - Zoho Blog">
            <a:extLst>
              <a:ext uri="{FF2B5EF4-FFF2-40B4-BE49-F238E27FC236}">
                <a16:creationId xmlns:a16="http://schemas.microsoft.com/office/drawing/2014/main" id="{885ADDD3-2FBD-0C4C-618C-A197CFE2D5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44007" b="-14272"/>
          <a:stretch/>
        </p:blipFill>
        <p:spPr bwMode="auto">
          <a:xfrm>
            <a:off x="2932551" y="4825297"/>
            <a:ext cx="1695985" cy="17306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934C7B2-7B41-4903-C0FB-B416E55E8C7E}"/>
              </a:ext>
            </a:extLst>
          </p:cNvPr>
          <p:cNvSpPr txBox="1"/>
          <p:nvPr/>
        </p:nvSpPr>
        <p:spPr>
          <a:xfrm>
            <a:off x="653838" y="5319718"/>
            <a:ext cx="248854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Shared information</a:t>
            </a:r>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9FEB2917-E822-1019-F8C5-A44F7964CA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9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CDF3455-572E-98AA-D642-B65D76EC5016}"/>
              </a:ext>
            </a:extLst>
          </p:cNvPr>
          <p:cNvSpPr/>
          <p:nvPr/>
        </p:nvSpPr>
        <p:spPr>
          <a:xfrm>
            <a:off x="4981721" y="539919"/>
            <a:ext cx="1347159" cy="1339986"/>
          </a:xfrm>
          <a:prstGeom prst="ellipse">
            <a:avLst/>
          </a:prstGeom>
          <a:solidFill>
            <a:srgbClr val="E280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9369B1A-29E8-4B99-29F7-4D4B65376DC2}"/>
              </a:ext>
            </a:extLst>
          </p:cNvPr>
          <p:cNvSpPr txBox="1"/>
          <p:nvPr/>
        </p:nvSpPr>
        <p:spPr>
          <a:xfrm>
            <a:off x="5311029" y="884942"/>
            <a:ext cx="110004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Do</a:t>
            </a:r>
          </a:p>
        </p:txBody>
      </p:sp>
      <p:sp>
        <p:nvSpPr>
          <p:cNvPr id="6" name="Content Placeholder 2">
            <a:extLst>
              <a:ext uri="{FF2B5EF4-FFF2-40B4-BE49-F238E27FC236}">
                <a16:creationId xmlns:a16="http://schemas.microsoft.com/office/drawing/2014/main" id="{EA2205E9-87C9-E34D-AF20-C5D72466D59F}"/>
              </a:ext>
            </a:extLst>
          </p:cNvPr>
          <p:cNvSpPr txBox="1">
            <a:spLocks/>
          </p:cNvSpPr>
          <p:nvPr/>
        </p:nvSpPr>
        <p:spPr>
          <a:xfrm>
            <a:off x="5157627" y="2636912"/>
            <a:ext cx="6267236" cy="3368617"/>
          </a:xfrm>
          <a:prstGeom prst="rect">
            <a:avLst/>
          </a:prstGeom>
          <a:solidFill>
            <a:srgbClr val="F9ADF0">
              <a:alpha val="22000"/>
            </a:srgb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Arial" panose="020B0604020202020204" pitchFamily="34" charset="0"/>
                <a:cs typeface="Arial" panose="020B0604020202020204" pitchFamily="34" charset="0"/>
              </a:rPr>
              <a:t>The practitioner, usually the child’s key person:</a:t>
            </a:r>
          </a:p>
          <a:p>
            <a:r>
              <a:rPr lang="en-US" sz="1800" dirty="0">
                <a:latin typeface="Arial" panose="020B0604020202020204" pitchFamily="34" charset="0"/>
                <a:cs typeface="Arial" panose="020B0604020202020204" pitchFamily="34" charset="0"/>
              </a:rPr>
              <a:t>Carry’s out the agreed support</a:t>
            </a:r>
          </a:p>
          <a:p>
            <a:r>
              <a:rPr lang="en-US" sz="1800" dirty="0">
                <a:latin typeface="Arial" panose="020B0604020202020204" pitchFamily="34" charset="0"/>
                <a:cs typeface="Arial" panose="020B0604020202020204" pitchFamily="34" charset="0"/>
              </a:rPr>
              <a:t>Maintains active communication with parents/carers each session/week.</a:t>
            </a:r>
          </a:p>
          <a:p>
            <a:r>
              <a:rPr lang="en-US" sz="1800" dirty="0">
                <a:latin typeface="Arial" panose="020B0604020202020204" pitchFamily="34" charset="0"/>
                <a:cs typeface="Arial" panose="020B0604020202020204" pitchFamily="34" charset="0"/>
              </a:rPr>
              <a:t>Records what they notice.</a:t>
            </a:r>
          </a:p>
          <a:p>
            <a:pPr marL="0" indent="0">
              <a:buFont typeface="Arial" panose="020B0604020202020204" pitchFamily="34" charset="0"/>
              <a:buNone/>
            </a:pPr>
            <a:r>
              <a:rPr lang="en-US" sz="1800" b="1" dirty="0">
                <a:latin typeface="Arial" panose="020B0604020202020204" pitchFamily="34" charset="0"/>
                <a:cs typeface="Arial" panose="020B0604020202020204" pitchFamily="34" charset="0"/>
              </a:rPr>
              <a:t>The SENCo supports the practitioner to:</a:t>
            </a:r>
          </a:p>
          <a:p>
            <a:r>
              <a:rPr lang="en-US" sz="1800" dirty="0">
                <a:latin typeface="Arial" panose="020B0604020202020204" pitchFamily="34" charset="0"/>
                <a:cs typeface="Arial" panose="020B0604020202020204" pitchFamily="34" charset="0"/>
              </a:rPr>
              <a:t>Reflect on the support process and make necessary adaptations.</a:t>
            </a:r>
          </a:p>
          <a:p>
            <a:r>
              <a:rPr lang="en-US" sz="1800" dirty="0">
                <a:latin typeface="Arial" panose="020B0604020202020204" pitchFamily="34" charset="0"/>
                <a:cs typeface="Arial" panose="020B0604020202020204" pitchFamily="34" charset="0"/>
              </a:rPr>
              <a:t>Problem solve.</a:t>
            </a:r>
          </a:p>
        </p:txBody>
      </p:sp>
      <p:sp>
        <p:nvSpPr>
          <p:cNvPr id="8" name="Speech Bubble: Rectangle with Corners Rounded 7">
            <a:extLst>
              <a:ext uri="{FF2B5EF4-FFF2-40B4-BE49-F238E27FC236}">
                <a16:creationId xmlns:a16="http://schemas.microsoft.com/office/drawing/2014/main" id="{6FAF017E-F32D-6A01-20BB-563CA7718C89}"/>
              </a:ext>
            </a:extLst>
          </p:cNvPr>
          <p:cNvSpPr/>
          <p:nvPr/>
        </p:nvSpPr>
        <p:spPr>
          <a:xfrm>
            <a:off x="767137" y="2636911"/>
            <a:ext cx="3545385" cy="3368617"/>
          </a:xfrm>
          <a:prstGeom prst="wedgeRoundRectCallout">
            <a:avLst/>
          </a:prstGeom>
          <a:ln>
            <a:solidFill>
              <a:srgbClr val="E280E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latin typeface="Arial" panose="020B0604020202020204" pitchFamily="34" charset="0"/>
                <a:cs typeface="Arial" panose="020B0604020202020204" pitchFamily="34" charset="0"/>
              </a:rPr>
              <a:t>“The early years practitioner, usually the child’s key person, remains responsible for working with the child on a daily basis. With support from the SENCO, they should oversee the implementation of the interventions or programmes agreed as part of SEN support. The SENCO should support the practitioner in assessing the child’s response to the action taken, in problem solving and advising on the effective implementation of support.”</a:t>
            </a:r>
          </a:p>
        </p:txBody>
      </p:sp>
      <p:sp>
        <p:nvSpPr>
          <p:cNvPr id="13" name="TextBox 12">
            <a:extLst>
              <a:ext uri="{FF2B5EF4-FFF2-40B4-BE49-F238E27FC236}">
                <a16:creationId xmlns:a16="http://schemas.microsoft.com/office/drawing/2014/main" id="{DB12F0B8-8044-928C-98FB-9115B806F1A8}"/>
              </a:ext>
            </a:extLst>
          </p:cNvPr>
          <p:cNvSpPr txBox="1"/>
          <p:nvPr/>
        </p:nvSpPr>
        <p:spPr>
          <a:xfrm>
            <a:off x="507324" y="1930596"/>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Code of practice states</a:t>
            </a:r>
            <a:r>
              <a:rPr lang="en-GB" dirty="0"/>
              <a:t>:</a:t>
            </a:r>
          </a:p>
        </p:txBody>
      </p:sp>
      <p:sp>
        <p:nvSpPr>
          <p:cNvPr id="14" name="TextBox 13">
            <a:extLst>
              <a:ext uri="{FF2B5EF4-FFF2-40B4-BE49-F238E27FC236}">
                <a16:creationId xmlns:a16="http://schemas.microsoft.com/office/drawing/2014/main" id="{8CE2B00E-98A5-E05B-D0EE-894C3169E3A5}"/>
              </a:ext>
            </a:extLst>
          </p:cNvPr>
          <p:cNvSpPr txBox="1"/>
          <p:nvPr/>
        </p:nvSpPr>
        <p:spPr>
          <a:xfrm>
            <a:off x="6096000" y="1930596"/>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Your response:</a:t>
            </a:r>
            <a:endParaRPr lang="en-GB" dirty="0"/>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742EDECA-A95C-D8E4-2F0A-A7AE520E9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9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Operation 3">
            <a:extLst>
              <a:ext uri="{FF2B5EF4-FFF2-40B4-BE49-F238E27FC236}">
                <a16:creationId xmlns:a16="http://schemas.microsoft.com/office/drawing/2014/main" id="{542A0D2B-57BF-2E18-AA3D-02D7CEB0B995}"/>
              </a:ext>
            </a:extLst>
          </p:cNvPr>
          <p:cNvSpPr/>
          <p:nvPr/>
        </p:nvSpPr>
        <p:spPr>
          <a:xfrm rot="10800000">
            <a:off x="4859676" y="510946"/>
            <a:ext cx="1501813" cy="942396"/>
          </a:xfrm>
          <a:prstGeom prst="flowChartManualOperation">
            <a:avLst/>
          </a:prstGeom>
          <a:solidFill>
            <a:srgbClr val="9CDB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330C3AB-29DC-7EF6-D958-32BE4E7B39BB}"/>
              </a:ext>
            </a:extLst>
          </p:cNvPr>
          <p:cNvSpPr txBox="1"/>
          <p:nvPr/>
        </p:nvSpPr>
        <p:spPr>
          <a:xfrm>
            <a:off x="4917038" y="711603"/>
            <a:ext cx="1387088"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Review</a:t>
            </a:r>
          </a:p>
        </p:txBody>
      </p:sp>
      <p:sp>
        <p:nvSpPr>
          <p:cNvPr id="6" name="Content Placeholder 2">
            <a:extLst>
              <a:ext uri="{FF2B5EF4-FFF2-40B4-BE49-F238E27FC236}">
                <a16:creationId xmlns:a16="http://schemas.microsoft.com/office/drawing/2014/main" id="{847DCC7E-9679-A0FB-70D9-74C307F6673E}"/>
              </a:ext>
            </a:extLst>
          </p:cNvPr>
          <p:cNvSpPr txBox="1">
            <a:spLocks/>
          </p:cNvSpPr>
          <p:nvPr/>
        </p:nvSpPr>
        <p:spPr>
          <a:xfrm>
            <a:off x="4859676" y="2262855"/>
            <a:ext cx="6452171" cy="3874611"/>
          </a:xfrm>
          <a:prstGeom prst="rect">
            <a:avLst/>
          </a:prstGeom>
          <a:solidFill>
            <a:srgbClr val="7DD3DF">
              <a:alpha val="22000"/>
            </a:srgb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b="1" dirty="0">
                <a:latin typeface="Arial" panose="020B0604020202020204" pitchFamily="34" charset="0"/>
                <a:cs typeface="Arial" panose="020B0604020202020204" pitchFamily="34" charset="0"/>
              </a:rPr>
              <a:t>On the agreed date, the key adult, SENCo and parents/carers should:</a:t>
            </a:r>
          </a:p>
          <a:p>
            <a:r>
              <a:rPr lang="en-US" sz="1900" dirty="0">
                <a:latin typeface="Arial" panose="020B0604020202020204" pitchFamily="34" charset="0"/>
                <a:cs typeface="Arial" panose="020B0604020202020204" pitchFamily="34" charset="0"/>
              </a:rPr>
              <a:t>Review how the support has helped.</a:t>
            </a:r>
          </a:p>
          <a:p>
            <a:r>
              <a:rPr lang="en-US" sz="1900" dirty="0">
                <a:latin typeface="Arial" panose="020B0604020202020204" pitchFamily="34" charset="0"/>
                <a:cs typeface="Arial" panose="020B0604020202020204" pitchFamily="34" charset="0"/>
              </a:rPr>
              <a:t>Celebrate progress and achievement and notice any area’s that could use more or different support.</a:t>
            </a:r>
          </a:p>
          <a:p>
            <a:pPr marL="0" indent="0">
              <a:buFont typeface="Arial" panose="020B0604020202020204" pitchFamily="34" charset="0"/>
              <a:buNone/>
            </a:pPr>
            <a:endParaRPr lang="en-US" sz="1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900" b="1" dirty="0">
                <a:latin typeface="Arial" panose="020B0604020202020204" pitchFamily="34" charset="0"/>
                <a:cs typeface="Arial" panose="020B0604020202020204" pitchFamily="34" charset="0"/>
              </a:rPr>
              <a:t>On review, all agree:</a:t>
            </a:r>
          </a:p>
          <a:p>
            <a:r>
              <a:rPr lang="en-US" sz="1900" dirty="0">
                <a:latin typeface="Arial" panose="020B0604020202020204" pitchFamily="34" charset="0"/>
                <a:cs typeface="Arial" panose="020B0604020202020204" pitchFamily="34" charset="0"/>
              </a:rPr>
              <a:t>Any new outcomes or changes to targets</a:t>
            </a:r>
          </a:p>
          <a:p>
            <a:r>
              <a:rPr lang="en-US" sz="1900" dirty="0">
                <a:latin typeface="Arial" panose="020B0604020202020204" pitchFamily="34" charset="0"/>
                <a:cs typeface="Arial" panose="020B0604020202020204" pitchFamily="34" charset="0"/>
              </a:rPr>
              <a:t>Any changes to the support</a:t>
            </a:r>
          </a:p>
          <a:p>
            <a:r>
              <a:rPr lang="en-US" sz="1900" dirty="0">
                <a:latin typeface="Arial" panose="020B0604020202020204" pitchFamily="34" charset="0"/>
                <a:cs typeface="Arial" panose="020B0604020202020204" pitchFamily="34" charset="0"/>
              </a:rPr>
              <a:t>Next steps</a:t>
            </a:r>
          </a:p>
          <a:p>
            <a:pPr marL="0" indent="0">
              <a:buNone/>
            </a:pPr>
            <a:r>
              <a:rPr lang="en-US" sz="1900" b="1" dirty="0">
                <a:latin typeface="Arial" panose="020B0604020202020204" pitchFamily="34" charset="0"/>
                <a:cs typeface="Arial" panose="020B0604020202020204" pitchFamily="34" charset="0"/>
              </a:rPr>
              <a:t>This includes taking any views expressed by the child into account.</a:t>
            </a:r>
          </a:p>
          <a:p>
            <a:pPr marL="0" indent="0">
              <a:buFont typeface="Arial" panose="020B0604020202020204" pitchFamily="34" charset="0"/>
              <a:buNone/>
            </a:pPr>
            <a:endParaRPr lang="en-GB" sz="2400" dirty="0"/>
          </a:p>
        </p:txBody>
      </p:sp>
      <p:sp>
        <p:nvSpPr>
          <p:cNvPr id="9" name="Speech Bubble: Rectangle with Corners Rounded 8">
            <a:extLst>
              <a:ext uri="{FF2B5EF4-FFF2-40B4-BE49-F238E27FC236}">
                <a16:creationId xmlns:a16="http://schemas.microsoft.com/office/drawing/2014/main" id="{EF7E3BDE-5F57-3403-0272-1CA84EABCB41}"/>
              </a:ext>
            </a:extLst>
          </p:cNvPr>
          <p:cNvSpPr/>
          <p:nvPr/>
        </p:nvSpPr>
        <p:spPr>
          <a:xfrm>
            <a:off x="707208" y="2262855"/>
            <a:ext cx="3433278" cy="3726979"/>
          </a:xfrm>
          <a:prstGeom prst="wedgeRoundRectCallout">
            <a:avLst/>
          </a:prstGeom>
          <a:ln>
            <a:solidFill>
              <a:srgbClr val="7DD3D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i="1" dirty="0">
                <a:latin typeface="Arial" panose="020B0604020202020204" pitchFamily="34" charset="0"/>
                <a:cs typeface="Arial" panose="020B0604020202020204" pitchFamily="34" charset="0"/>
              </a:rPr>
              <a:t>“The effectiveness of the support and its impact on the child’s progress should be reviewed in line with the agreed date. The impact and quality of the support should be evaluated by the practitioner and the SENCO working with the child’s parents and taking into account the child’s views. They should agree any changes to the outcomes and support for the child in light of the child’s progress and development. Parents should have clear information about the impact of the support provided and be involved in planning next steps.”</a:t>
            </a:r>
          </a:p>
        </p:txBody>
      </p:sp>
      <p:sp>
        <p:nvSpPr>
          <p:cNvPr id="10" name="TextBox 9">
            <a:extLst>
              <a:ext uri="{FF2B5EF4-FFF2-40B4-BE49-F238E27FC236}">
                <a16:creationId xmlns:a16="http://schemas.microsoft.com/office/drawing/2014/main" id="{3268C24C-5A3F-E5EF-A555-D904BC5CC1A4}"/>
              </a:ext>
            </a:extLst>
          </p:cNvPr>
          <p:cNvSpPr txBox="1"/>
          <p:nvPr/>
        </p:nvSpPr>
        <p:spPr>
          <a:xfrm>
            <a:off x="507324" y="1710039"/>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Code of practice states</a:t>
            </a:r>
            <a:r>
              <a:rPr lang="en-GB" dirty="0"/>
              <a:t>:</a:t>
            </a:r>
          </a:p>
        </p:txBody>
      </p:sp>
      <p:sp>
        <p:nvSpPr>
          <p:cNvPr id="11" name="TextBox 10">
            <a:extLst>
              <a:ext uri="{FF2B5EF4-FFF2-40B4-BE49-F238E27FC236}">
                <a16:creationId xmlns:a16="http://schemas.microsoft.com/office/drawing/2014/main" id="{6EB79FEA-E626-CE6B-FD7F-8D51B2E14F3D}"/>
              </a:ext>
            </a:extLst>
          </p:cNvPr>
          <p:cNvSpPr txBox="1"/>
          <p:nvPr/>
        </p:nvSpPr>
        <p:spPr>
          <a:xfrm>
            <a:off x="6095998" y="1710039"/>
            <a:ext cx="3805198"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Your response:</a:t>
            </a:r>
            <a:endParaRPr lang="en-GB" dirty="0"/>
          </a:p>
        </p:txBody>
      </p:sp>
      <p:pic>
        <p:nvPicPr>
          <p:cNvPr id="2" name="Picture 1" descr="C:\Users\SimonsV\AppData\Local\Microsoft\Windows\Temporary Internet Files\Content.Outlook\OFGLL62P\EIS web logo small.png">
            <a:extLst>
              <a:ext uri="{FF2B5EF4-FFF2-40B4-BE49-F238E27FC236}">
                <a16:creationId xmlns:a16="http://schemas.microsoft.com/office/drawing/2014/main" id="{47A9A915-93C8-D2D8-BDA9-CB024BDDF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00" y="464400"/>
            <a:ext cx="2486346"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8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1295</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Thomas</dc:creator>
  <cp:lastModifiedBy>Elizabeth Young</cp:lastModifiedBy>
  <cp:revision>117</cp:revision>
  <dcterms:created xsi:type="dcterms:W3CDTF">2020-05-13T12:32:44Z</dcterms:created>
  <dcterms:modified xsi:type="dcterms:W3CDTF">2023-08-31T10:01:08Z</dcterms:modified>
</cp:coreProperties>
</file>