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 id="2147483708" r:id="rId4"/>
  </p:sldMasterIdLst>
  <p:notesMasterIdLst>
    <p:notesMasterId r:id="rId24"/>
  </p:notesMasterIdLst>
  <p:sldIdLst>
    <p:sldId id="724" r:id="rId5"/>
    <p:sldId id="750" r:id="rId6"/>
    <p:sldId id="789" r:id="rId7"/>
    <p:sldId id="261" r:id="rId8"/>
    <p:sldId id="800" r:id="rId9"/>
    <p:sldId id="802" r:id="rId10"/>
    <p:sldId id="777" r:id="rId11"/>
    <p:sldId id="801" r:id="rId12"/>
    <p:sldId id="804" r:id="rId13"/>
    <p:sldId id="799" r:id="rId14"/>
    <p:sldId id="803" r:id="rId15"/>
    <p:sldId id="805" r:id="rId16"/>
    <p:sldId id="783" r:id="rId17"/>
    <p:sldId id="806" r:id="rId18"/>
    <p:sldId id="810" r:id="rId19"/>
    <p:sldId id="812" r:id="rId20"/>
    <p:sldId id="813" r:id="rId21"/>
    <p:sldId id="701" r:id="rId22"/>
    <p:sldId id="81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9296"/>
    <a:srgbClr val="CCCCFF"/>
    <a:srgbClr val="F0FECE"/>
    <a:srgbClr val="B522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9" autoAdjust="0"/>
    <p:restoredTop sz="94660"/>
  </p:normalViewPr>
  <p:slideViewPr>
    <p:cSldViewPr snapToGrid="0">
      <p:cViewPr varScale="1">
        <p:scale>
          <a:sx n="63" d="100"/>
          <a:sy n="63" d="100"/>
        </p:scale>
        <p:origin x="88"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E7842-26E1-443E-8608-748B0A56A481}" type="datetimeFigureOut">
              <a:rPr lang="en-GB" smtClean="0"/>
              <a:t>31/08/2023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88E0C1-828E-49DD-8520-6BCC8DA44C72}" type="slidenum">
              <a:rPr lang="en-GB" smtClean="0"/>
              <a:t>‹#›</a:t>
            </a:fld>
            <a:endParaRPr lang="en-GB"/>
          </a:p>
        </p:txBody>
      </p:sp>
    </p:spTree>
    <p:extLst>
      <p:ext uri="{BB962C8B-B14F-4D97-AF65-F5344CB8AC3E}">
        <p14:creationId xmlns:p14="http://schemas.microsoft.com/office/powerpoint/2010/main" val="3471517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6EC1152-DF99-43B7-8561-31335FB27576}" type="slidenum">
              <a:rPr lang="en-GB" smtClean="0"/>
              <a:t>18</a:t>
            </a:fld>
            <a:endParaRPr lang="en-GB"/>
          </a:p>
        </p:txBody>
      </p:sp>
    </p:spTree>
    <p:extLst>
      <p:ext uri="{BB962C8B-B14F-4D97-AF65-F5344CB8AC3E}">
        <p14:creationId xmlns:p14="http://schemas.microsoft.com/office/powerpoint/2010/main" val="3588219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F381F-C279-F423-4158-E56614D214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472083F-5F34-E5CC-109F-77E2E80DBA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3C695F6-0E74-8887-9A2C-8FCA8F452C3F}"/>
              </a:ext>
            </a:extLst>
          </p:cNvPr>
          <p:cNvSpPr>
            <a:spLocks noGrp="1"/>
          </p:cNvSpPr>
          <p:nvPr>
            <p:ph type="dt" sz="half" idx="10"/>
          </p:nvPr>
        </p:nvSpPr>
        <p:spPr/>
        <p:txBody>
          <a:bodyPr/>
          <a:lstStyle/>
          <a:p>
            <a:fld id="{A33BB3B5-FA35-4309-986C-B6F74EA78EB6}" type="datetimeFigureOut">
              <a:rPr lang="en-GB" smtClean="0"/>
              <a:t>31/08/2023</a:t>
            </a:fld>
            <a:endParaRPr lang="en-GB"/>
          </a:p>
        </p:txBody>
      </p:sp>
      <p:sp>
        <p:nvSpPr>
          <p:cNvPr id="5" name="Footer Placeholder 4">
            <a:extLst>
              <a:ext uri="{FF2B5EF4-FFF2-40B4-BE49-F238E27FC236}">
                <a16:creationId xmlns:a16="http://schemas.microsoft.com/office/drawing/2014/main" id="{6336F54F-5FA3-14DA-BC9D-88A269ED1F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6F89B5-95C8-8FEA-EC85-420D97EFC090}"/>
              </a:ext>
            </a:extLst>
          </p:cNvPr>
          <p:cNvSpPr>
            <a:spLocks noGrp="1"/>
          </p:cNvSpPr>
          <p:nvPr>
            <p:ph type="sldNum" sz="quarter" idx="12"/>
          </p:nvPr>
        </p:nvSpPr>
        <p:spPr/>
        <p:txBody>
          <a:bodyPr/>
          <a:lstStyle/>
          <a:p>
            <a:fld id="{D065CACC-BF45-46FA-865A-F4D194B74CA8}" type="slidenum">
              <a:rPr lang="en-GB" smtClean="0"/>
              <a:t>‹#›</a:t>
            </a:fld>
            <a:endParaRPr lang="en-GB"/>
          </a:p>
        </p:txBody>
      </p:sp>
    </p:spTree>
    <p:extLst>
      <p:ext uri="{BB962C8B-B14F-4D97-AF65-F5344CB8AC3E}">
        <p14:creationId xmlns:p14="http://schemas.microsoft.com/office/powerpoint/2010/main" val="1271386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47C63-21AC-BDDB-A583-3F284EC893E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60C38B-C727-0BB1-400E-71536CA96B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1CBF7E-03FE-2B46-C8B1-73C4DD4E17BB}"/>
              </a:ext>
            </a:extLst>
          </p:cNvPr>
          <p:cNvSpPr>
            <a:spLocks noGrp="1"/>
          </p:cNvSpPr>
          <p:nvPr>
            <p:ph type="dt" sz="half" idx="10"/>
          </p:nvPr>
        </p:nvSpPr>
        <p:spPr/>
        <p:txBody>
          <a:bodyPr/>
          <a:lstStyle/>
          <a:p>
            <a:fld id="{A33BB3B5-FA35-4309-986C-B6F74EA78EB6}" type="datetimeFigureOut">
              <a:rPr lang="en-GB" smtClean="0"/>
              <a:t>31/08/2023</a:t>
            </a:fld>
            <a:endParaRPr lang="en-GB"/>
          </a:p>
        </p:txBody>
      </p:sp>
      <p:sp>
        <p:nvSpPr>
          <p:cNvPr id="5" name="Footer Placeholder 4">
            <a:extLst>
              <a:ext uri="{FF2B5EF4-FFF2-40B4-BE49-F238E27FC236}">
                <a16:creationId xmlns:a16="http://schemas.microsoft.com/office/drawing/2014/main" id="{376048A0-60CD-4CEE-F22C-5F5299D0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A69C50-CB33-FE72-5683-345DDE48E1EF}"/>
              </a:ext>
            </a:extLst>
          </p:cNvPr>
          <p:cNvSpPr>
            <a:spLocks noGrp="1"/>
          </p:cNvSpPr>
          <p:nvPr>
            <p:ph type="sldNum" sz="quarter" idx="12"/>
          </p:nvPr>
        </p:nvSpPr>
        <p:spPr/>
        <p:txBody>
          <a:bodyPr/>
          <a:lstStyle/>
          <a:p>
            <a:fld id="{D065CACC-BF45-46FA-865A-F4D194B74CA8}" type="slidenum">
              <a:rPr lang="en-GB" smtClean="0"/>
              <a:t>‹#›</a:t>
            </a:fld>
            <a:endParaRPr lang="en-GB"/>
          </a:p>
        </p:txBody>
      </p:sp>
    </p:spTree>
    <p:extLst>
      <p:ext uri="{BB962C8B-B14F-4D97-AF65-F5344CB8AC3E}">
        <p14:creationId xmlns:p14="http://schemas.microsoft.com/office/powerpoint/2010/main" val="1333013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B32668-3514-C931-4DE1-DD0DAB0867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C422F9B-2CC9-5ACD-9349-3EBA80D92B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4BB3B3-A3EE-E4C0-4885-26B2DE83DE46}"/>
              </a:ext>
            </a:extLst>
          </p:cNvPr>
          <p:cNvSpPr>
            <a:spLocks noGrp="1"/>
          </p:cNvSpPr>
          <p:nvPr>
            <p:ph type="dt" sz="half" idx="10"/>
          </p:nvPr>
        </p:nvSpPr>
        <p:spPr/>
        <p:txBody>
          <a:bodyPr/>
          <a:lstStyle/>
          <a:p>
            <a:fld id="{A33BB3B5-FA35-4309-986C-B6F74EA78EB6}" type="datetimeFigureOut">
              <a:rPr lang="en-GB" smtClean="0"/>
              <a:t>31/08/2023</a:t>
            </a:fld>
            <a:endParaRPr lang="en-GB"/>
          </a:p>
        </p:txBody>
      </p:sp>
      <p:sp>
        <p:nvSpPr>
          <p:cNvPr id="5" name="Footer Placeholder 4">
            <a:extLst>
              <a:ext uri="{FF2B5EF4-FFF2-40B4-BE49-F238E27FC236}">
                <a16:creationId xmlns:a16="http://schemas.microsoft.com/office/drawing/2014/main" id="{13347A62-3395-A4AC-ABD1-C73E564190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AE1CF5-E106-4928-7EFC-60F7B64A9A50}"/>
              </a:ext>
            </a:extLst>
          </p:cNvPr>
          <p:cNvSpPr>
            <a:spLocks noGrp="1"/>
          </p:cNvSpPr>
          <p:nvPr>
            <p:ph type="sldNum" sz="quarter" idx="12"/>
          </p:nvPr>
        </p:nvSpPr>
        <p:spPr/>
        <p:txBody>
          <a:bodyPr/>
          <a:lstStyle/>
          <a:p>
            <a:fld id="{D065CACC-BF45-46FA-865A-F4D194B74CA8}" type="slidenum">
              <a:rPr lang="en-GB" smtClean="0"/>
              <a:t>‹#›</a:t>
            </a:fld>
            <a:endParaRPr lang="en-GB"/>
          </a:p>
        </p:txBody>
      </p:sp>
    </p:spTree>
    <p:extLst>
      <p:ext uri="{BB962C8B-B14F-4D97-AF65-F5344CB8AC3E}">
        <p14:creationId xmlns:p14="http://schemas.microsoft.com/office/powerpoint/2010/main" val="2365460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B5225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000249"/>
            <a:ext cx="9959340" cy="1509713"/>
          </a:xfrm>
        </p:spPr>
        <p:txBody>
          <a:bodyPr anchor="b">
            <a:normAutofit/>
          </a:bodyPr>
          <a:lstStyle>
            <a:lvl1pPr algn="l">
              <a:defRPr sz="4400" b="0" i="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838200" y="3602038"/>
            <a:ext cx="9959340" cy="1655762"/>
          </a:xfrm>
        </p:spPr>
        <p:txBody>
          <a:bodyPr>
            <a:normAutofit/>
          </a:bodyPr>
          <a:lstStyle>
            <a:lvl1pPr marL="0" indent="0" algn="l">
              <a:buNone/>
              <a:defRPr sz="2000" b="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6392F3C1-0B21-4B51-A342-0F51B3F7BBAD}" type="datetimeFigureOut">
              <a:rPr lang="en-GB" smtClean="0"/>
              <a:pPr/>
              <a:t>31/08/2023</a:t>
            </a:fld>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8DF6C8E-05E1-4D05-BAE8-1259DBC81783}" type="slidenum">
              <a:rPr lang="en-GB" smtClean="0"/>
              <a:pPr/>
              <a:t>‹#›</a:t>
            </a:fld>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70" y="80666"/>
            <a:ext cx="3086589" cy="164206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t="20895" b="20895"/>
          <a:stretch/>
        </p:blipFill>
        <p:spPr>
          <a:xfrm>
            <a:off x="4317682" y="6194289"/>
            <a:ext cx="3000375" cy="606009"/>
          </a:xfrm>
          <a:prstGeom prst="rect">
            <a:avLst/>
          </a:prstGeom>
        </p:spPr>
      </p:pic>
      <p:pic>
        <p:nvPicPr>
          <p:cNvPr id="10" name="Picture 9">
            <a:extLst>
              <a:ext uri="{FF2B5EF4-FFF2-40B4-BE49-F238E27FC236}">
                <a16:creationId xmlns:a16="http://schemas.microsoft.com/office/drawing/2014/main" id="{D3F0EB12-448C-BF4D-A39C-859039BC04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170" y="80666"/>
            <a:ext cx="3086589" cy="1642065"/>
          </a:xfrm>
          <a:prstGeom prst="rect">
            <a:avLst/>
          </a:prstGeom>
        </p:spPr>
      </p:pic>
      <p:pic>
        <p:nvPicPr>
          <p:cNvPr id="11" name="Picture 10">
            <a:extLst>
              <a:ext uri="{FF2B5EF4-FFF2-40B4-BE49-F238E27FC236}">
                <a16:creationId xmlns:a16="http://schemas.microsoft.com/office/drawing/2014/main" id="{C2DECD2D-EB7B-484E-8B20-0FB957A553A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20895" b="20895"/>
          <a:stretch/>
        </p:blipFill>
        <p:spPr>
          <a:xfrm>
            <a:off x="4317682" y="6194289"/>
            <a:ext cx="3000375" cy="606009"/>
          </a:xfrm>
          <a:prstGeom prst="rect">
            <a:avLst/>
          </a:prstGeom>
        </p:spPr>
      </p:pic>
    </p:spTree>
    <p:extLst>
      <p:ext uri="{BB962C8B-B14F-4D97-AF65-F5344CB8AC3E}">
        <p14:creationId xmlns:p14="http://schemas.microsoft.com/office/powerpoint/2010/main" val="433642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1802295"/>
            <a:ext cx="10515600" cy="4287355"/>
          </a:xfrm>
        </p:spPr>
        <p:txBody>
          <a:bodyPr>
            <a:normAutofit/>
          </a:bodyPr>
          <a:lstStyle>
            <a:lvl1pPr marL="0" indent="0">
              <a:buNone/>
              <a:defRPr sz="1600" b="0" i="0">
                <a:solidFill>
                  <a:srgbClr val="3C3C3B"/>
                </a:solidFill>
                <a:latin typeface="Avenir Book" panose="02000503020000020003"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2F3C1-0B21-4B51-A342-0F51B3F7BBAD}" type="datetimeFigureOut">
              <a:rPr lang="en-GB" smtClean="0"/>
              <a:t>31/08/2023</a:t>
            </a:fld>
            <a:endParaRPr lang="en-GB"/>
          </a:p>
        </p:txBody>
      </p:sp>
      <p:sp>
        <p:nvSpPr>
          <p:cNvPr id="6" name="Slide Number Placeholder 5"/>
          <p:cNvSpPr>
            <a:spLocks noGrp="1"/>
          </p:cNvSpPr>
          <p:nvPr>
            <p:ph type="sldNum" sz="quarter" idx="12"/>
          </p:nvPr>
        </p:nvSpPr>
        <p:spPr/>
        <p:txBody>
          <a:bodyPr/>
          <a:lstStyle/>
          <a:p>
            <a:fld id="{E8DF6C8E-05E1-4D05-BAE8-1259DBC81783}" type="slidenum">
              <a:rPr lang="en-GB" smtClean="0"/>
              <a:t>‹#›</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
        <p:nvSpPr>
          <p:cNvPr id="9" name="Title 1">
            <a:extLst>
              <a:ext uri="{FF2B5EF4-FFF2-40B4-BE49-F238E27FC236}">
                <a16:creationId xmlns:a16="http://schemas.microsoft.com/office/drawing/2014/main" id="{6C370FE5-5514-4147-889D-55501E9FBD03}"/>
              </a:ext>
            </a:extLst>
          </p:cNvPr>
          <p:cNvSpPr>
            <a:spLocks noGrp="1"/>
          </p:cNvSpPr>
          <p:nvPr>
            <p:ph type="title"/>
          </p:nvPr>
        </p:nvSpPr>
        <p:spPr>
          <a:xfrm>
            <a:off x="838200" y="365125"/>
            <a:ext cx="9311640" cy="1325563"/>
          </a:xfrm>
        </p:spPr>
        <p:txBody>
          <a:bodyPr/>
          <a:lstStyle>
            <a:lvl1pPr>
              <a:defRPr b="1" i="0">
                <a:latin typeface="Avenir Heavy" panose="02000503020000020003" pitchFamily="2" charset="0"/>
                <a:cs typeface="Arial" panose="020B0604020202020204" pitchFamily="34" charset="0"/>
              </a:defRPr>
            </a:lvl1pPr>
          </a:lstStyle>
          <a:p>
            <a:r>
              <a:rPr lang="en-US"/>
              <a:t>Click to edit Master title style</a:t>
            </a:r>
            <a:endParaRPr lang="en-GB" dirty="0"/>
          </a:p>
        </p:txBody>
      </p:sp>
      <p:pic>
        <p:nvPicPr>
          <p:cNvPr id="10" name="Picture 9">
            <a:extLst>
              <a:ext uri="{FF2B5EF4-FFF2-40B4-BE49-F238E27FC236}">
                <a16:creationId xmlns:a16="http://schemas.microsoft.com/office/drawing/2014/main" id="{B7EA1E88-FF07-AD49-AA39-9CA9FAE1517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11" name="Picture 10">
            <a:extLst>
              <a:ext uri="{FF2B5EF4-FFF2-40B4-BE49-F238E27FC236}">
                <a16:creationId xmlns:a16="http://schemas.microsoft.com/office/drawing/2014/main" id="{184549BA-9F6D-1C4B-92F7-944CC191DA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Tree>
    <p:extLst>
      <p:ext uri="{BB962C8B-B14F-4D97-AF65-F5344CB8AC3E}">
        <p14:creationId xmlns:p14="http://schemas.microsoft.com/office/powerpoint/2010/main" val="2231749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311640" cy="1325563"/>
          </a:xfrm>
        </p:spPr>
        <p:txBody>
          <a:bodyPr/>
          <a:lstStyle>
            <a:lvl1pPr>
              <a:defRPr b="0" i="0"/>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6392F3C1-0B21-4B51-A342-0F51B3F7BBAD}" type="datetimeFigureOut">
              <a:rPr lang="en-GB" smtClean="0"/>
              <a:t>31/08/2023</a:t>
            </a:fld>
            <a:endParaRPr lang="en-GB"/>
          </a:p>
        </p:txBody>
      </p:sp>
      <p:sp>
        <p:nvSpPr>
          <p:cNvPr id="6" name="Slide Number Placeholder 5"/>
          <p:cNvSpPr>
            <a:spLocks noGrp="1"/>
          </p:cNvSpPr>
          <p:nvPr>
            <p:ph type="sldNum" sz="quarter" idx="12"/>
          </p:nvPr>
        </p:nvSpPr>
        <p:spPr/>
        <p:txBody>
          <a:bodyPr/>
          <a:lstStyle/>
          <a:p>
            <a:fld id="{E8DF6C8E-05E1-4D05-BAE8-1259DBC81783}" type="slidenum">
              <a:rPr lang="en-GB" smtClean="0"/>
              <a:t>‹#›</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pic>
        <p:nvPicPr>
          <p:cNvPr id="9" name="Picture 8">
            <a:extLst>
              <a:ext uri="{FF2B5EF4-FFF2-40B4-BE49-F238E27FC236}">
                <a16:creationId xmlns:a16="http://schemas.microsoft.com/office/drawing/2014/main" id="{3090CC70-0750-1E4B-A272-5E1EC690C5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10" name="Picture 9">
            <a:extLst>
              <a:ext uri="{FF2B5EF4-FFF2-40B4-BE49-F238E27FC236}">
                <a16:creationId xmlns:a16="http://schemas.microsoft.com/office/drawing/2014/main" id="{CD527AE8-0426-6A4B-9642-3EDD08F09B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Tree>
    <p:extLst>
      <p:ext uri="{BB962C8B-B14F-4D97-AF65-F5344CB8AC3E}">
        <p14:creationId xmlns:p14="http://schemas.microsoft.com/office/powerpoint/2010/main" val="1194089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522970" cy="1325563"/>
          </a:xfrm>
        </p:spPr>
        <p:txBody>
          <a:bodyPr/>
          <a:lstStyle>
            <a:lvl1pPr>
              <a:defRPr b="0" i="0"/>
            </a:lvl1pPr>
          </a:lstStyle>
          <a:p>
            <a:r>
              <a:rPr lang="en-US"/>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lvl1pPr>
              <a:defRPr b="0" i="0">
                <a:solidFill>
                  <a:srgbClr val="3C3C3B"/>
                </a:solidFill>
              </a:defRPr>
            </a:lvl1pPr>
            <a:lvl2pPr>
              <a:defRPr b="0" i="0">
                <a:solidFill>
                  <a:srgbClr val="3C3C3B"/>
                </a:solidFill>
              </a:defRPr>
            </a:lvl2pPr>
            <a:lvl3pPr>
              <a:defRPr b="0" i="0">
                <a:solidFill>
                  <a:srgbClr val="3C3C3B"/>
                </a:solidFill>
              </a:defRPr>
            </a:lvl3pPr>
            <a:lvl4pPr>
              <a:defRPr b="0" i="0">
                <a:solidFill>
                  <a:srgbClr val="3C3C3B"/>
                </a:solidFill>
              </a:defRPr>
            </a:lvl4pPr>
            <a:lvl5pPr>
              <a:defRPr b="0" i="0">
                <a:solidFill>
                  <a:srgbClr val="3C3C3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6392F3C1-0B21-4B51-A342-0F51B3F7BBAD}" type="datetimeFigureOut">
              <a:rPr lang="en-GB" smtClean="0"/>
              <a:t>31/08/2023</a:t>
            </a:fld>
            <a:endParaRPr lang="en-GB"/>
          </a:p>
        </p:txBody>
      </p:sp>
      <p:sp>
        <p:nvSpPr>
          <p:cNvPr id="7" name="Slide Number Placeholder 6"/>
          <p:cNvSpPr>
            <a:spLocks noGrp="1"/>
          </p:cNvSpPr>
          <p:nvPr>
            <p:ph type="sldNum" sz="quarter" idx="12"/>
          </p:nvPr>
        </p:nvSpPr>
        <p:spPr/>
        <p:txBody>
          <a:bodyPr/>
          <a:lstStyle/>
          <a:p>
            <a:fld id="{E8DF6C8E-05E1-4D05-BAE8-1259DBC81783}" type="slidenum">
              <a:rPr lang="en-GB" smtClean="0"/>
              <a:t>‹#›</a:t>
            </a:fld>
            <a:endParaRPr lang="en-GB"/>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pic>
        <p:nvPicPr>
          <p:cNvPr id="10" name="Picture 9">
            <a:extLst>
              <a:ext uri="{FF2B5EF4-FFF2-40B4-BE49-F238E27FC236}">
                <a16:creationId xmlns:a16="http://schemas.microsoft.com/office/drawing/2014/main" id="{85305B1E-E315-0C46-A54B-ED88F5CFF4A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11" name="Picture 10">
            <a:extLst>
              <a:ext uri="{FF2B5EF4-FFF2-40B4-BE49-F238E27FC236}">
                <a16:creationId xmlns:a16="http://schemas.microsoft.com/office/drawing/2014/main" id="{D05CE1C3-0613-B54F-96FE-516843A5EC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Tree>
    <p:extLst>
      <p:ext uri="{BB962C8B-B14F-4D97-AF65-F5344CB8AC3E}">
        <p14:creationId xmlns:p14="http://schemas.microsoft.com/office/powerpoint/2010/main" val="2285293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8281352" cy="1325563"/>
          </a:xfrm>
        </p:spPr>
        <p:txBody>
          <a:bodyPr/>
          <a:lstStyle>
            <a:lvl1pPr>
              <a:defRPr b="0" i="0"/>
            </a:lvl1pPr>
          </a:lstStyle>
          <a:p>
            <a:r>
              <a:rPr lang="en-US"/>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000" b="0" i="0">
                <a:solidFill>
                  <a:srgbClr val="3C3C3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0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p>
            <a:fld id="{6392F3C1-0B21-4B51-A342-0F51B3F7BBAD}" type="datetimeFigureOut">
              <a:rPr lang="en-GB" smtClean="0"/>
              <a:t>31/08/2023</a:t>
            </a:fld>
            <a:endParaRPr lang="en-GB"/>
          </a:p>
        </p:txBody>
      </p:sp>
      <p:sp>
        <p:nvSpPr>
          <p:cNvPr id="9" name="Slide Number Placeholder 8"/>
          <p:cNvSpPr>
            <a:spLocks noGrp="1"/>
          </p:cNvSpPr>
          <p:nvPr>
            <p:ph type="sldNum" sz="quarter" idx="12"/>
          </p:nvPr>
        </p:nvSpPr>
        <p:spPr/>
        <p:txBody>
          <a:bodyPr/>
          <a:lstStyle/>
          <a:p>
            <a:fld id="{E8DF6C8E-05E1-4D05-BAE8-1259DBC81783}" type="slidenum">
              <a:rPr lang="en-GB" smtClean="0"/>
              <a:t>‹#›</a:t>
            </a:fld>
            <a:endParaRPr lang="en-GB"/>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pic>
        <p:nvPicPr>
          <p:cNvPr id="12" name="Picture 11">
            <a:extLst>
              <a:ext uri="{FF2B5EF4-FFF2-40B4-BE49-F238E27FC236}">
                <a16:creationId xmlns:a16="http://schemas.microsoft.com/office/drawing/2014/main" id="{006467B1-4E86-E244-83E5-4961F827055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13" name="Picture 12">
            <a:extLst>
              <a:ext uri="{FF2B5EF4-FFF2-40B4-BE49-F238E27FC236}">
                <a16:creationId xmlns:a16="http://schemas.microsoft.com/office/drawing/2014/main" id="{BE68324E-9257-1441-A3DC-F95A26805A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Tree>
    <p:extLst>
      <p:ext uri="{BB962C8B-B14F-4D97-AF65-F5344CB8AC3E}">
        <p14:creationId xmlns:p14="http://schemas.microsoft.com/office/powerpoint/2010/main" val="486175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580120" cy="1325563"/>
          </a:xfrm>
        </p:spPr>
        <p:txBody>
          <a:bodyPr/>
          <a:lstStyle>
            <a:lvl1pPr>
              <a:defRPr b="0" i="0"/>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6392F3C1-0B21-4B51-A342-0F51B3F7BBAD}" type="datetimeFigureOut">
              <a:rPr lang="en-GB" smtClean="0"/>
              <a:t>31/08/2023</a:t>
            </a:fld>
            <a:endParaRPr lang="en-GB"/>
          </a:p>
        </p:txBody>
      </p:sp>
      <p:sp>
        <p:nvSpPr>
          <p:cNvPr id="5" name="Slide Number Placeholder 4"/>
          <p:cNvSpPr>
            <a:spLocks noGrp="1"/>
          </p:cNvSpPr>
          <p:nvPr>
            <p:ph type="sldNum" sz="quarter" idx="12"/>
          </p:nvPr>
        </p:nvSpPr>
        <p:spPr/>
        <p:txBody>
          <a:bodyPr/>
          <a:lstStyle/>
          <a:p>
            <a:fld id="{E8DF6C8E-05E1-4D05-BAE8-1259DBC81783}" type="slidenum">
              <a:rPr lang="en-GB" smtClean="0"/>
              <a:t>‹#›</a:t>
            </a:fld>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pic>
        <p:nvPicPr>
          <p:cNvPr id="8" name="Picture 7">
            <a:extLst>
              <a:ext uri="{FF2B5EF4-FFF2-40B4-BE49-F238E27FC236}">
                <a16:creationId xmlns:a16="http://schemas.microsoft.com/office/drawing/2014/main" id="{B8C09A44-771E-CA41-9BDD-ED354431C0E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9" name="Picture 8">
            <a:extLst>
              <a:ext uri="{FF2B5EF4-FFF2-40B4-BE49-F238E27FC236}">
                <a16:creationId xmlns:a16="http://schemas.microsoft.com/office/drawing/2014/main" id="{76936055-2139-1745-8656-E1DD32D235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Tree>
    <p:extLst>
      <p:ext uri="{BB962C8B-B14F-4D97-AF65-F5344CB8AC3E}">
        <p14:creationId xmlns:p14="http://schemas.microsoft.com/office/powerpoint/2010/main" val="2770088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2F3C1-0B21-4B51-A342-0F51B3F7BBAD}" type="datetimeFigureOut">
              <a:rPr lang="en-GB" smtClean="0"/>
              <a:t>31/08/2023</a:t>
            </a:fld>
            <a:endParaRPr lang="en-GB"/>
          </a:p>
        </p:txBody>
      </p:sp>
      <p:sp>
        <p:nvSpPr>
          <p:cNvPr id="4" name="Slide Number Placeholder 3"/>
          <p:cNvSpPr>
            <a:spLocks noGrp="1"/>
          </p:cNvSpPr>
          <p:nvPr>
            <p:ph type="sldNum" sz="quarter" idx="12"/>
          </p:nvPr>
        </p:nvSpPr>
        <p:spPr/>
        <p:txBody>
          <a:bodyPr/>
          <a:lstStyle/>
          <a:p>
            <a:fld id="{E8DF6C8E-05E1-4D05-BAE8-1259DBC81783}" type="slidenum">
              <a:rPr lang="en-GB" smtClean="0"/>
              <a:t>‹#›</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7" name="Picture 6">
            <a:extLst>
              <a:ext uri="{FF2B5EF4-FFF2-40B4-BE49-F238E27FC236}">
                <a16:creationId xmlns:a16="http://schemas.microsoft.com/office/drawing/2014/main" id="{FA38F8D1-13C4-AE4A-B03C-8120451906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pic>
        <p:nvPicPr>
          <p:cNvPr id="8" name="Picture 7">
            <a:extLst>
              <a:ext uri="{FF2B5EF4-FFF2-40B4-BE49-F238E27FC236}">
                <a16:creationId xmlns:a16="http://schemas.microsoft.com/office/drawing/2014/main" id="{0CA84702-E676-8148-A2BC-9CD7CBAD98E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spTree>
    <p:extLst>
      <p:ext uri="{BB962C8B-B14F-4D97-AF65-F5344CB8AC3E}">
        <p14:creationId xmlns:p14="http://schemas.microsoft.com/office/powerpoint/2010/main" val="2002774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211580"/>
            <a:ext cx="6172200" cy="4649470"/>
          </a:xfrm>
        </p:spPr>
        <p:txBody>
          <a:bodyPr/>
          <a:lstStyle>
            <a:lvl1pPr>
              <a:defRPr sz="1600" b="0" i="0"/>
            </a:lvl1pPr>
            <a:lvl2pPr>
              <a:defRPr sz="1400" b="0" i="0"/>
            </a:lvl2pPr>
            <a:lvl3pPr>
              <a:defRPr sz="1200" b="0" i="0"/>
            </a:lvl3pPr>
            <a:lvl4pPr>
              <a:defRPr sz="1050" b="0" i="0"/>
            </a:lvl4pPr>
            <a:lvl5pPr>
              <a:defRPr sz="900" b="0" i="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1600" b="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92F3C1-0B21-4B51-A342-0F51B3F7BBAD}" type="datetimeFigureOut">
              <a:rPr lang="en-GB" smtClean="0"/>
              <a:t>31/08/2023</a:t>
            </a:fld>
            <a:endParaRPr lang="en-GB"/>
          </a:p>
        </p:txBody>
      </p:sp>
      <p:sp>
        <p:nvSpPr>
          <p:cNvPr id="7" name="Slide Number Placeholder 6"/>
          <p:cNvSpPr>
            <a:spLocks noGrp="1"/>
          </p:cNvSpPr>
          <p:nvPr>
            <p:ph type="sldNum" sz="quarter" idx="12"/>
          </p:nvPr>
        </p:nvSpPr>
        <p:spPr/>
        <p:txBody>
          <a:bodyPr/>
          <a:lstStyle/>
          <a:p>
            <a:fld id="{E8DF6C8E-05E1-4D05-BAE8-1259DBC81783}" type="slidenum">
              <a:rPr lang="en-GB" smtClean="0"/>
              <a:t>‹#›</a:t>
            </a:fld>
            <a:endParaRPr lang="en-GB"/>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
        <p:nvSpPr>
          <p:cNvPr id="10" name="Title 1">
            <a:extLst>
              <a:ext uri="{FF2B5EF4-FFF2-40B4-BE49-F238E27FC236}">
                <a16:creationId xmlns:a16="http://schemas.microsoft.com/office/drawing/2014/main" id="{AF7B749C-53AA-3B47-B86F-D1AA412B1B72}"/>
              </a:ext>
            </a:extLst>
          </p:cNvPr>
          <p:cNvSpPr txBox="1">
            <a:spLocks/>
          </p:cNvSpPr>
          <p:nvPr/>
        </p:nvSpPr>
        <p:spPr>
          <a:xfrm>
            <a:off x="838200" y="365125"/>
            <a:ext cx="3932237" cy="15696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B52259"/>
                </a:solidFill>
                <a:latin typeface="Avenir Heavy" panose="020B0703020203020204" pitchFamily="34" charset="0"/>
                <a:ea typeface="+mj-ea"/>
                <a:cs typeface="+mj-cs"/>
              </a:defRPr>
            </a:lvl1pPr>
          </a:lstStyle>
          <a:p>
            <a:r>
              <a:rPr lang="en-GB" dirty="0"/>
              <a:t>Click to edit Master title style</a:t>
            </a:r>
          </a:p>
        </p:txBody>
      </p:sp>
      <p:pic>
        <p:nvPicPr>
          <p:cNvPr id="11" name="Picture 10">
            <a:extLst>
              <a:ext uri="{FF2B5EF4-FFF2-40B4-BE49-F238E27FC236}">
                <a16:creationId xmlns:a16="http://schemas.microsoft.com/office/drawing/2014/main" id="{495380C5-074F-914F-B1BF-97D30C93C4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12" name="Picture 11">
            <a:extLst>
              <a:ext uri="{FF2B5EF4-FFF2-40B4-BE49-F238E27FC236}">
                <a16:creationId xmlns:a16="http://schemas.microsoft.com/office/drawing/2014/main" id="{F2B3AA7F-113C-7F4D-84B4-8CDA6396EB8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
        <p:nvSpPr>
          <p:cNvPr id="13" name="Title 1">
            <a:extLst>
              <a:ext uri="{FF2B5EF4-FFF2-40B4-BE49-F238E27FC236}">
                <a16:creationId xmlns:a16="http://schemas.microsoft.com/office/drawing/2014/main" id="{C7E5E50C-8BFC-E94A-823E-AA617E865DC6}"/>
              </a:ext>
            </a:extLst>
          </p:cNvPr>
          <p:cNvSpPr txBox="1">
            <a:spLocks/>
          </p:cNvSpPr>
          <p:nvPr userDrawn="1"/>
        </p:nvSpPr>
        <p:spPr>
          <a:xfrm>
            <a:off x="838200" y="365125"/>
            <a:ext cx="3932237" cy="15696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B52259"/>
                </a:solidFill>
                <a:latin typeface="Avenir Heavy" panose="020B0703020203020204" pitchFamily="34" charset="0"/>
                <a:ea typeface="+mj-ea"/>
                <a:cs typeface="+mj-cs"/>
              </a:defRPr>
            </a:lvl1pPr>
          </a:lstStyle>
          <a:p>
            <a:r>
              <a:rPr lang="en-GB" dirty="0"/>
              <a:t>Click to edit Master title style</a:t>
            </a:r>
          </a:p>
        </p:txBody>
      </p:sp>
    </p:spTree>
    <p:extLst>
      <p:ext uri="{BB962C8B-B14F-4D97-AF65-F5344CB8AC3E}">
        <p14:creationId xmlns:p14="http://schemas.microsoft.com/office/powerpoint/2010/main" val="3290829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62230-2572-81AD-BC14-03B04D6415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3ECD86-569C-C7C6-A19C-AE1432E4F3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C043D3-AB95-287E-C164-436240DF67E1}"/>
              </a:ext>
            </a:extLst>
          </p:cNvPr>
          <p:cNvSpPr>
            <a:spLocks noGrp="1"/>
          </p:cNvSpPr>
          <p:nvPr>
            <p:ph type="dt" sz="half" idx="10"/>
          </p:nvPr>
        </p:nvSpPr>
        <p:spPr/>
        <p:txBody>
          <a:bodyPr/>
          <a:lstStyle/>
          <a:p>
            <a:fld id="{A33BB3B5-FA35-4309-986C-B6F74EA78EB6}" type="datetimeFigureOut">
              <a:rPr lang="en-GB" smtClean="0"/>
              <a:t>31/08/2023</a:t>
            </a:fld>
            <a:endParaRPr lang="en-GB"/>
          </a:p>
        </p:txBody>
      </p:sp>
      <p:sp>
        <p:nvSpPr>
          <p:cNvPr id="5" name="Footer Placeholder 4">
            <a:extLst>
              <a:ext uri="{FF2B5EF4-FFF2-40B4-BE49-F238E27FC236}">
                <a16:creationId xmlns:a16="http://schemas.microsoft.com/office/drawing/2014/main" id="{5D9EA3A2-4856-1392-979C-25005DF5FE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2CCE90-0D98-860F-E219-ED89DDF43615}"/>
              </a:ext>
            </a:extLst>
          </p:cNvPr>
          <p:cNvSpPr>
            <a:spLocks noGrp="1"/>
          </p:cNvSpPr>
          <p:nvPr>
            <p:ph type="sldNum" sz="quarter" idx="12"/>
          </p:nvPr>
        </p:nvSpPr>
        <p:spPr/>
        <p:txBody>
          <a:bodyPr/>
          <a:lstStyle/>
          <a:p>
            <a:fld id="{D065CACC-BF45-46FA-865A-F4D194B74CA8}" type="slidenum">
              <a:rPr lang="en-GB" smtClean="0"/>
              <a:t>‹#›</a:t>
            </a:fld>
            <a:endParaRPr lang="en-GB"/>
          </a:p>
        </p:txBody>
      </p:sp>
    </p:spTree>
    <p:extLst>
      <p:ext uri="{BB962C8B-B14F-4D97-AF65-F5344CB8AC3E}">
        <p14:creationId xmlns:p14="http://schemas.microsoft.com/office/powerpoint/2010/main" val="2584984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200150"/>
            <a:ext cx="6172200" cy="4660900"/>
          </a:xfrm>
        </p:spPr>
        <p:txBody>
          <a:bodyPr/>
          <a:lstStyle>
            <a:lvl1pPr marL="0" indent="0">
              <a:buNone/>
              <a:defRPr sz="3200" b="0" i="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5" name="Date Placeholder 4"/>
          <p:cNvSpPr>
            <a:spLocks noGrp="1"/>
          </p:cNvSpPr>
          <p:nvPr>
            <p:ph type="dt" sz="half" idx="10"/>
          </p:nvPr>
        </p:nvSpPr>
        <p:spPr/>
        <p:txBody>
          <a:bodyPr/>
          <a:lstStyle/>
          <a:p>
            <a:fld id="{6392F3C1-0B21-4B51-A342-0F51B3F7BBAD}" type="datetimeFigureOut">
              <a:rPr lang="en-GB" smtClean="0"/>
              <a:t>31/08/2023</a:t>
            </a:fld>
            <a:endParaRPr lang="en-GB"/>
          </a:p>
        </p:txBody>
      </p:sp>
      <p:sp>
        <p:nvSpPr>
          <p:cNvPr id="7" name="Slide Number Placeholder 6"/>
          <p:cNvSpPr>
            <a:spLocks noGrp="1"/>
          </p:cNvSpPr>
          <p:nvPr>
            <p:ph type="sldNum" sz="quarter" idx="12"/>
          </p:nvPr>
        </p:nvSpPr>
        <p:spPr/>
        <p:txBody>
          <a:bodyPr/>
          <a:lstStyle/>
          <a:p>
            <a:fld id="{E8DF6C8E-05E1-4D05-BAE8-1259DBC81783}" type="slidenum">
              <a:rPr lang="en-GB" smtClean="0"/>
              <a:t>‹#›</a:t>
            </a:fld>
            <a:endParaRPr lang="en-GB"/>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
        <p:nvSpPr>
          <p:cNvPr id="10" name="Text Placeholder 3">
            <a:extLst>
              <a:ext uri="{FF2B5EF4-FFF2-40B4-BE49-F238E27FC236}">
                <a16:creationId xmlns:a16="http://schemas.microsoft.com/office/drawing/2014/main" id="{18EC59EE-7C3C-2A48-97AE-F373E70B4738}"/>
              </a:ext>
            </a:extLst>
          </p:cNvPr>
          <p:cNvSpPr>
            <a:spLocks noGrp="1"/>
          </p:cNvSpPr>
          <p:nvPr>
            <p:ph type="body" sz="half" idx="2"/>
          </p:nvPr>
        </p:nvSpPr>
        <p:spPr>
          <a:xfrm>
            <a:off x="839788" y="2057400"/>
            <a:ext cx="3932237" cy="3811588"/>
          </a:xfrm>
        </p:spPr>
        <p:txBody>
          <a:bodyPr>
            <a:normAutofit/>
          </a:bodyPr>
          <a:lstStyle>
            <a:lvl1pPr marL="0" indent="0">
              <a:buNone/>
              <a:defRPr sz="1600" b="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itle 1">
            <a:extLst>
              <a:ext uri="{FF2B5EF4-FFF2-40B4-BE49-F238E27FC236}">
                <a16:creationId xmlns:a16="http://schemas.microsoft.com/office/drawing/2014/main" id="{F31E8F93-F907-A74B-AEBF-962FDF4537A6}"/>
              </a:ext>
            </a:extLst>
          </p:cNvPr>
          <p:cNvSpPr txBox="1">
            <a:spLocks/>
          </p:cNvSpPr>
          <p:nvPr/>
        </p:nvSpPr>
        <p:spPr>
          <a:xfrm>
            <a:off x="838200" y="365125"/>
            <a:ext cx="3932237" cy="15696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B52259"/>
                </a:solidFill>
                <a:latin typeface="Avenir Heavy" panose="020B0703020203020204" pitchFamily="34" charset="0"/>
                <a:ea typeface="+mj-ea"/>
                <a:cs typeface="+mj-cs"/>
              </a:defRPr>
            </a:lvl1pPr>
          </a:lstStyle>
          <a:p>
            <a:r>
              <a:rPr lang="en-GB" dirty="0"/>
              <a:t>Click to edit Master title style</a:t>
            </a:r>
          </a:p>
        </p:txBody>
      </p:sp>
      <p:pic>
        <p:nvPicPr>
          <p:cNvPr id="12" name="Picture 11">
            <a:extLst>
              <a:ext uri="{FF2B5EF4-FFF2-40B4-BE49-F238E27FC236}">
                <a16:creationId xmlns:a16="http://schemas.microsoft.com/office/drawing/2014/main" id="{02F5817B-FBEF-794B-809B-2037C9E19EC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13" name="Picture 12">
            <a:extLst>
              <a:ext uri="{FF2B5EF4-FFF2-40B4-BE49-F238E27FC236}">
                <a16:creationId xmlns:a16="http://schemas.microsoft.com/office/drawing/2014/main" id="{3F9D78B5-5CA3-F746-ACC6-DF8CB933AE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
        <p:nvSpPr>
          <p:cNvPr id="14" name="Title 1">
            <a:extLst>
              <a:ext uri="{FF2B5EF4-FFF2-40B4-BE49-F238E27FC236}">
                <a16:creationId xmlns:a16="http://schemas.microsoft.com/office/drawing/2014/main" id="{9BB63466-649D-634D-A521-888483D9E3E4}"/>
              </a:ext>
            </a:extLst>
          </p:cNvPr>
          <p:cNvSpPr txBox="1">
            <a:spLocks/>
          </p:cNvSpPr>
          <p:nvPr userDrawn="1"/>
        </p:nvSpPr>
        <p:spPr>
          <a:xfrm>
            <a:off x="838200" y="365125"/>
            <a:ext cx="3932237" cy="15696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B52259"/>
                </a:solidFill>
                <a:latin typeface="Avenir Heavy" panose="020B0703020203020204" pitchFamily="34" charset="0"/>
                <a:ea typeface="+mj-ea"/>
                <a:cs typeface="+mj-cs"/>
              </a:defRPr>
            </a:lvl1pPr>
          </a:lstStyle>
          <a:p>
            <a:r>
              <a:rPr lang="en-GB" dirty="0"/>
              <a:t>Click to edit Master title style</a:t>
            </a:r>
          </a:p>
        </p:txBody>
      </p:sp>
    </p:spTree>
    <p:extLst>
      <p:ext uri="{BB962C8B-B14F-4D97-AF65-F5344CB8AC3E}">
        <p14:creationId xmlns:p14="http://schemas.microsoft.com/office/powerpoint/2010/main" val="1827163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488680" cy="1325563"/>
          </a:xfrm>
        </p:spPr>
        <p:txBody>
          <a:bodyPr/>
          <a:lstStyle>
            <a:lvl1pPr>
              <a:defRPr b="0" i="0"/>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6392F3C1-0B21-4B51-A342-0F51B3F7BBAD}" type="datetimeFigureOut">
              <a:rPr lang="en-GB" smtClean="0"/>
              <a:t>31/08/2023</a:t>
            </a:fld>
            <a:endParaRPr lang="en-GB"/>
          </a:p>
        </p:txBody>
      </p:sp>
      <p:sp>
        <p:nvSpPr>
          <p:cNvPr id="6" name="Slide Number Placeholder 5"/>
          <p:cNvSpPr>
            <a:spLocks noGrp="1"/>
          </p:cNvSpPr>
          <p:nvPr>
            <p:ph type="sldNum" sz="quarter" idx="12"/>
          </p:nvPr>
        </p:nvSpPr>
        <p:spPr/>
        <p:txBody>
          <a:bodyPr/>
          <a:lstStyle/>
          <a:p>
            <a:fld id="{E8DF6C8E-05E1-4D05-BAE8-1259DBC81783}" type="slidenum">
              <a:rPr lang="en-GB" smtClean="0"/>
              <a:t>‹#›</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pic>
        <p:nvPicPr>
          <p:cNvPr id="9" name="Picture 8">
            <a:extLst>
              <a:ext uri="{FF2B5EF4-FFF2-40B4-BE49-F238E27FC236}">
                <a16:creationId xmlns:a16="http://schemas.microsoft.com/office/drawing/2014/main" id="{EDB70780-2DBD-D14E-AF6A-959ED517ABC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10" name="Picture 9">
            <a:extLst>
              <a:ext uri="{FF2B5EF4-FFF2-40B4-BE49-F238E27FC236}">
                <a16:creationId xmlns:a16="http://schemas.microsoft.com/office/drawing/2014/main" id="{8EF7C60E-5384-5240-830C-4DAA5276B6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Tree>
    <p:extLst>
      <p:ext uri="{BB962C8B-B14F-4D97-AF65-F5344CB8AC3E}">
        <p14:creationId xmlns:p14="http://schemas.microsoft.com/office/powerpoint/2010/main" val="3970576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06608" y="365125"/>
            <a:ext cx="1547191" cy="5811838"/>
          </a:xfrm>
        </p:spPr>
        <p:txBody>
          <a:bodyPr vert="eaVert"/>
          <a:lstStyle>
            <a:lvl1pPr>
              <a:defRPr b="0" i="0"/>
            </a:lvl1pPr>
          </a:lstStyle>
          <a:p>
            <a:r>
              <a:rPr lang="en-US"/>
              <a:t>Click to edit Master title style</a:t>
            </a:r>
            <a:endParaRPr lang="en-GB" dirty="0"/>
          </a:p>
        </p:txBody>
      </p:sp>
      <p:sp>
        <p:nvSpPr>
          <p:cNvPr id="3" name="Vertical Text Placeholder 2"/>
          <p:cNvSpPr>
            <a:spLocks noGrp="1"/>
          </p:cNvSpPr>
          <p:nvPr>
            <p:ph type="body" orient="vert" idx="1"/>
          </p:nvPr>
        </p:nvSpPr>
        <p:spPr>
          <a:xfrm>
            <a:off x="838200" y="365125"/>
            <a:ext cx="8796130" cy="5811838"/>
          </a:xfrm>
        </p:spPr>
        <p:txBody>
          <a:bodyPr vert="eaVert"/>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6392F3C1-0B21-4B51-A342-0F51B3F7BBAD}" type="datetimeFigureOut">
              <a:rPr lang="en-GB" smtClean="0"/>
              <a:t>31/08/2023</a:t>
            </a:fld>
            <a:endParaRPr lang="en-GB"/>
          </a:p>
        </p:txBody>
      </p:sp>
      <p:sp>
        <p:nvSpPr>
          <p:cNvPr id="6" name="Slide Number Placeholder 5"/>
          <p:cNvSpPr>
            <a:spLocks noGrp="1"/>
          </p:cNvSpPr>
          <p:nvPr>
            <p:ph type="sldNum" sz="quarter" idx="12"/>
          </p:nvPr>
        </p:nvSpPr>
        <p:spPr/>
        <p:txBody>
          <a:bodyPr/>
          <a:lstStyle/>
          <a:p>
            <a:fld id="{E8DF6C8E-05E1-4D05-BAE8-1259DBC81783}" type="slidenum">
              <a:rPr lang="en-GB" smtClean="0"/>
              <a:t>‹#›</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8" name="Picture 7">
            <a:extLst>
              <a:ext uri="{FF2B5EF4-FFF2-40B4-BE49-F238E27FC236}">
                <a16:creationId xmlns:a16="http://schemas.microsoft.com/office/drawing/2014/main" id="{90B5874C-C5E1-CD46-9627-4FC316B7FC2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spTree>
    <p:extLst>
      <p:ext uri="{BB962C8B-B14F-4D97-AF65-F5344CB8AC3E}">
        <p14:creationId xmlns:p14="http://schemas.microsoft.com/office/powerpoint/2010/main" val="2706204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B5225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000249"/>
            <a:ext cx="9959340" cy="1509713"/>
          </a:xfrm>
        </p:spPr>
        <p:txBody>
          <a:bodyPr anchor="b">
            <a:normAutofit/>
          </a:bodyPr>
          <a:lstStyle>
            <a:lvl1pPr algn="l">
              <a:defRPr sz="4400" b="0" i="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838200" y="3602038"/>
            <a:ext cx="9959340" cy="1655762"/>
          </a:xfrm>
        </p:spPr>
        <p:txBody>
          <a:bodyPr>
            <a:normAutofit/>
          </a:bodyPr>
          <a:lstStyle>
            <a:lvl1pPr marL="0" indent="0" algn="l">
              <a:buNone/>
              <a:defRPr sz="2000" b="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6392F3C1-0B21-4B51-A342-0F51B3F7BBAD}" type="datetimeFigureOut">
              <a:rPr lang="en-GB" smtClean="0"/>
              <a:pPr/>
              <a:t>31/08/2023</a:t>
            </a:fld>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8DF6C8E-05E1-4D05-BAE8-1259DBC81783}" type="slidenum">
              <a:rPr lang="en-GB" smtClean="0"/>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170" y="80666"/>
            <a:ext cx="3086589" cy="1642065"/>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t="20895" b="20895"/>
          <a:stretch/>
        </p:blipFill>
        <p:spPr>
          <a:xfrm>
            <a:off x="4317682" y="6194289"/>
            <a:ext cx="3000375" cy="606009"/>
          </a:xfrm>
          <a:prstGeom prst="rect">
            <a:avLst/>
          </a:prstGeom>
        </p:spPr>
      </p:pic>
    </p:spTree>
    <p:extLst>
      <p:ext uri="{BB962C8B-B14F-4D97-AF65-F5344CB8AC3E}">
        <p14:creationId xmlns:p14="http://schemas.microsoft.com/office/powerpoint/2010/main" val="2573477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1802295"/>
            <a:ext cx="10515600" cy="4287355"/>
          </a:xfrm>
        </p:spPr>
        <p:txBody>
          <a:bodyPr>
            <a:normAutofit/>
          </a:bodyPr>
          <a:lstStyle>
            <a:lvl1pPr marL="0" indent="0">
              <a:buNone/>
              <a:defRPr sz="1600" b="0" i="0">
                <a:solidFill>
                  <a:srgbClr val="3C3C3B"/>
                </a:solidFill>
                <a:latin typeface="Avenir Book" panose="02000503020000020003"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2F3C1-0B21-4B51-A342-0F51B3F7BBAD}" type="datetimeFigureOut">
              <a:rPr lang="en-GB" smtClean="0"/>
              <a:t>31/08/2023</a:t>
            </a:fld>
            <a:endParaRPr lang="en-GB"/>
          </a:p>
        </p:txBody>
      </p:sp>
      <p:sp>
        <p:nvSpPr>
          <p:cNvPr id="6" name="Slide Number Placeholder 5"/>
          <p:cNvSpPr>
            <a:spLocks noGrp="1"/>
          </p:cNvSpPr>
          <p:nvPr>
            <p:ph type="sldNum" sz="quarter" idx="12"/>
          </p:nvPr>
        </p:nvSpPr>
        <p:spPr/>
        <p:txBody>
          <a:bodyPr/>
          <a:lstStyle/>
          <a:p>
            <a:fld id="{E8DF6C8E-05E1-4D05-BAE8-1259DBC81783}"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
        <p:nvSpPr>
          <p:cNvPr id="9" name="Title 1">
            <a:extLst>
              <a:ext uri="{FF2B5EF4-FFF2-40B4-BE49-F238E27FC236}">
                <a16:creationId xmlns:a16="http://schemas.microsoft.com/office/drawing/2014/main" id="{6C370FE5-5514-4147-889D-55501E9FBD03}"/>
              </a:ext>
            </a:extLst>
          </p:cNvPr>
          <p:cNvSpPr>
            <a:spLocks noGrp="1"/>
          </p:cNvSpPr>
          <p:nvPr>
            <p:ph type="title"/>
          </p:nvPr>
        </p:nvSpPr>
        <p:spPr>
          <a:xfrm>
            <a:off x="838200" y="365125"/>
            <a:ext cx="9311640" cy="1325563"/>
          </a:xfrm>
        </p:spPr>
        <p:txBody>
          <a:bodyPr/>
          <a:lstStyle>
            <a:lvl1pPr>
              <a:defRPr b="0" i="0">
                <a:latin typeface="Avenir Book" panose="02000503020000020003" pitchFamily="2" charset="0"/>
                <a:cs typeface="Arial" panose="020B0604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885721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211580"/>
            <a:ext cx="6172200" cy="4649470"/>
          </a:xfrm>
        </p:spPr>
        <p:txBody>
          <a:bodyPr/>
          <a:lstStyle>
            <a:lvl1pPr>
              <a:defRPr sz="1600" b="0" i="0"/>
            </a:lvl1pPr>
            <a:lvl2pPr>
              <a:defRPr sz="1400" b="0" i="0"/>
            </a:lvl2pPr>
            <a:lvl3pPr>
              <a:defRPr sz="1200" b="0" i="0"/>
            </a:lvl3pPr>
            <a:lvl4pPr>
              <a:defRPr sz="1050" b="0" i="0"/>
            </a:lvl4pPr>
            <a:lvl5pPr>
              <a:defRPr sz="900" b="0" i="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1600" b="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92F3C1-0B21-4B51-A342-0F51B3F7BBAD}" type="datetimeFigureOut">
              <a:rPr lang="en-GB" smtClean="0"/>
              <a:t>31/08/2023</a:t>
            </a:fld>
            <a:endParaRPr lang="en-GB"/>
          </a:p>
        </p:txBody>
      </p:sp>
      <p:sp>
        <p:nvSpPr>
          <p:cNvPr id="7" name="Slide Number Placeholder 6"/>
          <p:cNvSpPr>
            <a:spLocks noGrp="1"/>
          </p:cNvSpPr>
          <p:nvPr>
            <p:ph type="sldNum" sz="quarter" idx="12"/>
          </p:nvPr>
        </p:nvSpPr>
        <p:spPr/>
        <p:txBody>
          <a:bodyPr/>
          <a:lstStyle/>
          <a:p>
            <a:fld id="{E8DF6C8E-05E1-4D05-BAE8-1259DBC81783}"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
        <p:nvSpPr>
          <p:cNvPr id="10" name="Title 1">
            <a:extLst>
              <a:ext uri="{FF2B5EF4-FFF2-40B4-BE49-F238E27FC236}">
                <a16:creationId xmlns:a16="http://schemas.microsoft.com/office/drawing/2014/main" id="{AF7B749C-53AA-3B47-B86F-D1AA412B1B72}"/>
              </a:ext>
            </a:extLst>
          </p:cNvPr>
          <p:cNvSpPr txBox="1">
            <a:spLocks/>
          </p:cNvSpPr>
          <p:nvPr userDrawn="1"/>
        </p:nvSpPr>
        <p:spPr>
          <a:xfrm>
            <a:off x="838200" y="365125"/>
            <a:ext cx="3932237" cy="15696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B52259"/>
                </a:solidFill>
                <a:latin typeface="Avenir Heavy" panose="020B0703020203020204" pitchFamily="34" charset="0"/>
                <a:ea typeface="+mj-ea"/>
                <a:cs typeface="+mj-cs"/>
              </a:defRPr>
            </a:lvl1pPr>
          </a:lstStyle>
          <a:p>
            <a:r>
              <a:rPr lang="en-GB" dirty="0"/>
              <a:t>Click to edit Master title style</a:t>
            </a:r>
          </a:p>
        </p:txBody>
      </p:sp>
    </p:spTree>
    <p:extLst>
      <p:ext uri="{BB962C8B-B14F-4D97-AF65-F5344CB8AC3E}">
        <p14:creationId xmlns:p14="http://schemas.microsoft.com/office/powerpoint/2010/main" val="3339105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200150"/>
            <a:ext cx="6172200" cy="4660900"/>
          </a:xfrm>
        </p:spPr>
        <p:txBody>
          <a:bodyPr/>
          <a:lstStyle>
            <a:lvl1pPr marL="0" indent="0">
              <a:buNone/>
              <a:defRPr sz="3200" b="0" i="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5" name="Date Placeholder 4"/>
          <p:cNvSpPr>
            <a:spLocks noGrp="1"/>
          </p:cNvSpPr>
          <p:nvPr>
            <p:ph type="dt" sz="half" idx="10"/>
          </p:nvPr>
        </p:nvSpPr>
        <p:spPr/>
        <p:txBody>
          <a:bodyPr/>
          <a:lstStyle/>
          <a:p>
            <a:fld id="{6392F3C1-0B21-4B51-A342-0F51B3F7BBAD}" type="datetimeFigureOut">
              <a:rPr lang="en-GB" smtClean="0"/>
              <a:t>31/08/2023</a:t>
            </a:fld>
            <a:endParaRPr lang="en-GB"/>
          </a:p>
        </p:txBody>
      </p:sp>
      <p:sp>
        <p:nvSpPr>
          <p:cNvPr id="7" name="Slide Number Placeholder 6"/>
          <p:cNvSpPr>
            <a:spLocks noGrp="1"/>
          </p:cNvSpPr>
          <p:nvPr>
            <p:ph type="sldNum" sz="quarter" idx="12"/>
          </p:nvPr>
        </p:nvSpPr>
        <p:spPr/>
        <p:txBody>
          <a:bodyPr/>
          <a:lstStyle/>
          <a:p>
            <a:fld id="{E8DF6C8E-05E1-4D05-BAE8-1259DBC81783}"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
        <p:nvSpPr>
          <p:cNvPr id="10" name="Text Placeholder 3">
            <a:extLst>
              <a:ext uri="{FF2B5EF4-FFF2-40B4-BE49-F238E27FC236}">
                <a16:creationId xmlns:a16="http://schemas.microsoft.com/office/drawing/2014/main" id="{18EC59EE-7C3C-2A48-97AE-F373E70B4738}"/>
              </a:ext>
            </a:extLst>
          </p:cNvPr>
          <p:cNvSpPr>
            <a:spLocks noGrp="1"/>
          </p:cNvSpPr>
          <p:nvPr>
            <p:ph type="body" sz="half" idx="2"/>
          </p:nvPr>
        </p:nvSpPr>
        <p:spPr>
          <a:xfrm>
            <a:off x="839788" y="2057400"/>
            <a:ext cx="3932237" cy="3811588"/>
          </a:xfrm>
        </p:spPr>
        <p:txBody>
          <a:bodyPr>
            <a:normAutofit/>
          </a:bodyPr>
          <a:lstStyle>
            <a:lvl1pPr marL="0" indent="0">
              <a:buNone/>
              <a:defRPr sz="1600" b="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itle 1">
            <a:extLst>
              <a:ext uri="{FF2B5EF4-FFF2-40B4-BE49-F238E27FC236}">
                <a16:creationId xmlns:a16="http://schemas.microsoft.com/office/drawing/2014/main" id="{F31E8F93-F907-A74B-AEBF-962FDF4537A6}"/>
              </a:ext>
            </a:extLst>
          </p:cNvPr>
          <p:cNvSpPr txBox="1">
            <a:spLocks/>
          </p:cNvSpPr>
          <p:nvPr userDrawn="1"/>
        </p:nvSpPr>
        <p:spPr>
          <a:xfrm>
            <a:off x="838200" y="365125"/>
            <a:ext cx="3932237" cy="15696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B52259"/>
                </a:solidFill>
                <a:latin typeface="Avenir Heavy" panose="020B0703020203020204" pitchFamily="34" charset="0"/>
                <a:ea typeface="+mj-ea"/>
                <a:cs typeface="+mj-cs"/>
              </a:defRPr>
            </a:lvl1pPr>
          </a:lstStyle>
          <a:p>
            <a:r>
              <a:rPr lang="en-GB" dirty="0"/>
              <a:t>Click to edit Master title style</a:t>
            </a:r>
          </a:p>
        </p:txBody>
      </p:sp>
    </p:spTree>
    <p:extLst>
      <p:ext uri="{BB962C8B-B14F-4D97-AF65-F5344CB8AC3E}">
        <p14:creationId xmlns:p14="http://schemas.microsoft.com/office/powerpoint/2010/main" val="14181856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1B979-58BB-4737-838C-D19263577E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CDBE7A-AC7D-4EB6-95A3-BB69EF2801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22879E-DF43-45C9-9779-BA3B2C0C686D}"/>
              </a:ext>
            </a:extLst>
          </p:cNvPr>
          <p:cNvSpPr>
            <a:spLocks noGrp="1"/>
          </p:cNvSpPr>
          <p:nvPr>
            <p:ph type="dt" sz="half" idx="10"/>
          </p:nvPr>
        </p:nvSpPr>
        <p:spPr/>
        <p:txBody>
          <a:bodyPr/>
          <a:lstStyle/>
          <a:p>
            <a:fld id="{C87DA429-D188-4AD8-A47C-F156BB84E8F5}" type="datetimeFigureOut">
              <a:rPr lang="en-GB" smtClean="0"/>
              <a:t>31/08/2023</a:t>
            </a:fld>
            <a:endParaRPr lang="en-GB"/>
          </a:p>
        </p:txBody>
      </p:sp>
      <p:sp>
        <p:nvSpPr>
          <p:cNvPr id="5" name="Footer Placeholder 4">
            <a:extLst>
              <a:ext uri="{FF2B5EF4-FFF2-40B4-BE49-F238E27FC236}">
                <a16:creationId xmlns:a16="http://schemas.microsoft.com/office/drawing/2014/main" id="{2C47AD7A-C7D6-4F7F-B153-E0B72A7BBA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4AD3DA-4575-4A0F-B28E-428888F1C32B}"/>
              </a:ext>
            </a:extLst>
          </p:cNvPr>
          <p:cNvSpPr>
            <a:spLocks noGrp="1"/>
          </p:cNvSpPr>
          <p:nvPr>
            <p:ph type="sldNum" sz="quarter" idx="12"/>
          </p:nvPr>
        </p:nvSpPr>
        <p:spPr/>
        <p:txBody>
          <a:bodyPr/>
          <a:lstStyle/>
          <a:p>
            <a:fld id="{2B2570B6-6019-4D6B-9B24-A96AE6A11480}" type="slidenum">
              <a:rPr lang="en-GB" smtClean="0"/>
              <a:t>‹#›</a:t>
            </a:fld>
            <a:endParaRPr lang="en-GB"/>
          </a:p>
        </p:txBody>
      </p:sp>
    </p:spTree>
    <p:extLst>
      <p:ext uri="{BB962C8B-B14F-4D97-AF65-F5344CB8AC3E}">
        <p14:creationId xmlns:p14="http://schemas.microsoft.com/office/powerpoint/2010/main" val="2712709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EEEDA-4E47-4EC0-A81E-063487F012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5579E82-96BA-42D0-9FF2-DF8B01D997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089814-1803-44F0-8F6C-5191D2E2905E}"/>
              </a:ext>
            </a:extLst>
          </p:cNvPr>
          <p:cNvSpPr>
            <a:spLocks noGrp="1"/>
          </p:cNvSpPr>
          <p:nvPr>
            <p:ph type="dt" sz="half" idx="10"/>
          </p:nvPr>
        </p:nvSpPr>
        <p:spPr/>
        <p:txBody>
          <a:bodyPr/>
          <a:lstStyle/>
          <a:p>
            <a:fld id="{C87DA429-D188-4AD8-A47C-F156BB84E8F5}" type="datetimeFigureOut">
              <a:rPr lang="en-GB" smtClean="0"/>
              <a:t>31/08/2023</a:t>
            </a:fld>
            <a:endParaRPr lang="en-GB"/>
          </a:p>
        </p:txBody>
      </p:sp>
      <p:sp>
        <p:nvSpPr>
          <p:cNvPr id="5" name="Footer Placeholder 4">
            <a:extLst>
              <a:ext uri="{FF2B5EF4-FFF2-40B4-BE49-F238E27FC236}">
                <a16:creationId xmlns:a16="http://schemas.microsoft.com/office/drawing/2014/main" id="{A645937A-DA69-41F7-8A7C-C88CD58183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040986-DC5B-4F0E-AF20-EE1F8E2036EC}"/>
              </a:ext>
            </a:extLst>
          </p:cNvPr>
          <p:cNvSpPr>
            <a:spLocks noGrp="1"/>
          </p:cNvSpPr>
          <p:nvPr>
            <p:ph type="sldNum" sz="quarter" idx="12"/>
          </p:nvPr>
        </p:nvSpPr>
        <p:spPr/>
        <p:txBody>
          <a:bodyPr/>
          <a:lstStyle/>
          <a:p>
            <a:fld id="{2B2570B6-6019-4D6B-9B24-A96AE6A11480}" type="slidenum">
              <a:rPr lang="en-GB" smtClean="0"/>
              <a:t>‹#›</a:t>
            </a:fld>
            <a:endParaRPr lang="en-GB"/>
          </a:p>
        </p:txBody>
      </p:sp>
    </p:spTree>
    <p:extLst>
      <p:ext uri="{BB962C8B-B14F-4D97-AF65-F5344CB8AC3E}">
        <p14:creationId xmlns:p14="http://schemas.microsoft.com/office/powerpoint/2010/main" val="1454555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623DB-F09E-4EEE-A735-A053FE2129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20A9EB-C043-4383-BA27-3942C8A4FC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244107-CA7A-4EE7-8A46-B67CE3874039}"/>
              </a:ext>
            </a:extLst>
          </p:cNvPr>
          <p:cNvSpPr>
            <a:spLocks noGrp="1"/>
          </p:cNvSpPr>
          <p:nvPr>
            <p:ph type="dt" sz="half" idx="10"/>
          </p:nvPr>
        </p:nvSpPr>
        <p:spPr/>
        <p:txBody>
          <a:bodyPr/>
          <a:lstStyle/>
          <a:p>
            <a:fld id="{C87DA429-D188-4AD8-A47C-F156BB84E8F5}" type="datetimeFigureOut">
              <a:rPr lang="en-GB" smtClean="0"/>
              <a:t>31/08/2023</a:t>
            </a:fld>
            <a:endParaRPr lang="en-GB"/>
          </a:p>
        </p:txBody>
      </p:sp>
      <p:sp>
        <p:nvSpPr>
          <p:cNvPr id="5" name="Footer Placeholder 4">
            <a:extLst>
              <a:ext uri="{FF2B5EF4-FFF2-40B4-BE49-F238E27FC236}">
                <a16:creationId xmlns:a16="http://schemas.microsoft.com/office/drawing/2014/main" id="{338AFD67-0457-4275-AD5D-FD35D2038C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4A3D68-9636-46DC-810A-8B3FFE1A58B0}"/>
              </a:ext>
            </a:extLst>
          </p:cNvPr>
          <p:cNvSpPr>
            <a:spLocks noGrp="1"/>
          </p:cNvSpPr>
          <p:nvPr>
            <p:ph type="sldNum" sz="quarter" idx="12"/>
          </p:nvPr>
        </p:nvSpPr>
        <p:spPr/>
        <p:txBody>
          <a:bodyPr/>
          <a:lstStyle/>
          <a:p>
            <a:fld id="{2B2570B6-6019-4D6B-9B24-A96AE6A11480}" type="slidenum">
              <a:rPr lang="en-GB" smtClean="0"/>
              <a:t>‹#›</a:t>
            </a:fld>
            <a:endParaRPr lang="en-GB"/>
          </a:p>
        </p:txBody>
      </p:sp>
    </p:spTree>
    <p:extLst>
      <p:ext uri="{BB962C8B-B14F-4D97-AF65-F5344CB8AC3E}">
        <p14:creationId xmlns:p14="http://schemas.microsoft.com/office/powerpoint/2010/main" val="3020480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52409-1D4A-5ED1-D6EA-B46C9B4D4C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8D00DB5-6EF5-B7FE-9911-A8A9AAD5EA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9B60F8-F0CA-B01A-7D8D-3352DBF516D6}"/>
              </a:ext>
            </a:extLst>
          </p:cNvPr>
          <p:cNvSpPr>
            <a:spLocks noGrp="1"/>
          </p:cNvSpPr>
          <p:nvPr>
            <p:ph type="dt" sz="half" idx="10"/>
          </p:nvPr>
        </p:nvSpPr>
        <p:spPr/>
        <p:txBody>
          <a:bodyPr/>
          <a:lstStyle/>
          <a:p>
            <a:fld id="{A33BB3B5-FA35-4309-986C-B6F74EA78EB6}" type="datetimeFigureOut">
              <a:rPr lang="en-GB" smtClean="0"/>
              <a:t>31/08/2023</a:t>
            </a:fld>
            <a:endParaRPr lang="en-GB"/>
          </a:p>
        </p:txBody>
      </p:sp>
      <p:sp>
        <p:nvSpPr>
          <p:cNvPr id="5" name="Footer Placeholder 4">
            <a:extLst>
              <a:ext uri="{FF2B5EF4-FFF2-40B4-BE49-F238E27FC236}">
                <a16:creationId xmlns:a16="http://schemas.microsoft.com/office/drawing/2014/main" id="{C49B7F79-B7C9-3568-643D-7495099B2E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15D0B6-9815-0802-BB0A-D3339B94DAA5}"/>
              </a:ext>
            </a:extLst>
          </p:cNvPr>
          <p:cNvSpPr>
            <a:spLocks noGrp="1"/>
          </p:cNvSpPr>
          <p:nvPr>
            <p:ph type="sldNum" sz="quarter" idx="12"/>
          </p:nvPr>
        </p:nvSpPr>
        <p:spPr/>
        <p:txBody>
          <a:bodyPr/>
          <a:lstStyle/>
          <a:p>
            <a:fld id="{D065CACC-BF45-46FA-865A-F4D194B74CA8}" type="slidenum">
              <a:rPr lang="en-GB" smtClean="0"/>
              <a:t>‹#›</a:t>
            </a:fld>
            <a:endParaRPr lang="en-GB"/>
          </a:p>
        </p:txBody>
      </p:sp>
    </p:spTree>
    <p:extLst>
      <p:ext uri="{BB962C8B-B14F-4D97-AF65-F5344CB8AC3E}">
        <p14:creationId xmlns:p14="http://schemas.microsoft.com/office/powerpoint/2010/main" val="42762061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E282C-AB2C-4083-8B07-9574DF2061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2ABD1E-C7E8-4BFA-A4D0-3DB40E58A2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AED2E79-932C-4673-BCFC-78956E849C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3758DB5-EA20-4937-B3B0-6FCCE7B1BE69}"/>
              </a:ext>
            </a:extLst>
          </p:cNvPr>
          <p:cNvSpPr>
            <a:spLocks noGrp="1"/>
          </p:cNvSpPr>
          <p:nvPr>
            <p:ph type="dt" sz="half" idx="10"/>
          </p:nvPr>
        </p:nvSpPr>
        <p:spPr/>
        <p:txBody>
          <a:bodyPr/>
          <a:lstStyle/>
          <a:p>
            <a:fld id="{C87DA429-D188-4AD8-A47C-F156BB84E8F5}" type="datetimeFigureOut">
              <a:rPr lang="en-GB" smtClean="0"/>
              <a:t>31/08/2023</a:t>
            </a:fld>
            <a:endParaRPr lang="en-GB"/>
          </a:p>
        </p:txBody>
      </p:sp>
      <p:sp>
        <p:nvSpPr>
          <p:cNvPr id="6" name="Footer Placeholder 5">
            <a:extLst>
              <a:ext uri="{FF2B5EF4-FFF2-40B4-BE49-F238E27FC236}">
                <a16:creationId xmlns:a16="http://schemas.microsoft.com/office/drawing/2014/main" id="{46DA1198-4311-4CE2-90DF-60B0A8230D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4A6152-A513-4045-B882-00B4FEDF8F38}"/>
              </a:ext>
            </a:extLst>
          </p:cNvPr>
          <p:cNvSpPr>
            <a:spLocks noGrp="1"/>
          </p:cNvSpPr>
          <p:nvPr>
            <p:ph type="sldNum" sz="quarter" idx="12"/>
          </p:nvPr>
        </p:nvSpPr>
        <p:spPr/>
        <p:txBody>
          <a:bodyPr/>
          <a:lstStyle/>
          <a:p>
            <a:fld id="{2B2570B6-6019-4D6B-9B24-A96AE6A11480}" type="slidenum">
              <a:rPr lang="en-GB" smtClean="0"/>
              <a:t>‹#›</a:t>
            </a:fld>
            <a:endParaRPr lang="en-GB"/>
          </a:p>
        </p:txBody>
      </p:sp>
    </p:spTree>
    <p:extLst>
      <p:ext uri="{BB962C8B-B14F-4D97-AF65-F5344CB8AC3E}">
        <p14:creationId xmlns:p14="http://schemas.microsoft.com/office/powerpoint/2010/main" val="12894732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8527A-1519-4230-BD4B-195CBA17D9F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9594D5-F997-4CFA-803F-9E68E31001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7F3646-2561-45A3-A2FC-8613D270B4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D5CAD0-5F98-4DF1-8149-5D8358C809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CE4805-3BF0-4D91-8A46-E7B848CD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FEBDE8-8F2C-449E-AFA2-E95CF8D881B4}"/>
              </a:ext>
            </a:extLst>
          </p:cNvPr>
          <p:cNvSpPr>
            <a:spLocks noGrp="1"/>
          </p:cNvSpPr>
          <p:nvPr>
            <p:ph type="dt" sz="half" idx="10"/>
          </p:nvPr>
        </p:nvSpPr>
        <p:spPr/>
        <p:txBody>
          <a:bodyPr/>
          <a:lstStyle/>
          <a:p>
            <a:fld id="{C87DA429-D188-4AD8-A47C-F156BB84E8F5}" type="datetimeFigureOut">
              <a:rPr lang="en-GB" smtClean="0"/>
              <a:t>31/08/2023</a:t>
            </a:fld>
            <a:endParaRPr lang="en-GB"/>
          </a:p>
        </p:txBody>
      </p:sp>
      <p:sp>
        <p:nvSpPr>
          <p:cNvPr id="8" name="Footer Placeholder 7">
            <a:extLst>
              <a:ext uri="{FF2B5EF4-FFF2-40B4-BE49-F238E27FC236}">
                <a16:creationId xmlns:a16="http://schemas.microsoft.com/office/drawing/2014/main" id="{271ACDC2-8F4A-4D59-AD43-605BA94D815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C54976C-B286-49ED-B85E-AEE0B8C13C8E}"/>
              </a:ext>
            </a:extLst>
          </p:cNvPr>
          <p:cNvSpPr>
            <a:spLocks noGrp="1"/>
          </p:cNvSpPr>
          <p:nvPr>
            <p:ph type="sldNum" sz="quarter" idx="12"/>
          </p:nvPr>
        </p:nvSpPr>
        <p:spPr/>
        <p:txBody>
          <a:bodyPr/>
          <a:lstStyle/>
          <a:p>
            <a:fld id="{2B2570B6-6019-4D6B-9B24-A96AE6A11480}" type="slidenum">
              <a:rPr lang="en-GB" smtClean="0"/>
              <a:t>‹#›</a:t>
            </a:fld>
            <a:endParaRPr lang="en-GB"/>
          </a:p>
        </p:txBody>
      </p:sp>
    </p:spTree>
    <p:extLst>
      <p:ext uri="{BB962C8B-B14F-4D97-AF65-F5344CB8AC3E}">
        <p14:creationId xmlns:p14="http://schemas.microsoft.com/office/powerpoint/2010/main" val="867344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7564F-03E5-461B-80C9-D34CC8E73E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204F7C9-A366-4D7E-A6B9-390F4AF4AE09}"/>
              </a:ext>
            </a:extLst>
          </p:cNvPr>
          <p:cNvSpPr>
            <a:spLocks noGrp="1"/>
          </p:cNvSpPr>
          <p:nvPr>
            <p:ph type="dt" sz="half" idx="10"/>
          </p:nvPr>
        </p:nvSpPr>
        <p:spPr/>
        <p:txBody>
          <a:bodyPr/>
          <a:lstStyle/>
          <a:p>
            <a:fld id="{C87DA429-D188-4AD8-A47C-F156BB84E8F5}" type="datetimeFigureOut">
              <a:rPr lang="en-GB" smtClean="0"/>
              <a:t>31/08/2023</a:t>
            </a:fld>
            <a:endParaRPr lang="en-GB"/>
          </a:p>
        </p:txBody>
      </p:sp>
      <p:sp>
        <p:nvSpPr>
          <p:cNvPr id="4" name="Footer Placeholder 3">
            <a:extLst>
              <a:ext uri="{FF2B5EF4-FFF2-40B4-BE49-F238E27FC236}">
                <a16:creationId xmlns:a16="http://schemas.microsoft.com/office/drawing/2014/main" id="{7D9CE665-523C-4259-886D-77001E5134F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465A80-51B0-4CC3-A460-D06CF1532FA4}"/>
              </a:ext>
            </a:extLst>
          </p:cNvPr>
          <p:cNvSpPr>
            <a:spLocks noGrp="1"/>
          </p:cNvSpPr>
          <p:nvPr>
            <p:ph type="sldNum" sz="quarter" idx="12"/>
          </p:nvPr>
        </p:nvSpPr>
        <p:spPr/>
        <p:txBody>
          <a:bodyPr/>
          <a:lstStyle/>
          <a:p>
            <a:fld id="{2B2570B6-6019-4D6B-9B24-A96AE6A11480}" type="slidenum">
              <a:rPr lang="en-GB" smtClean="0"/>
              <a:t>‹#›</a:t>
            </a:fld>
            <a:endParaRPr lang="en-GB"/>
          </a:p>
        </p:txBody>
      </p:sp>
    </p:spTree>
    <p:extLst>
      <p:ext uri="{BB962C8B-B14F-4D97-AF65-F5344CB8AC3E}">
        <p14:creationId xmlns:p14="http://schemas.microsoft.com/office/powerpoint/2010/main" val="28753976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76CCB4-8201-4200-9385-126685D1AF90}"/>
              </a:ext>
            </a:extLst>
          </p:cNvPr>
          <p:cNvSpPr>
            <a:spLocks noGrp="1"/>
          </p:cNvSpPr>
          <p:nvPr>
            <p:ph type="dt" sz="half" idx="10"/>
          </p:nvPr>
        </p:nvSpPr>
        <p:spPr/>
        <p:txBody>
          <a:bodyPr/>
          <a:lstStyle/>
          <a:p>
            <a:fld id="{C87DA429-D188-4AD8-A47C-F156BB84E8F5}" type="datetimeFigureOut">
              <a:rPr lang="en-GB" smtClean="0"/>
              <a:t>31/08/2023</a:t>
            </a:fld>
            <a:endParaRPr lang="en-GB"/>
          </a:p>
        </p:txBody>
      </p:sp>
      <p:sp>
        <p:nvSpPr>
          <p:cNvPr id="3" name="Footer Placeholder 2">
            <a:extLst>
              <a:ext uri="{FF2B5EF4-FFF2-40B4-BE49-F238E27FC236}">
                <a16:creationId xmlns:a16="http://schemas.microsoft.com/office/drawing/2014/main" id="{C0DC2347-237E-41B5-83BA-1A0E1B06153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D4A0FC4-27C5-4191-9CA9-76D69B6F2DA4}"/>
              </a:ext>
            </a:extLst>
          </p:cNvPr>
          <p:cNvSpPr>
            <a:spLocks noGrp="1"/>
          </p:cNvSpPr>
          <p:nvPr>
            <p:ph type="sldNum" sz="quarter" idx="12"/>
          </p:nvPr>
        </p:nvSpPr>
        <p:spPr/>
        <p:txBody>
          <a:bodyPr/>
          <a:lstStyle/>
          <a:p>
            <a:fld id="{2B2570B6-6019-4D6B-9B24-A96AE6A11480}" type="slidenum">
              <a:rPr lang="en-GB" smtClean="0"/>
              <a:t>‹#›</a:t>
            </a:fld>
            <a:endParaRPr lang="en-GB"/>
          </a:p>
        </p:txBody>
      </p:sp>
    </p:spTree>
    <p:extLst>
      <p:ext uri="{BB962C8B-B14F-4D97-AF65-F5344CB8AC3E}">
        <p14:creationId xmlns:p14="http://schemas.microsoft.com/office/powerpoint/2010/main" val="976173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EE69A-7097-494D-B4DC-12A5DDCDEB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5E002F-F37A-44C3-8CA8-2FEA705903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76C4AA0-FCC5-4071-A9BB-743E0C382B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0FEE81-5934-4ABD-A6CD-402D99495FD6}"/>
              </a:ext>
            </a:extLst>
          </p:cNvPr>
          <p:cNvSpPr>
            <a:spLocks noGrp="1"/>
          </p:cNvSpPr>
          <p:nvPr>
            <p:ph type="dt" sz="half" idx="10"/>
          </p:nvPr>
        </p:nvSpPr>
        <p:spPr/>
        <p:txBody>
          <a:bodyPr/>
          <a:lstStyle/>
          <a:p>
            <a:fld id="{C87DA429-D188-4AD8-A47C-F156BB84E8F5}" type="datetimeFigureOut">
              <a:rPr lang="en-GB" smtClean="0"/>
              <a:t>31/08/2023</a:t>
            </a:fld>
            <a:endParaRPr lang="en-GB"/>
          </a:p>
        </p:txBody>
      </p:sp>
      <p:sp>
        <p:nvSpPr>
          <p:cNvPr id="6" name="Footer Placeholder 5">
            <a:extLst>
              <a:ext uri="{FF2B5EF4-FFF2-40B4-BE49-F238E27FC236}">
                <a16:creationId xmlns:a16="http://schemas.microsoft.com/office/drawing/2014/main" id="{9839BC95-22A2-4B8D-8A83-C59557C078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3D7979-E5DF-42D3-9233-35532C870556}"/>
              </a:ext>
            </a:extLst>
          </p:cNvPr>
          <p:cNvSpPr>
            <a:spLocks noGrp="1"/>
          </p:cNvSpPr>
          <p:nvPr>
            <p:ph type="sldNum" sz="quarter" idx="12"/>
          </p:nvPr>
        </p:nvSpPr>
        <p:spPr/>
        <p:txBody>
          <a:bodyPr/>
          <a:lstStyle/>
          <a:p>
            <a:fld id="{2B2570B6-6019-4D6B-9B24-A96AE6A11480}" type="slidenum">
              <a:rPr lang="en-GB" smtClean="0"/>
              <a:t>‹#›</a:t>
            </a:fld>
            <a:endParaRPr lang="en-GB"/>
          </a:p>
        </p:txBody>
      </p:sp>
    </p:spTree>
    <p:extLst>
      <p:ext uri="{BB962C8B-B14F-4D97-AF65-F5344CB8AC3E}">
        <p14:creationId xmlns:p14="http://schemas.microsoft.com/office/powerpoint/2010/main" val="33120722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72A93-8627-41EF-AD38-7639BE78A9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BBB6F7D-720E-4EB5-B6FC-3680480BBC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DEDB8BE-D8CC-46DA-B559-2570F0D8AF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79C4D1-5733-46DE-9DBF-D4735A7CCCE4}"/>
              </a:ext>
            </a:extLst>
          </p:cNvPr>
          <p:cNvSpPr>
            <a:spLocks noGrp="1"/>
          </p:cNvSpPr>
          <p:nvPr>
            <p:ph type="dt" sz="half" idx="10"/>
          </p:nvPr>
        </p:nvSpPr>
        <p:spPr/>
        <p:txBody>
          <a:bodyPr/>
          <a:lstStyle/>
          <a:p>
            <a:fld id="{C87DA429-D188-4AD8-A47C-F156BB84E8F5}" type="datetimeFigureOut">
              <a:rPr lang="en-GB" smtClean="0"/>
              <a:t>31/08/2023</a:t>
            </a:fld>
            <a:endParaRPr lang="en-GB"/>
          </a:p>
        </p:txBody>
      </p:sp>
      <p:sp>
        <p:nvSpPr>
          <p:cNvPr id="6" name="Footer Placeholder 5">
            <a:extLst>
              <a:ext uri="{FF2B5EF4-FFF2-40B4-BE49-F238E27FC236}">
                <a16:creationId xmlns:a16="http://schemas.microsoft.com/office/drawing/2014/main" id="{1E791950-5A5E-49CE-826E-C7302AC303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B2BD2-1AF5-423A-8EE4-06E6D24D72F1}"/>
              </a:ext>
            </a:extLst>
          </p:cNvPr>
          <p:cNvSpPr>
            <a:spLocks noGrp="1"/>
          </p:cNvSpPr>
          <p:nvPr>
            <p:ph type="sldNum" sz="quarter" idx="12"/>
          </p:nvPr>
        </p:nvSpPr>
        <p:spPr/>
        <p:txBody>
          <a:bodyPr/>
          <a:lstStyle/>
          <a:p>
            <a:fld id="{2B2570B6-6019-4D6B-9B24-A96AE6A11480}" type="slidenum">
              <a:rPr lang="en-GB" smtClean="0"/>
              <a:t>‹#›</a:t>
            </a:fld>
            <a:endParaRPr lang="en-GB"/>
          </a:p>
        </p:txBody>
      </p:sp>
    </p:spTree>
    <p:extLst>
      <p:ext uri="{BB962C8B-B14F-4D97-AF65-F5344CB8AC3E}">
        <p14:creationId xmlns:p14="http://schemas.microsoft.com/office/powerpoint/2010/main" val="1209692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9D489-99F5-4189-B185-64D4E65F084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301665-95B2-445D-A7BE-2A515DAD89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EC6402-2034-425A-B548-C9C42573A773}"/>
              </a:ext>
            </a:extLst>
          </p:cNvPr>
          <p:cNvSpPr>
            <a:spLocks noGrp="1"/>
          </p:cNvSpPr>
          <p:nvPr>
            <p:ph type="dt" sz="half" idx="10"/>
          </p:nvPr>
        </p:nvSpPr>
        <p:spPr/>
        <p:txBody>
          <a:bodyPr/>
          <a:lstStyle/>
          <a:p>
            <a:fld id="{C87DA429-D188-4AD8-A47C-F156BB84E8F5}" type="datetimeFigureOut">
              <a:rPr lang="en-GB" smtClean="0"/>
              <a:t>31/08/2023</a:t>
            </a:fld>
            <a:endParaRPr lang="en-GB"/>
          </a:p>
        </p:txBody>
      </p:sp>
      <p:sp>
        <p:nvSpPr>
          <p:cNvPr id="5" name="Footer Placeholder 4">
            <a:extLst>
              <a:ext uri="{FF2B5EF4-FFF2-40B4-BE49-F238E27FC236}">
                <a16:creationId xmlns:a16="http://schemas.microsoft.com/office/drawing/2014/main" id="{7383ACB0-A31C-4BB0-8A6A-40D9A0CC28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08BFF1-A200-40A0-9498-0FBAAC46174D}"/>
              </a:ext>
            </a:extLst>
          </p:cNvPr>
          <p:cNvSpPr>
            <a:spLocks noGrp="1"/>
          </p:cNvSpPr>
          <p:nvPr>
            <p:ph type="sldNum" sz="quarter" idx="12"/>
          </p:nvPr>
        </p:nvSpPr>
        <p:spPr/>
        <p:txBody>
          <a:bodyPr/>
          <a:lstStyle/>
          <a:p>
            <a:fld id="{2B2570B6-6019-4D6B-9B24-A96AE6A11480}" type="slidenum">
              <a:rPr lang="en-GB" smtClean="0"/>
              <a:t>‹#›</a:t>
            </a:fld>
            <a:endParaRPr lang="en-GB"/>
          </a:p>
        </p:txBody>
      </p:sp>
    </p:spTree>
    <p:extLst>
      <p:ext uri="{BB962C8B-B14F-4D97-AF65-F5344CB8AC3E}">
        <p14:creationId xmlns:p14="http://schemas.microsoft.com/office/powerpoint/2010/main" val="1235828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7E7F2B-4F52-4425-BFEE-9F6D3F9F7F2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1EBC06-08FE-400C-932C-25F85BE707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8A6B0D-363B-47F6-AD8E-52F0D087AD3A}"/>
              </a:ext>
            </a:extLst>
          </p:cNvPr>
          <p:cNvSpPr>
            <a:spLocks noGrp="1"/>
          </p:cNvSpPr>
          <p:nvPr>
            <p:ph type="dt" sz="half" idx="10"/>
          </p:nvPr>
        </p:nvSpPr>
        <p:spPr/>
        <p:txBody>
          <a:bodyPr/>
          <a:lstStyle/>
          <a:p>
            <a:fld id="{C87DA429-D188-4AD8-A47C-F156BB84E8F5}" type="datetimeFigureOut">
              <a:rPr lang="en-GB" smtClean="0"/>
              <a:t>31/08/2023</a:t>
            </a:fld>
            <a:endParaRPr lang="en-GB"/>
          </a:p>
        </p:txBody>
      </p:sp>
      <p:sp>
        <p:nvSpPr>
          <p:cNvPr id="5" name="Footer Placeholder 4">
            <a:extLst>
              <a:ext uri="{FF2B5EF4-FFF2-40B4-BE49-F238E27FC236}">
                <a16:creationId xmlns:a16="http://schemas.microsoft.com/office/drawing/2014/main" id="{19407014-416D-4B29-A16E-D26A524A15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0C01C9-084D-4B3E-B7EB-3F2B7FDA07AC}"/>
              </a:ext>
            </a:extLst>
          </p:cNvPr>
          <p:cNvSpPr>
            <a:spLocks noGrp="1"/>
          </p:cNvSpPr>
          <p:nvPr>
            <p:ph type="sldNum" sz="quarter" idx="12"/>
          </p:nvPr>
        </p:nvSpPr>
        <p:spPr/>
        <p:txBody>
          <a:bodyPr/>
          <a:lstStyle/>
          <a:p>
            <a:fld id="{2B2570B6-6019-4D6B-9B24-A96AE6A11480}" type="slidenum">
              <a:rPr lang="en-GB" smtClean="0"/>
              <a:t>‹#›</a:t>
            </a:fld>
            <a:endParaRPr lang="en-GB"/>
          </a:p>
        </p:txBody>
      </p:sp>
    </p:spTree>
    <p:extLst>
      <p:ext uri="{BB962C8B-B14F-4D97-AF65-F5344CB8AC3E}">
        <p14:creationId xmlns:p14="http://schemas.microsoft.com/office/powerpoint/2010/main" val="3489306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324D40-A2C8-4993-A40D-6F5EE59A12FC}"/>
              </a:ext>
            </a:extLst>
          </p:cNvPr>
          <p:cNvSpPr>
            <a:spLocks noGrp="1"/>
          </p:cNvSpPr>
          <p:nvPr>
            <p:ph type="body" sz="quarter" idx="10" hasCustomPrompt="1"/>
          </p:nvPr>
        </p:nvSpPr>
        <p:spPr>
          <a:xfrm>
            <a:off x="3510756" y="4988012"/>
            <a:ext cx="5170488" cy="814387"/>
          </a:xfrm>
          <a:prstGeom prst="rect">
            <a:avLst/>
          </a:prstGeom>
        </p:spPr>
        <p:txBody>
          <a:bodyPr/>
          <a:lstStyle>
            <a:lvl1pPr marL="0" indent="0" algn="ctr">
              <a:buNone/>
              <a:defRPr>
                <a:solidFill>
                  <a:schemeClr val="bg1"/>
                </a:solidFill>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INSERT POWERPOINT TITLE</a:t>
            </a:r>
          </a:p>
          <a:p>
            <a:pPr lvl="0"/>
            <a:r>
              <a:rPr lang="en-US" dirty="0"/>
              <a:t>DATE</a:t>
            </a:r>
          </a:p>
        </p:txBody>
      </p:sp>
    </p:spTree>
    <p:extLst>
      <p:ext uri="{BB962C8B-B14F-4D97-AF65-F5344CB8AC3E}">
        <p14:creationId xmlns:p14="http://schemas.microsoft.com/office/powerpoint/2010/main" val="37262261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47B0E6-9052-EE42-AE8C-7B5DD17A6F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B6B10E10-98C9-4098-9CAE-3F51E1E1B915}"/>
              </a:ext>
            </a:extLst>
          </p:cNvPr>
          <p:cNvSpPr>
            <a:spLocks noGrp="1"/>
          </p:cNvSpPr>
          <p:nvPr>
            <p:ph sz="quarter" idx="10"/>
          </p:nvPr>
        </p:nvSpPr>
        <p:spPr>
          <a:xfrm>
            <a:off x="865188" y="1736090"/>
            <a:ext cx="10631488" cy="46561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FA6913D0-79E9-4C66-A5DA-E8A4C0D373AD}"/>
              </a:ext>
            </a:extLst>
          </p:cNvPr>
          <p:cNvSpPr>
            <a:spLocks noGrp="1"/>
          </p:cNvSpPr>
          <p:nvPr>
            <p:ph type="body" sz="quarter" idx="11" hasCustomPrompt="1"/>
          </p:nvPr>
        </p:nvSpPr>
        <p:spPr>
          <a:xfrm>
            <a:off x="865188" y="839788"/>
            <a:ext cx="8412162" cy="565150"/>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pPr lvl="0"/>
            <a:r>
              <a:rPr lang="en-US" dirty="0"/>
              <a:t>Insert Title Here</a:t>
            </a:r>
          </a:p>
        </p:txBody>
      </p:sp>
    </p:spTree>
    <p:extLst>
      <p:ext uri="{BB962C8B-B14F-4D97-AF65-F5344CB8AC3E}">
        <p14:creationId xmlns:p14="http://schemas.microsoft.com/office/powerpoint/2010/main" val="348302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86A1-43BC-5EE6-DEBB-67912C3710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1D6CB55-1E82-B100-EC57-CABD420EB6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9129625-4706-3EA5-CC53-1E446F63AB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B18926-F143-C302-EED1-BD959C4B13B0}"/>
              </a:ext>
            </a:extLst>
          </p:cNvPr>
          <p:cNvSpPr>
            <a:spLocks noGrp="1"/>
          </p:cNvSpPr>
          <p:nvPr>
            <p:ph type="dt" sz="half" idx="10"/>
          </p:nvPr>
        </p:nvSpPr>
        <p:spPr/>
        <p:txBody>
          <a:bodyPr/>
          <a:lstStyle/>
          <a:p>
            <a:fld id="{A33BB3B5-FA35-4309-986C-B6F74EA78EB6}" type="datetimeFigureOut">
              <a:rPr lang="en-GB" smtClean="0"/>
              <a:t>31/08/2023</a:t>
            </a:fld>
            <a:endParaRPr lang="en-GB"/>
          </a:p>
        </p:txBody>
      </p:sp>
      <p:sp>
        <p:nvSpPr>
          <p:cNvPr id="6" name="Footer Placeholder 5">
            <a:extLst>
              <a:ext uri="{FF2B5EF4-FFF2-40B4-BE49-F238E27FC236}">
                <a16:creationId xmlns:a16="http://schemas.microsoft.com/office/drawing/2014/main" id="{3537E356-51B6-C150-1695-EE3EA32168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332130-E57A-83B7-C144-57F4684E9E6A}"/>
              </a:ext>
            </a:extLst>
          </p:cNvPr>
          <p:cNvSpPr>
            <a:spLocks noGrp="1"/>
          </p:cNvSpPr>
          <p:nvPr>
            <p:ph type="sldNum" sz="quarter" idx="12"/>
          </p:nvPr>
        </p:nvSpPr>
        <p:spPr/>
        <p:txBody>
          <a:bodyPr/>
          <a:lstStyle/>
          <a:p>
            <a:fld id="{D065CACC-BF45-46FA-865A-F4D194B74CA8}" type="slidenum">
              <a:rPr lang="en-GB" smtClean="0"/>
              <a:t>‹#›</a:t>
            </a:fld>
            <a:endParaRPr lang="en-GB"/>
          </a:p>
        </p:txBody>
      </p:sp>
    </p:spTree>
    <p:extLst>
      <p:ext uri="{BB962C8B-B14F-4D97-AF65-F5344CB8AC3E}">
        <p14:creationId xmlns:p14="http://schemas.microsoft.com/office/powerpoint/2010/main" val="15075901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47B0E6-9052-EE42-AE8C-7B5DD17A6F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B8C43A1C-015C-43A1-911F-4565773981D8}"/>
              </a:ext>
            </a:extLst>
          </p:cNvPr>
          <p:cNvSpPr>
            <a:spLocks noGrp="1"/>
          </p:cNvSpPr>
          <p:nvPr>
            <p:ph type="body" sz="quarter" idx="10"/>
          </p:nvPr>
        </p:nvSpPr>
        <p:spPr>
          <a:xfrm>
            <a:off x="865188" y="1753567"/>
            <a:ext cx="9934575" cy="46228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4">
            <a:extLst>
              <a:ext uri="{FF2B5EF4-FFF2-40B4-BE49-F238E27FC236}">
                <a16:creationId xmlns:a16="http://schemas.microsoft.com/office/drawing/2014/main" id="{2514997A-FA21-4DF2-B4D7-5616905D7A26}"/>
              </a:ext>
            </a:extLst>
          </p:cNvPr>
          <p:cNvSpPr>
            <a:spLocks noGrp="1"/>
          </p:cNvSpPr>
          <p:nvPr>
            <p:ph type="body" sz="quarter" idx="11" hasCustomPrompt="1"/>
          </p:nvPr>
        </p:nvSpPr>
        <p:spPr>
          <a:xfrm>
            <a:off x="865188" y="839788"/>
            <a:ext cx="8412162" cy="565150"/>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pPr lvl="0"/>
            <a:r>
              <a:rPr lang="en-US" dirty="0"/>
              <a:t>Insert Title Here</a:t>
            </a:r>
          </a:p>
        </p:txBody>
      </p:sp>
    </p:spTree>
    <p:extLst>
      <p:ext uri="{BB962C8B-B14F-4D97-AF65-F5344CB8AC3E}">
        <p14:creationId xmlns:p14="http://schemas.microsoft.com/office/powerpoint/2010/main" val="20264985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47B0E6-9052-EE42-AE8C-7B5DD17A6F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1B905948-D125-4AAA-AD7B-90A7CE220A40}"/>
              </a:ext>
            </a:extLst>
          </p:cNvPr>
          <p:cNvSpPr>
            <a:spLocks noGrp="1"/>
          </p:cNvSpPr>
          <p:nvPr>
            <p:ph sz="quarter" idx="10"/>
          </p:nvPr>
        </p:nvSpPr>
        <p:spPr>
          <a:xfrm>
            <a:off x="865188" y="1737403"/>
            <a:ext cx="9899969" cy="4788131"/>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4">
            <a:extLst>
              <a:ext uri="{FF2B5EF4-FFF2-40B4-BE49-F238E27FC236}">
                <a16:creationId xmlns:a16="http://schemas.microsoft.com/office/drawing/2014/main" id="{B8F9697F-350B-4DCD-BA39-37D824536E92}"/>
              </a:ext>
            </a:extLst>
          </p:cNvPr>
          <p:cNvSpPr>
            <a:spLocks noGrp="1"/>
          </p:cNvSpPr>
          <p:nvPr>
            <p:ph type="body" sz="quarter" idx="11" hasCustomPrompt="1"/>
          </p:nvPr>
        </p:nvSpPr>
        <p:spPr>
          <a:xfrm>
            <a:off x="865188" y="839788"/>
            <a:ext cx="8412162" cy="565150"/>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pPr lvl="0"/>
            <a:r>
              <a:rPr lang="en-US" dirty="0"/>
              <a:t>Insert Title Here</a:t>
            </a:r>
          </a:p>
        </p:txBody>
      </p:sp>
    </p:spTree>
    <p:extLst>
      <p:ext uri="{BB962C8B-B14F-4D97-AF65-F5344CB8AC3E}">
        <p14:creationId xmlns:p14="http://schemas.microsoft.com/office/powerpoint/2010/main" val="2323745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62EDC1-9487-45A0-B875-431CD3385D11}"/>
              </a:ext>
            </a:extLst>
          </p:cNvPr>
          <p:cNvSpPr>
            <a:spLocks noChangeAspect="1"/>
          </p:cNvSpPr>
          <p:nvPr userDrawn="1"/>
        </p:nvSpPr>
        <p:spPr>
          <a:xfrm>
            <a:off x="4123113" y="2252749"/>
            <a:ext cx="4314305" cy="2568633"/>
          </a:xfrm>
          <a:prstGeom prst="rect">
            <a:avLst/>
          </a:prstGeom>
          <a:solidFill>
            <a:srgbClr val="009FE3"/>
          </a:solidFill>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9750BC9D-AAF4-47A0-AF29-E4CF714C6040}"/>
              </a:ext>
            </a:extLst>
          </p:cNvPr>
          <p:cNvSpPr>
            <a:spLocks noGrp="1"/>
          </p:cNvSpPr>
          <p:nvPr>
            <p:ph type="body" sz="quarter" idx="10" hasCustomPrompt="1"/>
          </p:nvPr>
        </p:nvSpPr>
        <p:spPr>
          <a:xfrm>
            <a:off x="3676780" y="2838666"/>
            <a:ext cx="4838440" cy="1180667"/>
          </a:xfrm>
          <a:prstGeom prst="rect">
            <a:avLst/>
          </a:prstGeom>
        </p:spPr>
        <p:txBody>
          <a:bodyPr/>
          <a:lstStyle>
            <a:lvl1pPr marL="0" indent="0">
              <a:buNone/>
              <a:defRPr sz="36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INSERT CTA OR TITLE HERE</a:t>
            </a:r>
            <a:endParaRPr lang="en-GB" dirty="0"/>
          </a:p>
        </p:txBody>
      </p:sp>
    </p:spTree>
    <p:extLst>
      <p:ext uri="{BB962C8B-B14F-4D97-AF65-F5344CB8AC3E}">
        <p14:creationId xmlns:p14="http://schemas.microsoft.com/office/powerpoint/2010/main" val="11004022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47B0E6-9052-EE42-AE8C-7B5DD17A6F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 Placeholder 5">
            <a:extLst>
              <a:ext uri="{FF2B5EF4-FFF2-40B4-BE49-F238E27FC236}">
                <a16:creationId xmlns:a16="http://schemas.microsoft.com/office/drawing/2014/main" id="{2B12627C-3BB5-43B8-920B-306D3654558D}"/>
              </a:ext>
            </a:extLst>
          </p:cNvPr>
          <p:cNvSpPr>
            <a:spLocks noGrp="1"/>
          </p:cNvSpPr>
          <p:nvPr>
            <p:ph type="body" sz="quarter" idx="11"/>
          </p:nvPr>
        </p:nvSpPr>
        <p:spPr>
          <a:xfrm>
            <a:off x="7000038" y="2261926"/>
            <a:ext cx="4468812" cy="4397375"/>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ctangle 8">
            <a:extLst>
              <a:ext uri="{FF2B5EF4-FFF2-40B4-BE49-F238E27FC236}">
                <a16:creationId xmlns:a16="http://schemas.microsoft.com/office/drawing/2014/main" id="{729A8A21-6FD8-4FAD-A900-C7A9A5EF64A8}"/>
              </a:ext>
            </a:extLst>
          </p:cNvPr>
          <p:cNvSpPr/>
          <p:nvPr userDrawn="1"/>
        </p:nvSpPr>
        <p:spPr>
          <a:xfrm>
            <a:off x="0" y="0"/>
            <a:ext cx="6242858"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Picture Placeholder 3">
            <a:extLst>
              <a:ext uri="{FF2B5EF4-FFF2-40B4-BE49-F238E27FC236}">
                <a16:creationId xmlns:a16="http://schemas.microsoft.com/office/drawing/2014/main" id="{BDF69206-2BD3-499F-BCCB-233BA90ACBC2}"/>
              </a:ext>
            </a:extLst>
          </p:cNvPr>
          <p:cNvSpPr>
            <a:spLocks noGrp="1"/>
          </p:cNvSpPr>
          <p:nvPr>
            <p:ph type="pic" sz="quarter" idx="10"/>
          </p:nvPr>
        </p:nvSpPr>
        <p:spPr>
          <a:xfrm>
            <a:off x="0" y="0"/>
            <a:ext cx="6242858" cy="6858000"/>
          </a:xfrm>
          <a:prstGeom prst="rect">
            <a:avLst/>
          </a:prstGeom>
        </p:spPr>
        <p:txBody>
          <a:bodyPr/>
          <a:lstStyle/>
          <a:p>
            <a:endParaRPr lang="en-GB"/>
          </a:p>
        </p:txBody>
      </p:sp>
      <p:sp>
        <p:nvSpPr>
          <p:cNvPr id="11" name="Text Placeholder 5">
            <a:extLst>
              <a:ext uri="{FF2B5EF4-FFF2-40B4-BE49-F238E27FC236}">
                <a16:creationId xmlns:a16="http://schemas.microsoft.com/office/drawing/2014/main" id="{73B01BB8-ADAE-42BA-976E-F67590F60D69}"/>
              </a:ext>
            </a:extLst>
          </p:cNvPr>
          <p:cNvSpPr>
            <a:spLocks noGrp="1"/>
          </p:cNvSpPr>
          <p:nvPr>
            <p:ph type="body" sz="quarter" idx="12" hasCustomPrompt="1"/>
          </p:nvPr>
        </p:nvSpPr>
        <p:spPr>
          <a:xfrm>
            <a:off x="7000038" y="1350297"/>
            <a:ext cx="4468812" cy="603194"/>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Title Here</a:t>
            </a:r>
          </a:p>
        </p:txBody>
      </p:sp>
    </p:spTree>
    <p:extLst>
      <p:ext uri="{BB962C8B-B14F-4D97-AF65-F5344CB8AC3E}">
        <p14:creationId xmlns:p14="http://schemas.microsoft.com/office/powerpoint/2010/main" val="2931955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4DF7-8610-CE2E-32BB-141A49F5B65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50059D-AB8A-C0E4-E552-2EC313193F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80D409-DFDD-B833-6133-75B819B0F2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552C7CD-794E-4230-1966-ED21115055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D4E868-B648-90C7-768C-75A0FFC0B9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43BC05E-46BC-A378-A4DB-5D17243BC87D}"/>
              </a:ext>
            </a:extLst>
          </p:cNvPr>
          <p:cNvSpPr>
            <a:spLocks noGrp="1"/>
          </p:cNvSpPr>
          <p:nvPr>
            <p:ph type="dt" sz="half" idx="10"/>
          </p:nvPr>
        </p:nvSpPr>
        <p:spPr/>
        <p:txBody>
          <a:bodyPr/>
          <a:lstStyle/>
          <a:p>
            <a:fld id="{A33BB3B5-FA35-4309-986C-B6F74EA78EB6}" type="datetimeFigureOut">
              <a:rPr lang="en-GB" smtClean="0"/>
              <a:t>31/08/2023</a:t>
            </a:fld>
            <a:endParaRPr lang="en-GB"/>
          </a:p>
        </p:txBody>
      </p:sp>
      <p:sp>
        <p:nvSpPr>
          <p:cNvPr id="8" name="Footer Placeholder 7">
            <a:extLst>
              <a:ext uri="{FF2B5EF4-FFF2-40B4-BE49-F238E27FC236}">
                <a16:creationId xmlns:a16="http://schemas.microsoft.com/office/drawing/2014/main" id="{2270D4C8-4AC6-0B7D-C803-72750EF43A8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33AD4B3-177F-5231-C68A-2A148FF1A575}"/>
              </a:ext>
            </a:extLst>
          </p:cNvPr>
          <p:cNvSpPr>
            <a:spLocks noGrp="1"/>
          </p:cNvSpPr>
          <p:nvPr>
            <p:ph type="sldNum" sz="quarter" idx="12"/>
          </p:nvPr>
        </p:nvSpPr>
        <p:spPr/>
        <p:txBody>
          <a:bodyPr/>
          <a:lstStyle/>
          <a:p>
            <a:fld id="{D065CACC-BF45-46FA-865A-F4D194B74CA8}" type="slidenum">
              <a:rPr lang="en-GB" smtClean="0"/>
              <a:t>‹#›</a:t>
            </a:fld>
            <a:endParaRPr lang="en-GB"/>
          </a:p>
        </p:txBody>
      </p:sp>
    </p:spTree>
    <p:extLst>
      <p:ext uri="{BB962C8B-B14F-4D97-AF65-F5344CB8AC3E}">
        <p14:creationId xmlns:p14="http://schemas.microsoft.com/office/powerpoint/2010/main" val="7977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B1515-B3CB-A782-10DC-2BFBA69772F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C981791-E5E0-7051-BD0C-3A202F90E27B}"/>
              </a:ext>
            </a:extLst>
          </p:cNvPr>
          <p:cNvSpPr>
            <a:spLocks noGrp="1"/>
          </p:cNvSpPr>
          <p:nvPr>
            <p:ph type="dt" sz="half" idx="10"/>
          </p:nvPr>
        </p:nvSpPr>
        <p:spPr/>
        <p:txBody>
          <a:bodyPr/>
          <a:lstStyle/>
          <a:p>
            <a:fld id="{A33BB3B5-FA35-4309-986C-B6F74EA78EB6}" type="datetimeFigureOut">
              <a:rPr lang="en-GB" smtClean="0"/>
              <a:t>31/08/2023</a:t>
            </a:fld>
            <a:endParaRPr lang="en-GB"/>
          </a:p>
        </p:txBody>
      </p:sp>
      <p:sp>
        <p:nvSpPr>
          <p:cNvPr id="4" name="Footer Placeholder 3">
            <a:extLst>
              <a:ext uri="{FF2B5EF4-FFF2-40B4-BE49-F238E27FC236}">
                <a16:creationId xmlns:a16="http://schemas.microsoft.com/office/drawing/2014/main" id="{0C099AF1-C7C2-9A0D-5F64-B7780A518AA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5306FDB-B985-8783-1B07-FAD2B4B4AC8F}"/>
              </a:ext>
            </a:extLst>
          </p:cNvPr>
          <p:cNvSpPr>
            <a:spLocks noGrp="1"/>
          </p:cNvSpPr>
          <p:nvPr>
            <p:ph type="sldNum" sz="quarter" idx="12"/>
          </p:nvPr>
        </p:nvSpPr>
        <p:spPr/>
        <p:txBody>
          <a:bodyPr/>
          <a:lstStyle/>
          <a:p>
            <a:fld id="{D065CACC-BF45-46FA-865A-F4D194B74CA8}" type="slidenum">
              <a:rPr lang="en-GB" smtClean="0"/>
              <a:t>‹#›</a:t>
            </a:fld>
            <a:endParaRPr lang="en-GB"/>
          </a:p>
        </p:txBody>
      </p:sp>
    </p:spTree>
    <p:extLst>
      <p:ext uri="{BB962C8B-B14F-4D97-AF65-F5344CB8AC3E}">
        <p14:creationId xmlns:p14="http://schemas.microsoft.com/office/powerpoint/2010/main" val="2421228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2E6CD1-F674-9C71-3262-689FB5322AC9}"/>
              </a:ext>
            </a:extLst>
          </p:cNvPr>
          <p:cNvSpPr>
            <a:spLocks noGrp="1"/>
          </p:cNvSpPr>
          <p:nvPr>
            <p:ph type="dt" sz="half" idx="10"/>
          </p:nvPr>
        </p:nvSpPr>
        <p:spPr/>
        <p:txBody>
          <a:bodyPr/>
          <a:lstStyle/>
          <a:p>
            <a:fld id="{A33BB3B5-FA35-4309-986C-B6F74EA78EB6}" type="datetimeFigureOut">
              <a:rPr lang="en-GB" smtClean="0"/>
              <a:t>31/08/2023</a:t>
            </a:fld>
            <a:endParaRPr lang="en-GB"/>
          </a:p>
        </p:txBody>
      </p:sp>
      <p:sp>
        <p:nvSpPr>
          <p:cNvPr id="3" name="Footer Placeholder 2">
            <a:extLst>
              <a:ext uri="{FF2B5EF4-FFF2-40B4-BE49-F238E27FC236}">
                <a16:creationId xmlns:a16="http://schemas.microsoft.com/office/drawing/2014/main" id="{D3E7D276-B2A4-7AAB-51B0-A9FBF2EBADF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8496918-F8D1-60EC-6998-09B2E8653167}"/>
              </a:ext>
            </a:extLst>
          </p:cNvPr>
          <p:cNvSpPr>
            <a:spLocks noGrp="1"/>
          </p:cNvSpPr>
          <p:nvPr>
            <p:ph type="sldNum" sz="quarter" idx="12"/>
          </p:nvPr>
        </p:nvSpPr>
        <p:spPr/>
        <p:txBody>
          <a:bodyPr/>
          <a:lstStyle/>
          <a:p>
            <a:fld id="{D065CACC-BF45-46FA-865A-F4D194B74CA8}" type="slidenum">
              <a:rPr lang="en-GB" smtClean="0"/>
              <a:t>‹#›</a:t>
            </a:fld>
            <a:endParaRPr lang="en-GB"/>
          </a:p>
        </p:txBody>
      </p:sp>
    </p:spTree>
    <p:extLst>
      <p:ext uri="{BB962C8B-B14F-4D97-AF65-F5344CB8AC3E}">
        <p14:creationId xmlns:p14="http://schemas.microsoft.com/office/powerpoint/2010/main" val="4231796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5267D-9ECE-040F-3EA0-12BCFDF913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A0E1D26-9D67-E37C-943F-B1515F1CC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085FA0C-01D0-2318-9AC3-CA6CECB806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D2FE57-A8D0-4E20-40BF-64C3085D2292}"/>
              </a:ext>
            </a:extLst>
          </p:cNvPr>
          <p:cNvSpPr>
            <a:spLocks noGrp="1"/>
          </p:cNvSpPr>
          <p:nvPr>
            <p:ph type="dt" sz="half" idx="10"/>
          </p:nvPr>
        </p:nvSpPr>
        <p:spPr/>
        <p:txBody>
          <a:bodyPr/>
          <a:lstStyle/>
          <a:p>
            <a:fld id="{A33BB3B5-FA35-4309-986C-B6F74EA78EB6}" type="datetimeFigureOut">
              <a:rPr lang="en-GB" smtClean="0"/>
              <a:t>31/08/2023</a:t>
            </a:fld>
            <a:endParaRPr lang="en-GB"/>
          </a:p>
        </p:txBody>
      </p:sp>
      <p:sp>
        <p:nvSpPr>
          <p:cNvPr id="6" name="Footer Placeholder 5">
            <a:extLst>
              <a:ext uri="{FF2B5EF4-FFF2-40B4-BE49-F238E27FC236}">
                <a16:creationId xmlns:a16="http://schemas.microsoft.com/office/drawing/2014/main" id="{1A50D5BE-F8C9-0356-1964-AB5F5D3C2E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D97A57-0335-91C5-1BE7-D6D9A6910F19}"/>
              </a:ext>
            </a:extLst>
          </p:cNvPr>
          <p:cNvSpPr>
            <a:spLocks noGrp="1"/>
          </p:cNvSpPr>
          <p:nvPr>
            <p:ph type="sldNum" sz="quarter" idx="12"/>
          </p:nvPr>
        </p:nvSpPr>
        <p:spPr/>
        <p:txBody>
          <a:bodyPr/>
          <a:lstStyle/>
          <a:p>
            <a:fld id="{D065CACC-BF45-46FA-865A-F4D194B74CA8}" type="slidenum">
              <a:rPr lang="en-GB" smtClean="0"/>
              <a:t>‹#›</a:t>
            </a:fld>
            <a:endParaRPr lang="en-GB"/>
          </a:p>
        </p:txBody>
      </p:sp>
    </p:spTree>
    <p:extLst>
      <p:ext uri="{BB962C8B-B14F-4D97-AF65-F5344CB8AC3E}">
        <p14:creationId xmlns:p14="http://schemas.microsoft.com/office/powerpoint/2010/main" val="4128272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72452-9213-7894-E521-9ABE339B52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9508048-F811-BB69-8ECE-A8B7E79892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6D8BFC3-2603-D350-11D8-B5C81C04A4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0725C5-44AD-20BB-1D1A-921897C97FF2}"/>
              </a:ext>
            </a:extLst>
          </p:cNvPr>
          <p:cNvSpPr>
            <a:spLocks noGrp="1"/>
          </p:cNvSpPr>
          <p:nvPr>
            <p:ph type="dt" sz="half" idx="10"/>
          </p:nvPr>
        </p:nvSpPr>
        <p:spPr/>
        <p:txBody>
          <a:bodyPr/>
          <a:lstStyle/>
          <a:p>
            <a:fld id="{A33BB3B5-FA35-4309-986C-B6F74EA78EB6}" type="datetimeFigureOut">
              <a:rPr lang="en-GB" smtClean="0"/>
              <a:t>31/08/2023</a:t>
            </a:fld>
            <a:endParaRPr lang="en-GB"/>
          </a:p>
        </p:txBody>
      </p:sp>
      <p:sp>
        <p:nvSpPr>
          <p:cNvPr id="6" name="Footer Placeholder 5">
            <a:extLst>
              <a:ext uri="{FF2B5EF4-FFF2-40B4-BE49-F238E27FC236}">
                <a16:creationId xmlns:a16="http://schemas.microsoft.com/office/drawing/2014/main" id="{8E570D57-8B97-B2B1-0F57-4C4D20A885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EDCF21-BC88-9A75-CFB9-DF090C400679}"/>
              </a:ext>
            </a:extLst>
          </p:cNvPr>
          <p:cNvSpPr>
            <a:spLocks noGrp="1"/>
          </p:cNvSpPr>
          <p:nvPr>
            <p:ph type="sldNum" sz="quarter" idx="12"/>
          </p:nvPr>
        </p:nvSpPr>
        <p:spPr/>
        <p:txBody>
          <a:bodyPr/>
          <a:lstStyle/>
          <a:p>
            <a:fld id="{D065CACC-BF45-46FA-865A-F4D194B74CA8}" type="slidenum">
              <a:rPr lang="en-GB" smtClean="0"/>
              <a:t>‹#›</a:t>
            </a:fld>
            <a:endParaRPr lang="en-GB"/>
          </a:p>
        </p:txBody>
      </p:sp>
    </p:spTree>
    <p:extLst>
      <p:ext uri="{BB962C8B-B14F-4D97-AF65-F5344CB8AC3E}">
        <p14:creationId xmlns:p14="http://schemas.microsoft.com/office/powerpoint/2010/main" val="2189931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40.xml"/><Relationship Id="rId7"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26CE84-D2C5-360E-2F8C-B77E90061C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5BEC36-E5FA-60FF-EA8D-B426198919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9F1371-E885-9D27-9249-70687A0C4B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BB3B5-FA35-4309-986C-B6F74EA78EB6}" type="datetimeFigureOut">
              <a:rPr lang="en-GB" smtClean="0"/>
              <a:t>31/08/2023</a:t>
            </a:fld>
            <a:endParaRPr lang="en-GB"/>
          </a:p>
        </p:txBody>
      </p:sp>
      <p:sp>
        <p:nvSpPr>
          <p:cNvPr id="5" name="Footer Placeholder 4">
            <a:extLst>
              <a:ext uri="{FF2B5EF4-FFF2-40B4-BE49-F238E27FC236}">
                <a16:creationId xmlns:a16="http://schemas.microsoft.com/office/drawing/2014/main" id="{C6457629-76F0-C1E6-4159-B9ACCECC89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8CD5299-B808-EF09-C70A-B4BA07D577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65CACC-BF45-46FA-865A-F4D194B74CA8}" type="slidenum">
              <a:rPr lang="en-GB" smtClean="0"/>
              <a:t>‹#›</a:t>
            </a:fld>
            <a:endParaRPr lang="en-GB"/>
          </a:p>
        </p:txBody>
      </p:sp>
    </p:spTree>
    <p:extLst>
      <p:ext uri="{BB962C8B-B14F-4D97-AF65-F5344CB8AC3E}">
        <p14:creationId xmlns:p14="http://schemas.microsoft.com/office/powerpoint/2010/main" val="2011165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2F3C1-0B21-4B51-A342-0F51B3F7BBAD}" type="datetimeFigureOut">
              <a:rPr lang="en-GB" smtClean="0"/>
              <a:t>31/08/2023</a:t>
            </a:fld>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DF6C8E-05E1-4D05-BAE8-1259DBC81783}" type="slidenum">
              <a:rPr lang="en-GB" smtClean="0"/>
              <a:t>‹#›</a:t>
            </a:fld>
            <a:endParaRPr lang="en-GB"/>
          </a:p>
        </p:txBody>
      </p:sp>
    </p:spTree>
    <p:extLst>
      <p:ext uri="{BB962C8B-B14F-4D97-AF65-F5344CB8AC3E}">
        <p14:creationId xmlns:p14="http://schemas.microsoft.com/office/powerpoint/2010/main" val="20606410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3600" b="1" i="0" kern="1200">
          <a:solidFill>
            <a:srgbClr val="B52259"/>
          </a:solidFill>
          <a:latin typeface="Avenir Heavy" panose="02000503020000020003" pitchFamily="2"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3C3C3B"/>
          </a:solidFill>
          <a:latin typeface="Avenir Book" panose="02000503020000020003" pitchFamily="2"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rgbClr val="3C3C3B"/>
          </a:solidFill>
          <a:latin typeface="Avenir Book" panose="02000503020000020003" pitchFamily="2"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rgbClr val="3C3C3B"/>
          </a:solidFill>
          <a:latin typeface="Avenir Book" panose="02000503020000020003" pitchFamily="2"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b="0" i="0" kern="1200">
          <a:solidFill>
            <a:srgbClr val="3C3C3B"/>
          </a:solidFill>
          <a:latin typeface="Avenir Book" panose="02000503020000020003" pitchFamily="2"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900" b="0" i="0" kern="1200">
          <a:solidFill>
            <a:srgbClr val="3C3C3B"/>
          </a:solidFill>
          <a:latin typeface="Avenir Book" panose="02000503020000020003"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28865A"/>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0685F3-A90C-4DC1-A52B-3F96A8EAEF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723012F-EACB-4FDF-853F-C17BEC5CB2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C3EB77-8E29-4FF2-AD9D-586509F886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DA429-D188-4AD8-A47C-F156BB84E8F5}" type="datetimeFigureOut">
              <a:rPr lang="en-GB" smtClean="0"/>
              <a:t>31/08/2023</a:t>
            </a:fld>
            <a:endParaRPr lang="en-GB"/>
          </a:p>
        </p:txBody>
      </p:sp>
      <p:sp>
        <p:nvSpPr>
          <p:cNvPr id="5" name="Footer Placeholder 4">
            <a:extLst>
              <a:ext uri="{FF2B5EF4-FFF2-40B4-BE49-F238E27FC236}">
                <a16:creationId xmlns:a16="http://schemas.microsoft.com/office/drawing/2014/main" id="{7B1674E4-059D-4FEE-B166-75C520F53F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68B96F1-D7EF-4526-A79B-A6297338E7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2570B6-6019-4D6B-9B24-A96AE6A11480}" type="slidenum">
              <a:rPr lang="en-GB" smtClean="0"/>
              <a:t>‹#›</a:t>
            </a:fld>
            <a:endParaRPr lang="en-GB"/>
          </a:p>
        </p:txBody>
      </p:sp>
    </p:spTree>
    <p:extLst>
      <p:ext uri="{BB962C8B-B14F-4D97-AF65-F5344CB8AC3E}">
        <p14:creationId xmlns:p14="http://schemas.microsoft.com/office/powerpoint/2010/main" val="157531261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4DC5C3D-12BF-D740-81A9-D6AFAEB46A9D}"/>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8315342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offer%20autism-specific%20training%20opportunities%20for%20parents%20and%20families" TargetMode="External"/><Relationship Id="rId3" Type="http://schemas.openxmlformats.org/officeDocument/2006/relationships/hyperlink" Target="http://www.fossewayschool.co.uk/" TargetMode="External"/><Relationship Id="rId7" Type="http://schemas.openxmlformats.org/officeDocument/2006/relationships/hyperlink" Target="https://thepartnershiptrustcpd.co.uk/"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www.fossewayschool.co.uk/specialist-autism-support-service-2/" TargetMode="External"/><Relationship Id="rId11" Type="http://schemas.openxmlformats.org/officeDocument/2006/relationships/hyperlink" Target="https://openclipart.org/detail/35959/lightbulb_jon_phillips_05-by-rejon" TargetMode="External"/><Relationship Id="rId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hyperlink" Target="https://www.fossewayschool.co.uk/specialist-autism-support-service" TargetMode="External"/><Relationship Id="rId9" Type="http://schemas.openxmlformats.org/officeDocument/2006/relationships/hyperlink" Target="https://padlet.com/SASSBathnes/sass-updated-documents-4fxo0z0f9y5iv5sy"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bathneshealthandcare.nhs.uk/childrens/"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openclipart.org/detail/35959/lightbulb_jon_phillips_05-by-rejon" TargetMode="External"/><Relationship Id="rId5" Type="http://schemas.openxmlformats.org/officeDocument/2006/relationships/image" Target="../media/image11.png"/><Relationship Id="rId4" Type="http://schemas.openxmlformats.org/officeDocument/2006/relationships/hyperlink" Target="https://bathneshealthandcare.nhs.uk/childrens/spa/"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beta.bathnes.gov.uk/form/contact-the-virtual-school" TargetMode="External"/><Relationship Id="rId2" Type="http://schemas.openxmlformats.org/officeDocument/2006/relationships/image" Target="../media/image7.png"/><Relationship Id="rId1" Type="http://schemas.openxmlformats.org/officeDocument/2006/relationships/slideLayout" Target="../slideLayouts/slideLayout39.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mailto:sensorysupportservice@bristol.gov.uk" TargetMode="External"/><Relationship Id="rId2" Type="http://schemas.openxmlformats.org/officeDocument/2006/relationships/image" Target="../media/image7.png"/><Relationship Id="rId1" Type="http://schemas.openxmlformats.org/officeDocument/2006/relationships/slideLayout" Target="../slideLayouts/slideLayout39.xml"/><Relationship Id="rId5" Type="http://schemas.openxmlformats.org/officeDocument/2006/relationships/image" Target="../media/image21.png"/><Relationship Id="rId4" Type="http://schemas.openxmlformats.org/officeDocument/2006/relationships/hyperlink" Target="https://www.bristol.gov.uk/sensory-support-service/about/referral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39.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bathneshealthandcare.nhs.uk/childrens/health-visiting/"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openclipart.org/detail/35959/lightbulb_jon_phillips_05-by-rejon" TargetMode="External"/><Relationship Id="rId5" Type="http://schemas.openxmlformats.org/officeDocument/2006/relationships/image" Target="../media/image11.png"/><Relationship Id="rId4" Type="http://schemas.openxmlformats.org/officeDocument/2006/relationships/hyperlink" Target="https://www.facebook.com/banesbabyhub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bathneshealthandcare.nhs.uk/childrens/health-visiting/" TargetMode="External"/><Relationship Id="rId7" Type="http://schemas.openxmlformats.org/officeDocument/2006/relationships/hyperlink" Target="http://www.bathnes.gov.uk/childrens-centres"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www.bathnes.gov.uk/webforms/childrens-centre-services-request-for-support/" TargetMode="External"/><Relationship Id="rId5" Type="http://schemas.openxmlformats.org/officeDocument/2006/relationships/hyperlink" Target="mailto:brightstartcc@bathnes.gov.uk" TargetMode="External"/><Relationship Id="rId4" Type="http://schemas.openxmlformats.org/officeDocument/2006/relationships/hyperlink" Target="https://beta.bathnes.gov.uk/find-childrens-centre" TargetMode="External"/><Relationship Id="rId9" Type="http://schemas.openxmlformats.org/officeDocument/2006/relationships/hyperlink" Target="https://openclipart.org/detail/35959/lightbulb_jon_phillips_05-by-rej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25161C-F506-9B6A-8BFE-AF452EA8A4F3}"/>
              </a:ext>
            </a:extLst>
          </p:cNvPr>
          <p:cNvSpPr>
            <a:spLocks noGrp="1"/>
          </p:cNvSpPr>
          <p:nvPr>
            <p:ph type="body" sz="quarter" idx="10"/>
          </p:nvPr>
        </p:nvSpPr>
        <p:spPr/>
        <p:txBody>
          <a:bodyPr/>
          <a:lstStyle/>
          <a:p>
            <a:r>
              <a:rPr lang="en-GB" dirty="0"/>
              <a:t>New SENCo - Professional Partnerships</a:t>
            </a:r>
          </a:p>
        </p:txBody>
      </p:sp>
      <p:pic>
        <p:nvPicPr>
          <p:cNvPr id="3" name="Picture 2" descr="C:\Users\SimonsV\AppData\Local\Microsoft\Windows\Temporary Internet Files\Content.Outlook\OFGLL62P\EIS web logo small.png">
            <a:extLst>
              <a:ext uri="{FF2B5EF4-FFF2-40B4-BE49-F238E27FC236}">
                <a16:creationId xmlns:a16="http://schemas.microsoft.com/office/drawing/2014/main" id="{9D039493-4D92-EC1F-9723-2CC85F2EC8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00" y="414000"/>
            <a:ext cx="2844946" cy="7112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D8A04BD-84BE-6385-4831-FAF817CAB8DE}"/>
              </a:ext>
            </a:extLst>
          </p:cNvPr>
          <p:cNvSpPr txBox="1"/>
          <p:nvPr/>
        </p:nvSpPr>
        <p:spPr>
          <a:xfrm>
            <a:off x="3743325" y="1238250"/>
            <a:ext cx="4705349" cy="461665"/>
          </a:xfrm>
          <a:prstGeom prst="rect">
            <a:avLst/>
          </a:prstGeom>
          <a:noFill/>
        </p:spPr>
        <p:txBody>
          <a:bodyPr wrap="square" rtlCol="0">
            <a:spAutoFit/>
          </a:bodyPr>
          <a:lstStyle/>
          <a:p>
            <a:r>
              <a:rPr lang="en-GB" sz="2400" dirty="0">
                <a:solidFill>
                  <a:schemeClr val="bg1"/>
                </a:solidFill>
                <a:latin typeface="Arial" panose="020B0604020202020204" pitchFamily="34" charset="0"/>
                <a:cs typeface="Arial" panose="020B0604020202020204" pitchFamily="34" charset="0"/>
              </a:rPr>
              <a:t>Early Years Area SENCO Team</a:t>
            </a:r>
          </a:p>
        </p:txBody>
      </p:sp>
    </p:spTree>
    <p:extLst>
      <p:ext uri="{BB962C8B-B14F-4D97-AF65-F5344CB8AC3E}">
        <p14:creationId xmlns:p14="http://schemas.microsoft.com/office/powerpoint/2010/main" val="4050626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CCFF">
            <a:alpha val="53000"/>
          </a:srgbClr>
        </a:solidFill>
        <a:effectLst/>
      </p:bgPr>
    </p:bg>
    <p:spTree>
      <p:nvGrpSpPr>
        <p:cNvPr id="1" name=""/>
        <p:cNvGrpSpPr/>
        <p:nvPr/>
      </p:nvGrpSpPr>
      <p:grpSpPr>
        <a:xfrm>
          <a:off x="0" y="0"/>
          <a:ext cx="0" cy="0"/>
          <a:chOff x="0" y="0"/>
          <a:chExt cx="0" cy="0"/>
        </a:xfrm>
      </p:grpSpPr>
      <p:pic>
        <p:nvPicPr>
          <p:cNvPr id="9" name="Picture 4" descr="A picture containing text&#10;&#10;Description automatically generated">
            <a:extLst>
              <a:ext uri="{FF2B5EF4-FFF2-40B4-BE49-F238E27FC236}">
                <a16:creationId xmlns:a16="http://schemas.microsoft.com/office/drawing/2014/main" id="{B44341BB-677E-C398-A111-EE9DB8954C2E}"/>
              </a:ext>
            </a:extLst>
          </p:cNvPr>
          <p:cNvPicPr>
            <a:picLocks noChangeAspect="1"/>
          </p:cNvPicPr>
          <p:nvPr/>
        </p:nvPicPr>
        <p:blipFill>
          <a:blip r:embed="rId2"/>
          <a:stretch>
            <a:fillRect/>
          </a:stretch>
        </p:blipFill>
        <p:spPr>
          <a:xfrm>
            <a:off x="2897152" y="2007479"/>
            <a:ext cx="6124293" cy="3643953"/>
          </a:xfrm>
          <a:prstGeom prst="rect">
            <a:avLst/>
          </a:prstGeom>
        </p:spPr>
      </p:pic>
      <p:sp>
        <p:nvSpPr>
          <p:cNvPr id="10" name="TextBox 9">
            <a:extLst>
              <a:ext uri="{FF2B5EF4-FFF2-40B4-BE49-F238E27FC236}">
                <a16:creationId xmlns:a16="http://schemas.microsoft.com/office/drawing/2014/main" id="{79782CC7-3CFA-94CA-C147-C5F2217A02DB}"/>
              </a:ext>
            </a:extLst>
          </p:cNvPr>
          <p:cNvSpPr txBox="1"/>
          <p:nvPr/>
        </p:nvSpPr>
        <p:spPr>
          <a:xfrm>
            <a:off x="2529840" y="621793"/>
            <a:ext cx="7995920" cy="584775"/>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Specialist Autism Support Service (SASS</a:t>
            </a:r>
            <a:r>
              <a:rPr lang="en-GB" sz="3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52818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CCFF">
            <a:alpha val="54000"/>
          </a:srgbClr>
        </a:solidFill>
        <a:effectLst/>
      </p:bgPr>
    </p:bg>
    <p:spTree>
      <p:nvGrpSpPr>
        <p:cNvPr id="1" name=""/>
        <p:cNvGrpSpPr/>
        <p:nvPr/>
      </p:nvGrpSpPr>
      <p:grpSpPr>
        <a:xfrm>
          <a:off x="0" y="0"/>
          <a:ext cx="0" cy="0"/>
          <a:chOff x="0" y="0"/>
          <a:chExt cx="0" cy="0"/>
        </a:xfrm>
      </p:grpSpPr>
      <p:pic>
        <p:nvPicPr>
          <p:cNvPr id="2" name="Picture 2" descr="C:\Users\SimonsV\AppData\Local\Microsoft\Windows\Temporary Internet Files\Content.Outlook\OFGLL62P\EIS web logo small.png">
            <a:extLst>
              <a:ext uri="{FF2B5EF4-FFF2-40B4-BE49-F238E27FC236}">
                <a16:creationId xmlns:a16="http://schemas.microsoft.com/office/drawing/2014/main" id="{BF74A894-597D-CBD0-D2B9-27463CFC4D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27" y="414560"/>
            <a:ext cx="2844946" cy="71123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576FA3D2-EE94-B6F0-F0D5-AFADE0B7845A}"/>
              </a:ext>
            </a:extLst>
          </p:cNvPr>
          <p:cNvSpPr txBox="1">
            <a:spLocks/>
          </p:cNvSpPr>
          <p:nvPr/>
        </p:nvSpPr>
        <p:spPr>
          <a:xfrm>
            <a:off x="838200" y="528320"/>
            <a:ext cx="10515600" cy="7972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dirty="0">
                <a:latin typeface="Arial" panose="020B0604020202020204" pitchFamily="34" charset="0"/>
                <a:cs typeface="Arial" panose="020B0604020202020204" pitchFamily="34" charset="0"/>
              </a:rPr>
              <a:t>Service</a:t>
            </a:r>
            <a:r>
              <a:rPr lang="en-GB" sz="3200" dirty="0">
                <a:latin typeface="Arial" panose="020B0604020202020204" pitchFamily="34" charset="0"/>
                <a:cs typeface="Arial" panose="020B0604020202020204" pitchFamily="34" charset="0"/>
              </a:rPr>
              <a:t> offer for early years</a:t>
            </a:r>
          </a:p>
        </p:txBody>
      </p:sp>
      <p:sp>
        <p:nvSpPr>
          <p:cNvPr id="4" name="Content Placeholder 2">
            <a:extLst>
              <a:ext uri="{FF2B5EF4-FFF2-40B4-BE49-F238E27FC236}">
                <a16:creationId xmlns:a16="http://schemas.microsoft.com/office/drawing/2014/main" id="{2D3CEECB-2697-2B5A-BF2A-ABB59B002092}"/>
              </a:ext>
            </a:extLst>
          </p:cNvPr>
          <p:cNvSpPr txBox="1">
            <a:spLocks/>
          </p:cNvSpPr>
          <p:nvPr/>
        </p:nvSpPr>
        <p:spPr>
          <a:xfrm>
            <a:off x="838199" y="1092993"/>
            <a:ext cx="11070573" cy="53504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latin typeface="Arial" panose="020B0604020202020204" pitchFamily="34" charset="0"/>
                <a:cs typeface="Arial" panose="020B0604020202020204" pitchFamily="34" charset="0"/>
              </a:rPr>
              <a:t>Specialist Autism Support Service (SASS) supports the following children and young adults up to the age of 25, with a B&amp;NES home address:</a:t>
            </a:r>
          </a:p>
          <a:p>
            <a:r>
              <a:rPr lang="en-GB" sz="1600" dirty="0">
                <a:latin typeface="Arial" panose="020B0604020202020204" pitchFamily="34" charset="0"/>
                <a:cs typeface="Arial" panose="020B0604020202020204" pitchFamily="34" charset="0"/>
              </a:rPr>
              <a:t> Autistic children and young people with a B&amp;NES home address attending B&amp;NES early years settings, without an EHCP.</a:t>
            </a:r>
          </a:p>
          <a:p>
            <a:r>
              <a:rPr lang="en-GB" sz="1600" dirty="0">
                <a:latin typeface="Arial" panose="020B0604020202020204" pitchFamily="34" charset="0"/>
                <a:cs typeface="Arial" panose="020B0604020202020204" pitchFamily="34" charset="0"/>
              </a:rPr>
              <a:t>Children and young people with B&amp;NES home address, attending education providers outside B&amp;NES who have an EHCP </a:t>
            </a:r>
          </a:p>
          <a:p>
            <a:r>
              <a:rPr lang="en-GB" sz="1600" dirty="0">
                <a:latin typeface="Arial" panose="020B0604020202020204" pitchFamily="34" charset="0"/>
                <a:cs typeface="Arial" panose="020B0604020202020204" pitchFamily="34" charset="0"/>
              </a:rPr>
              <a:t>Parents, carers and families of the autistic children within B&amp;NES.</a:t>
            </a:r>
          </a:p>
          <a:p>
            <a:r>
              <a:rPr lang="en-GB" sz="1600" dirty="0">
                <a:latin typeface="Arial" panose="020B0604020202020204" pitchFamily="34" charset="0"/>
                <a:cs typeface="Arial" panose="020B0604020202020204" pitchFamily="34" charset="0"/>
              </a:rPr>
              <a:t>Professionals working with the autistic children and young adults above </a:t>
            </a:r>
          </a:p>
          <a:p>
            <a:pPr marL="0" indent="0">
              <a:buFont typeface="Arial" panose="020B0604020202020204" pitchFamily="34" charset="0"/>
              <a:buNone/>
            </a:pPr>
            <a:r>
              <a:rPr lang="en-GB" sz="1600" dirty="0">
                <a:latin typeface="Arial" panose="020B0604020202020204" pitchFamily="34" charset="0"/>
                <a:cs typeface="Arial" panose="020B0604020202020204" pitchFamily="34" charset="0"/>
              </a:rPr>
              <a:t>The service offers: </a:t>
            </a:r>
          </a:p>
          <a:p>
            <a:pPr>
              <a:buFontTx/>
              <a:buChar char="-"/>
            </a:pPr>
            <a:r>
              <a:rPr lang="en-GB" sz="1600" dirty="0">
                <a:latin typeface="Arial" panose="020B0604020202020204" pitchFamily="34" charset="0"/>
                <a:cs typeface="Arial" panose="020B0604020202020204" pitchFamily="34" charset="0"/>
              </a:rPr>
              <a:t>advice and support with practical strategies and resources for providers, professionals and families </a:t>
            </a:r>
          </a:p>
          <a:p>
            <a:pPr>
              <a:buFontTx/>
              <a:buChar char="-"/>
            </a:pPr>
            <a:r>
              <a:rPr lang="en-GB" sz="1600" dirty="0">
                <a:latin typeface="Arial" panose="020B0604020202020204" pitchFamily="34" charset="0"/>
                <a:cs typeface="Arial" panose="020B0604020202020204" pitchFamily="34" charset="0"/>
              </a:rPr>
              <a:t>collaboration with other agencies and provide sign posting where required </a:t>
            </a:r>
          </a:p>
          <a:p>
            <a:pPr>
              <a:buFontTx/>
              <a:buChar char="-"/>
            </a:pPr>
            <a:r>
              <a:rPr lang="en-GB" sz="1600" dirty="0">
                <a:latin typeface="Arial" panose="020B0604020202020204" pitchFamily="34" charset="0"/>
                <a:cs typeface="Arial" panose="020B0604020202020204" pitchFamily="34" charset="0"/>
              </a:rPr>
              <a:t>transition advice and support when requested and have produced resources to support with transition </a:t>
            </a:r>
          </a:p>
          <a:p>
            <a:pPr>
              <a:buFontTx/>
              <a:buChar char="-"/>
            </a:pPr>
            <a:r>
              <a:rPr lang="en-GB" sz="1600" dirty="0">
                <a:latin typeface="Arial" panose="020B0604020202020204" pitchFamily="34" charset="0"/>
                <a:cs typeface="Arial" panose="020B0604020202020204" pitchFamily="34" charset="0"/>
              </a:rPr>
              <a:t>training and continuing professional development for professionals using AET training modules (www.autismeducationtrust.org) and support the vision, mission and values of the Autism Education Trust. </a:t>
            </a:r>
          </a:p>
          <a:p>
            <a:pPr>
              <a:buFontTx/>
              <a:buChar char="-"/>
            </a:pPr>
            <a:r>
              <a:rPr lang="en-GB" sz="1600" dirty="0">
                <a:latin typeface="Arial" panose="020B0604020202020204" pitchFamily="34" charset="0"/>
                <a:cs typeface="Arial" panose="020B0604020202020204" pitchFamily="34" charset="0"/>
              </a:rPr>
              <a:t>autism-specific training and continuing professional development for professionals using open or bespoke training options, </a:t>
            </a:r>
          </a:p>
          <a:p>
            <a:pPr>
              <a:buFontTx/>
              <a:buChar char="-"/>
            </a:pPr>
            <a:r>
              <a:rPr lang="en-GB" sz="1600" dirty="0">
                <a:latin typeface="Arial" panose="020B0604020202020204" pitchFamily="34" charset="0"/>
                <a:cs typeface="Arial" panose="020B0604020202020204" pitchFamily="34" charset="0"/>
              </a:rPr>
              <a:t>offer autism-specific training opportunities for parents and families </a:t>
            </a:r>
          </a:p>
        </p:txBody>
      </p:sp>
    </p:spTree>
    <p:extLst>
      <p:ext uri="{BB962C8B-B14F-4D97-AF65-F5344CB8AC3E}">
        <p14:creationId xmlns:p14="http://schemas.microsoft.com/office/powerpoint/2010/main" val="357035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CCFF">
            <a:alpha val="54000"/>
          </a:srgbClr>
        </a:solidFill>
        <a:effectLst/>
      </p:bgPr>
    </p:bg>
    <p:spTree>
      <p:nvGrpSpPr>
        <p:cNvPr id="1" name=""/>
        <p:cNvGrpSpPr/>
        <p:nvPr/>
      </p:nvGrpSpPr>
      <p:grpSpPr>
        <a:xfrm>
          <a:off x="0" y="0"/>
          <a:ext cx="0" cy="0"/>
          <a:chOff x="0" y="0"/>
          <a:chExt cx="0" cy="0"/>
        </a:xfrm>
      </p:grpSpPr>
      <p:pic>
        <p:nvPicPr>
          <p:cNvPr id="2" name="Picture 2" descr="C:\Users\SimonsV\AppData\Local\Microsoft\Windows\Temporary Internet Files\Content.Outlook\OFGLL62P\EIS web logo small.png">
            <a:extLst>
              <a:ext uri="{FF2B5EF4-FFF2-40B4-BE49-F238E27FC236}">
                <a16:creationId xmlns:a16="http://schemas.microsoft.com/office/drawing/2014/main" id="{FCFB6787-3159-BC8C-E85B-9F79E4822F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27" y="414560"/>
            <a:ext cx="2844946" cy="71123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59A01E37-7A3B-D51F-A130-66B11A1AA9E2}"/>
              </a:ext>
            </a:extLst>
          </p:cNvPr>
          <p:cNvSpPr txBox="1">
            <a:spLocks/>
          </p:cNvSpPr>
          <p:nvPr/>
        </p:nvSpPr>
        <p:spPr>
          <a:xfrm>
            <a:off x="2789387" y="430641"/>
            <a:ext cx="6838950" cy="6279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latin typeface="Arial" panose="020B0604020202020204" pitchFamily="34" charset="0"/>
                <a:cs typeface="Arial" panose="020B0604020202020204" pitchFamily="34" charset="0"/>
              </a:rPr>
              <a:t>How to refer and contact information</a:t>
            </a:r>
          </a:p>
        </p:txBody>
      </p:sp>
      <p:sp>
        <p:nvSpPr>
          <p:cNvPr id="4" name="Subtitle 2">
            <a:extLst>
              <a:ext uri="{FF2B5EF4-FFF2-40B4-BE49-F238E27FC236}">
                <a16:creationId xmlns:a16="http://schemas.microsoft.com/office/drawing/2014/main" id="{8772E201-998D-44C7-984E-873A1B1F6D68}"/>
              </a:ext>
            </a:extLst>
          </p:cNvPr>
          <p:cNvSpPr txBox="1">
            <a:spLocks/>
          </p:cNvSpPr>
          <p:nvPr/>
        </p:nvSpPr>
        <p:spPr>
          <a:xfrm>
            <a:off x="7488547" y="1058563"/>
            <a:ext cx="4389128" cy="26295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lgn="ctr">
              <a:buNone/>
            </a:pPr>
            <a:r>
              <a:rPr lang="en-US" sz="1800" b="1" dirty="0">
                <a:latin typeface="Arial" panose="020B0604020202020204" pitchFamily="34" charset="0"/>
                <a:cs typeface="Arial" panose="020B0604020202020204" pitchFamily="34" charset="0"/>
              </a:rPr>
              <a:t>Specialist Autism Support Service </a:t>
            </a:r>
          </a:p>
          <a:p>
            <a:pPr marL="45720" indent="0" algn="ctr">
              <a:buNone/>
            </a:pPr>
            <a:r>
              <a:rPr lang="en-US" sz="1800" b="1" dirty="0">
                <a:latin typeface="Arial" panose="020B0604020202020204" pitchFamily="34" charset="0"/>
                <a:cs typeface="Arial" panose="020B0604020202020204" pitchFamily="34" charset="0"/>
              </a:rPr>
              <a:t>Fosse Way School </a:t>
            </a:r>
          </a:p>
          <a:p>
            <a:pPr marL="45720" indent="0">
              <a:buNone/>
            </a:pPr>
            <a:r>
              <a:rPr lang="en-US" sz="1800" b="1" dirty="0">
                <a:latin typeface="Arial" panose="020B0604020202020204" pitchFamily="34" charset="0"/>
                <a:cs typeface="Arial" panose="020B0604020202020204" pitchFamily="34" charset="0"/>
              </a:rPr>
              <a:t>T: 01761 412198 </a:t>
            </a:r>
          </a:p>
          <a:p>
            <a:pPr marL="45720" indent="0">
              <a:buNone/>
            </a:pPr>
            <a:r>
              <a:rPr lang="en-US" sz="1800" b="1" dirty="0">
                <a:latin typeface="Arial" panose="020B0604020202020204" pitchFamily="34" charset="0"/>
                <a:cs typeface="Arial" panose="020B0604020202020204" pitchFamily="34" charset="0"/>
              </a:rPr>
              <a:t>E: </a:t>
            </a:r>
            <a:r>
              <a:rPr lang="en-GB" sz="1800" b="1" dirty="0">
                <a:latin typeface="Arial" panose="020B0604020202020204" pitchFamily="34" charset="0"/>
                <a:cs typeface="Arial" panose="020B0604020202020204" pitchFamily="34" charset="0"/>
              </a:rPr>
              <a:t>sass@fossewayschool.com</a:t>
            </a:r>
            <a:endParaRPr lang="en-US" sz="1800" b="1" dirty="0">
              <a:latin typeface="Arial" panose="020B0604020202020204" pitchFamily="34" charset="0"/>
              <a:cs typeface="Arial" panose="020B0604020202020204" pitchFamily="34" charset="0"/>
            </a:endParaRPr>
          </a:p>
          <a:p>
            <a:pPr marL="45720" indent="0">
              <a:buNone/>
            </a:pPr>
            <a:r>
              <a:rPr lang="en-US" sz="1800" b="1"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www.fossewayschool.co.uk</a:t>
            </a:r>
            <a:r>
              <a:rPr lang="en-US" sz="1800" b="1" dirty="0">
                <a:latin typeface="Arial" panose="020B0604020202020204" pitchFamily="34" charset="0"/>
                <a:cs typeface="Arial" panose="020B0604020202020204" pitchFamily="34" charset="0"/>
              </a:rPr>
              <a:t>   </a:t>
            </a:r>
          </a:p>
          <a:p>
            <a:pPr marL="45720" indent="0">
              <a:buNone/>
            </a:pPr>
            <a:r>
              <a:rPr lang="en-US" sz="1800" b="1"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https://www.fossewayschool.co.uk/specialist-autism-support-service</a:t>
            </a:r>
            <a:r>
              <a:rPr lang="en-US" sz="1800" b="1" dirty="0">
                <a:latin typeface="Arial" panose="020B0604020202020204" pitchFamily="34" charset="0"/>
                <a:cs typeface="Arial" panose="020B0604020202020204" pitchFamily="34" charset="0"/>
              </a:rPr>
              <a:t>/</a:t>
            </a:r>
          </a:p>
          <a:p>
            <a:pPr indent="-182880">
              <a:buFont typeface="Wingdings 2" pitchFamily="18" charset="2"/>
              <a:buChar char=""/>
            </a:pPr>
            <a:endParaRPr lang="en-US" dirty="0">
              <a:solidFill>
                <a:srgbClr val="FFFFFF"/>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83E332B-ADB8-8E3E-87C9-4B05724D3A5E}"/>
              </a:ext>
            </a:extLst>
          </p:cNvPr>
          <p:cNvPicPr>
            <a:picLocks noChangeAspect="1"/>
          </p:cNvPicPr>
          <p:nvPr/>
        </p:nvPicPr>
        <p:blipFill rotWithShape="1">
          <a:blip r:embed="rId5"/>
          <a:srcRect t="23178" r="1406"/>
          <a:stretch/>
        </p:blipFill>
        <p:spPr>
          <a:xfrm>
            <a:off x="7488547" y="3577534"/>
            <a:ext cx="3829693" cy="2034051"/>
          </a:xfrm>
          <a:prstGeom prst="rect">
            <a:avLst/>
          </a:prstGeom>
        </p:spPr>
      </p:pic>
      <p:sp>
        <p:nvSpPr>
          <p:cNvPr id="6" name="Content Placeholder 8">
            <a:extLst>
              <a:ext uri="{FF2B5EF4-FFF2-40B4-BE49-F238E27FC236}">
                <a16:creationId xmlns:a16="http://schemas.microsoft.com/office/drawing/2014/main" id="{DD410ECB-7A5A-E165-852F-87CF120B94B3}"/>
              </a:ext>
            </a:extLst>
          </p:cNvPr>
          <p:cNvSpPr txBox="1">
            <a:spLocks/>
          </p:cNvSpPr>
          <p:nvPr/>
        </p:nvSpPr>
        <p:spPr>
          <a:xfrm>
            <a:off x="303617" y="1345498"/>
            <a:ext cx="4907915" cy="41801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900" u="sng" dirty="0">
                <a:latin typeface="Arial" panose="020B0604020202020204" pitchFamily="34" charset="0"/>
                <a:cs typeface="Arial" panose="020B0604020202020204" pitchFamily="34" charset="0"/>
              </a:rPr>
              <a:t>To Refer: </a:t>
            </a:r>
          </a:p>
          <a:p>
            <a:pPr marL="0" indent="0">
              <a:buFont typeface="Arial" panose="020B0604020202020204" pitchFamily="34" charset="0"/>
              <a:buNone/>
            </a:pPr>
            <a:r>
              <a:rPr lang="en-GB" sz="1900" dirty="0">
                <a:latin typeface="Arial" panose="020B0604020202020204" pitchFamily="34" charset="0"/>
                <a:cs typeface="Arial" panose="020B0604020202020204" pitchFamily="34" charset="0"/>
              </a:rPr>
              <a:t>For education settings to refer individuals to the service there is a referral form that needs to be completed. Each child per setting needs their own referral.  </a:t>
            </a:r>
          </a:p>
          <a:p>
            <a:pPr marL="0" indent="0">
              <a:buFont typeface="Arial" panose="020B0604020202020204" pitchFamily="34" charset="0"/>
              <a:buNone/>
            </a:pPr>
            <a:r>
              <a:rPr lang="en-GB" sz="1900" dirty="0">
                <a:latin typeface="Arial" panose="020B0604020202020204" pitchFamily="34" charset="0"/>
                <a:cs typeface="Arial" panose="020B0604020202020204" pitchFamily="34" charset="0"/>
              </a:rPr>
              <a:t>The referral form can be found under referral process section: </a:t>
            </a:r>
            <a:r>
              <a:rPr lang="en-GB" sz="1900" dirty="0">
                <a:latin typeface="Arial" panose="020B0604020202020204" pitchFamily="34" charset="0"/>
                <a:cs typeface="Arial" panose="020B0604020202020204" pitchFamily="34" charset="0"/>
                <a:hlinkClick r:id="rId6"/>
              </a:rPr>
              <a:t>https://www.fossewayschool.co.uk/specialist-autism-support-service-2/</a:t>
            </a:r>
            <a:endParaRPr lang="en-GB" sz="19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900" dirty="0">
                <a:latin typeface="Arial" panose="020B0604020202020204" pitchFamily="34" charset="0"/>
                <a:cs typeface="Arial" panose="020B0604020202020204" pitchFamily="34" charset="0"/>
              </a:rPr>
              <a:t>To request training use training request form for use when requesting organisational training or CPD, in addition to courses which can be booked through: </a:t>
            </a:r>
            <a:r>
              <a:rPr lang="en-GB" sz="1900" dirty="0">
                <a:latin typeface="Arial" panose="020B0604020202020204" pitchFamily="34" charset="0"/>
                <a:cs typeface="Arial" panose="020B0604020202020204" pitchFamily="34" charset="0"/>
                <a:hlinkClick r:id="rId7"/>
              </a:rPr>
              <a:t>https://thepartnershiptrustcpd.co.uk/</a:t>
            </a:r>
            <a:endParaRPr lang="en-GB" sz="19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dirty="0"/>
          </a:p>
        </p:txBody>
      </p:sp>
      <p:sp>
        <p:nvSpPr>
          <p:cNvPr id="7" name="TextBox 6">
            <a:extLst>
              <a:ext uri="{FF2B5EF4-FFF2-40B4-BE49-F238E27FC236}">
                <a16:creationId xmlns:a16="http://schemas.microsoft.com/office/drawing/2014/main" id="{B4B030E9-472B-0B8A-DD0A-1BF14886270F}"/>
              </a:ext>
            </a:extLst>
          </p:cNvPr>
          <p:cNvSpPr txBox="1"/>
          <p:nvPr/>
        </p:nvSpPr>
        <p:spPr>
          <a:xfrm>
            <a:off x="1239520" y="5745386"/>
            <a:ext cx="10332720" cy="923330"/>
          </a:xfrm>
          <a:prstGeom prst="rect">
            <a:avLst/>
          </a:prstGeom>
          <a:noFill/>
        </p:spPr>
        <p:txBody>
          <a:bodyPr wrap="square" rtlCol="0">
            <a:spAutoFit/>
          </a:bodyPr>
          <a:lstStyle/>
          <a:p>
            <a:pPr marL="0" indent="0">
              <a:buFont typeface="Arial" panose="020B0604020202020204" pitchFamily="34" charset="0"/>
              <a:buNone/>
            </a:pPr>
            <a:r>
              <a:rPr lang="en-GB" sz="1800">
                <a:latin typeface="Arial" panose="020B0604020202020204" pitchFamily="34" charset="0"/>
                <a:cs typeface="Arial" panose="020B0604020202020204" pitchFamily="34" charset="0"/>
              </a:rPr>
              <a:t>For further information on SASS and their services please follow this link: </a:t>
            </a:r>
            <a:r>
              <a:rPr lang="en-GB" sz="1800">
                <a:latin typeface="Arial" panose="020B0604020202020204" pitchFamily="34" charset="0"/>
                <a:cs typeface="Arial" panose="020B0604020202020204" pitchFamily="34" charset="0"/>
                <a:hlinkClick r:id="rId8" action="ppaction://hlinkfile"/>
              </a:rPr>
              <a:t>offer autism-specific training opportunities for parents and families</a:t>
            </a:r>
            <a:r>
              <a:rPr lang="en-GB" sz="1800">
                <a:latin typeface="Arial" panose="020B0604020202020204" pitchFamily="34" charset="0"/>
                <a:cs typeface="Arial" panose="020B0604020202020204" pitchFamily="34" charset="0"/>
              </a:rPr>
              <a:t> and also the padlet: </a:t>
            </a:r>
            <a:r>
              <a:rPr lang="en-GB" sz="1800">
                <a:latin typeface="Arial" panose="020B0604020202020204" pitchFamily="34" charset="0"/>
                <a:cs typeface="Arial" panose="020B0604020202020204" pitchFamily="34" charset="0"/>
                <a:hlinkClick r:id="rId9"/>
              </a:rPr>
              <a:t>https://padlet.com/SASSBathnes/sass-updated-documents-4fxo0z0f9y5iv5sy</a:t>
            </a:r>
            <a:endParaRPr lang="en-GB" sz="1800" dirty="0">
              <a:latin typeface="Arial" panose="020B0604020202020204" pitchFamily="34" charset="0"/>
              <a:cs typeface="Arial" panose="020B0604020202020204" pitchFamily="34" charset="0"/>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60CC2278-78A7-41CE-FD15-FC60F9EFDC2D}"/>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5010837" y="1674564"/>
            <a:ext cx="2396050" cy="3508872"/>
          </a:xfrm>
          <a:prstGeom prst="rect">
            <a:avLst/>
          </a:prstGeom>
        </p:spPr>
      </p:pic>
      <p:sp>
        <p:nvSpPr>
          <p:cNvPr id="9" name="TextBox 8">
            <a:extLst>
              <a:ext uri="{FF2B5EF4-FFF2-40B4-BE49-F238E27FC236}">
                <a16:creationId xmlns:a16="http://schemas.microsoft.com/office/drawing/2014/main" id="{19015616-4AB2-76A4-1E25-301FB9503D0E}"/>
              </a:ext>
            </a:extLst>
          </p:cNvPr>
          <p:cNvSpPr txBox="1"/>
          <p:nvPr/>
        </p:nvSpPr>
        <p:spPr>
          <a:xfrm>
            <a:off x="5304622" y="2034857"/>
            <a:ext cx="1808480" cy="2062103"/>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Reflection point</a:t>
            </a:r>
          </a:p>
          <a:p>
            <a:pPr algn="ctr"/>
            <a:r>
              <a:rPr lang="en-GB" sz="1600" dirty="0">
                <a:latin typeface="Arial" panose="020B0604020202020204" pitchFamily="34" charset="0"/>
                <a:cs typeface="Arial" panose="020B0604020202020204" pitchFamily="34" charset="0"/>
              </a:rPr>
              <a:t>Do you have children in your setting with an autism diagnosis, who would benefit          from this support?</a:t>
            </a:r>
          </a:p>
        </p:txBody>
      </p:sp>
    </p:spTree>
    <p:extLst>
      <p:ext uri="{BB962C8B-B14F-4D97-AF65-F5344CB8AC3E}">
        <p14:creationId xmlns:p14="http://schemas.microsoft.com/office/powerpoint/2010/main" val="1964569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0ACD10-6382-2F34-49AC-C5B92E1C877A}"/>
              </a:ext>
            </a:extLst>
          </p:cNvPr>
          <p:cNvSpPr>
            <a:spLocks noGrp="1"/>
          </p:cNvSpPr>
          <p:nvPr>
            <p:ph type="ctrTitle"/>
          </p:nvPr>
        </p:nvSpPr>
        <p:spPr>
          <a:xfrm>
            <a:off x="6590662" y="4267832"/>
            <a:ext cx="4805996" cy="1297115"/>
          </a:xfrm>
        </p:spPr>
        <p:txBody>
          <a:bodyPr anchor="t">
            <a:normAutofit/>
          </a:bodyPr>
          <a:lstStyle/>
          <a:p>
            <a:pPr algn="l"/>
            <a:r>
              <a:rPr lang="en-GB" sz="3700" b="0" i="0">
                <a:solidFill>
                  <a:schemeClr val="tx2"/>
                </a:solidFill>
                <a:effectLst/>
                <a:latin typeface="Arial" panose="020B0604020202020204" pitchFamily="34" charset="0"/>
              </a:rPr>
              <a:t>B&amp;NES Children’s Community Services</a:t>
            </a:r>
            <a:endParaRPr lang="en-GB" sz="3700">
              <a:solidFill>
                <a:schemeClr val="tx2"/>
              </a:solidFill>
            </a:endParaRPr>
          </a:p>
        </p:txBody>
      </p:sp>
      <p:pic>
        <p:nvPicPr>
          <p:cNvPr id="4" name="Picture 3">
            <a:extLst>
              <a:ext uri="{FF2B5EF4-FFF2-40B4-BE49-F238E27FC236}">
                <a16:creationId xmlns:a16="http://schemas.microsoft.com/office/drawing/2014/main" id="{90F3979A-DD9E-AF4D-A37E-07071D697CF2}"/>
              </a:ext>
            </a:extLst>
          </p:cNvPr>
          <p:cNvPicPr>
            <a:picLocks noChangeAspect="1"/>
          </p:cNvPicPr>
          <p:nvPr/>
        </p:nvPicPr>
        <p:blipFill>
          <a:blip r:embed="rId2"/>
          <a:stretch>
            <a:fillRect/>
          </a:stretch>
        </p:blipFill>
        <p:spPr>
          <a:xfrm>
            <a:off x="340470" y="2622963"/>
            <a:ext cx="4141760" cy="2526474"/>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26"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27"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44230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imonsV\AppData\Local\Microsoft\Windows\Temporary Internet Files\Content.Outlook\OFGLL62P\EIS web logo small.png">
            <a:extLst>
              <a:ext uri="{FF2B5EF4-FFF2-40B4-BE49-F238E27FC236}">
                <a16:creationId xmlns:a16="http://schemas.microsoft.com/office/drawing/2014/main" id="{EE36F099-16C4-14D4-CC89-83D35FDCB5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27" y="414560"/>
            <a:ext cx="2844946" cy="71123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DB850A99-2879-577A-1F4D-94CB9F2D858D}"/>
              </a:ext>
            </a:extLst>
          </p:cNvPr>
          <p:cNvSpPr txBox="1">
            <a:spLocks/>
          </p:cNvSpPr>
          <p:nvPr/>
        </p:nvSpPr>
        <p:spPr>
          <a:xfrm>
            <a:off x="2695575" y="392539"/>
            <a:ext cx="7231320" cy="10019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dirty="0">
                <a:latin typeface="Arial" panose="020B0604020202020204" pitchFamily="34" charset="0"/>
                <a:cs typeface="Arial" panose="020B0604020202020204" pitchFamily="34" charset="0"/>
              </a:rPr>
              <a:t>B&amp;NES Children’s Community Services: </a:t>
            </a:r>
          </a:p>
          <a:p>
            <a:pPr algn="ctr"/>
            <a:r>
              <a:rPr lang="en-GB" sz="2800" dirty="0">
                <a:latin typeface="Arial" panose="020B0604020202020204" pitchFamily="34" charset="0"/>
                <a:cs typeface="Arial" panose="020B0604020202020204" pitchFamily="34" charset="0"/>
              </a:rPr>
              <a:t>Service offer.</a:t>
            </a:r>
          </a:p>
        </p:txBody>
      </p:sp>
      <p:sp>
        <p:nvSpPr>
          <p:cNvPr id="4" name="Content Placeholder 2">
            <a:extLst>
              <a:ext uri="{FF2B5EF4-FFF2-40B4-BE49-F238E27FC236}">
                <a16:creationId xmlns:a16="http://schemas.microsoft.com/office/drawing/2014/main" id="{66A85D09-0905-7AC5-6358-8A4F7F1D5641}"/>
              </a:ext>
            </a:extLst>
          </p:cNvPr>
          <p:cNvSpPr txBox="1">
            <a:spLocks/>
          </p:cNvSpPr>
          <p:nvPr/>
        </p:nvSpPr>
        <p:spPr>
          <a:xfrm>
            <a:off x="390525" y="1468437"/>
            <a:ext cx="11277600" cy="4675187"/>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GB" sz="7200" dirty="0">
                <a:latin typeface="Arial" panose="020B0604020202020204" pitchFamily="34" charset="0"/>
                <a:cs typeface="Arial" panose="020B0604020202020204" pitchFamily="34" charset="0"/>
              </a:rPr>
              <a:t>Audiology- provide hearing assessments, using techniques that are age appropriate to the child. Children with permanent hearing loss are seen regularly for monitoring and hearing aid support and meet with teachers from the sensory support services</a:t>
            </a:r>
          </a:p>
          <a:p>
            <a:pPr marL="0" indent="0">
              <a:lnSpc>
                <a:spcPct val="120000"/>
              </a:lnSpc>
              <a:buFont typeface="Arial" panose="020B0604020202020204" pitchFamily="34" charset="0"/>
              <a:buNone/>
            </a:pPr>
            <a:r>
              <a:rPr lang="en-GB" sz="7200" dirty="0">
                <a:latin typeface="Arial" panose="020B0604020202020204" pitchFamily="34" charset="0"/>
                <a:cs typeface="Arial" panose="020B0604020202020204" pitchFamily="34" charset="0"/>
              </a:rPr>
              <a:t>Bladder and Bowel Service- Children’s Specialist Continence Nurses are based in the community to provide assessment, support and treatment for children with delayed toilet training, bed wetting, day time wetting, constipation and soiling.</a:t>
            </a:r>
          </a:p>
          <a:p>
            <a:pPr marL="0" indent="0">
              <a:lnSpc>
                <a:spcPct val="120000"/>
              </a:lnSpc>
              <a:buFont typeface="Arial" panose="020B0604020202020204" pitchFamily="34" charset="0"/>
              <a:buNone/>
            </a:pPr>
            <a:r>
              <a:rPr lang="en-GB" sz="7200" dirty="0">
                <a:latin typeface="Arial" panose="020B0604020202020204" pitchFamily="34" charset="0"/>
                <a:cs typeface="Arial" panose="020B0604020202020204" pitchFamily="34" charset="0"/>
              </a:rPr>
              <a:t>Community Paediatrics- operates community clinics across Bath seeing young people who have been referred from their GP or other healthcare professional with developmental, behavioural, medical or educational needs. </a:t>
            </a:r>
          </a:p>
          <a:p>
            <a:pPr marL="0" indent="0" fontAlgn="t">
              <a:lnSpc>
                <a:spcPct val="120000"/>
              </a:lnSpc>
              <a:buFont typeface="Arial" panose="020B0604020202020204" pitchFamily="34" charset="0"/>
              <a:buNone/>
            </a:pPr>
            <a:r>
              <a:rPr lang="en-GB" sz="7200" dirty="0">
                <a:latin typeface="Arial" panose="020B0604020202020204" pitchFamily="34" charset="0"/>
                <a:cs typeface="Arial" panose="020B0604020202020204" pitchFamily="34" charset="0"/>
              </a:rPr>
              <a:t>Speech and language therapy-  Children’s Speech and Language Therapy Service provides a high quality speech and language therapy service to children and young people with speech, language, communication, feeding and swallowing difficulties. </a:t>
            </a:r>
          </a:p>
          <a:p>
            <a:pPr marL="0" indent="0" fontAlgn="t">
              <a:buFont typeface="Arial" panose="020B0604020202020204" pitchFamily="34" charset="0"/>
              <a:buNone/>
            </a:pPr>
            <a:endParaRPr lang="en-GB" sz="8000" dirty="0">
              <a:latin typeface="Arial" panose="020B0604020202020204" pitchFamily="34" charset="0"/>
              <a:cs typeface="Arial" panose="020B0604020202020204" pitchFamily="34" charset="0"/>
            </a:endParaRPr>
          </a:p>
          <a:p>
            <a:pPr marL="0" indent="0" fontAlgn="t">
              <a:buFont typeface="Arial" panose="020B0604020202020204" pitchFamily="34" charset="0"/>
              <a:buNone/>
            </a:pPr>
            <a:r>
              <a:rPr lang="en-GB" sz="8000" dirty="0">
                <a:latin typeface="Arial" panose="020B0604020202020204" pitchFamily="34" charset="0"/>
                <a:cs typeface="Arial" panose="020B0604020202020204" pitchFamily="34" charset="0"/>
              </a:rPr>
              <a:t>For further information on services available follow the link: </a:t>
            </a:r>
            <a:r>
              <a:rPr lang="en-GB" sz="8000" dirty="0">
                <a:latin typeface="Arial" panose="020B0604020202020204" pitchFamily="34" charset="0"/>
                <a:cs typeface="Arial" panose="020B0604020202020204" pitchFamily="34" charset="0"/>
                <a:hlinkClick r:id="rId3"/>
              </a:rPr>
              <a:t>https://bathneshealthandcare.nhs.uk/childrens/</a:t>
            </a:r>
            <a:endParaRPr lang="en-GB" sz="8000" dirty="0">
              <a:latin typeface="Arial" panose="020B0604020202020204" pitchFamily="34" charset="0"/>
              <a:cs typeface="Arial" panose="020B0604020202020204" pitchFamily="34" charset="0"/>
            </a:endParaRPr>
          </a:p>
          <a:p>
            <a:pPr marL="0" indent="0">
              <a:buFont typeface="Arial" panose="020B0604020202020204" pitchFamily="34" charset="0"/>
              <a:buNone/>
            </a:pPr>
            <a:br>
              <a:rPr lang="en-GB" dirty="0"/>
            </a:b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r>
              <a:rPr lang="en-GB" dirty="0"/>
              <a:t> </a:t>
            </a:r>
          </a:p>
        </p:txBody>
      </p:sp>
      <p:pic>
        <p:nvPicPr>
          <p:cNvPr id="5" name="Picture 4">
            <a:extLst>
              <a:ext uri="{FF2B5EF4-FFF2-40B4-BE49-F238E27FC236}">
                <a16:creationId xmlns:a16="http://schemas.microsoft.com/office/drawing/2014/main" id="{B7D8C0E4-8994-5A2E-FB60-45972582DF45}"/>
              </a:ext>
            </a:extLst>
          </p:cNvPr>
          <p:cNvPicPr>
            <a:picLocks noChangeAspect="1"/>
          </p:cNvPicPr>
          <p:nvPr/>
        </p:nvPicPr>
        <p:blipFill>
          <a:blip r:embed="rId4"/>
          <a:stretch>
            <a:fillRect/>
          </a:stretch>
        </p:blipFill>
        <p:spPr>
          <a:xfrm>
            <a:off x="9926895" y="142875"/>
            <a:ext cx="2054573" cy="1251636"/>
          </a:xfrm>
          <a:prstGeom prst="rect">
            <a:avLst/>
          </a:prstGeom>
        </p:spPr>
      </p:pic>
    </p:spTree>
    <p:extLst>
      <p:ext uri="{BB962C8B-B14F-4D97-AF65-F5344CB8AC3E}">
        <p14:creationId xmlns:p14="http://schemas.microsoft.com/office/powerpoint/2010/main" val="3672030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imonsV\AppData\Local\Microsoft\Windows\Temporary Internet Files\Content.Outlook\OFGLL62P\EIS web logo small.png">
            <a:extLst>
              <a:ext uri="{FF2B5EF4-FFF2-40B4-BE49-F238E27FC236}">
                <a16:creationId xmlns:a16="http://schemas.microsoft.com/office/drawing/2014/main" id="{44096DAF-DE36-C573-9CF1-98EB1A677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27" y="414560"/>
            <a:ext cx="2844946" cy="7112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FB25FA0-3133-5186-99EB-9E5DEDC30FEC}"/>
              </a:ext>
            </a:extLst>
          </p:cNvPr>
          <p:cNvPicPr>
            <a:picLocks noChangeAspect="1"/>
          </p:cNvPicPr>
          <p:nvPr/>
        </p:nvPicPr>
        <p:blipFill rotWithShape="1">
          <a:blip r:embed="rId3"/>
          <a:srcRect t="15764"/>
          <a:stretch/>
        </p:blipFill>
        <p:spPr>
          <a:xfrm>
            <a:off x="801269" y="1487403"/>
            <a:ext cx="3791051" cy="2890745"/>
          </a:xfrm>
          <a:prstGeom prst="rect">
            <a:avLst/>
          </a:prstGeom>
        </p:spPr>
      </p:pic>
      <p:sp>
        <p:nvSpPr>
          <p:cNvPr id="4" name="TextBox 3">
            <a:extLst>
              <a:ext uri="{FF2B5EF4-FFF2-40B4-BE49-F238E27FC236}">
                <a16:creationId xmlns:a16="http://schemas.microsoft.com/office/drawing/2014/main" id="{7537F4C2-0F69-B763-27B0-D3497F8A087C}"/>
              </a:ext>
            </a:extLst>
          </p:cNvPr>
          <p:cNvSpPr txBox="1"/>
          <p:nvPr/>
        </p:nvSpPr>
        <p:spPr>
          <a:xfrm>
            <a:off x="3128173" y="568960"/>
            <a:ext cx="7639050"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How to refer and contact details</a:t>
            </a:r>
            <a:endParaRPr lang="en-GB" sz="3200" dirty="0">
              <a:latin typeface="Arial" panose="020B0604020202020204" pitchFamily="34" charset="0"/>
              <a:cs typeface="Arial" panose="020B0604020202020204" pitchFamily="34" charset="0"/>
            </a:endParaRPr>
          </a:p>
        </p:txBody>
      </p:sp>
      <p:sp>
        <p:nvSpPr>
          <p:cNvPr id="5" name="Content Placeholder 16">
            <a:extLst>
              <a:ext uri="{FF2B5EF4-FFF2-40B4-BE49-F238E27FC236}">
                <a16:creationId xmlns:a16="http://schemas.microsoft.com/office/drawing/2014/main" id="{17432DAC-6B11-EB51-22F7-E162818EDF9D}"/>
              </a:ext>
            </a:extLst>
          </p:cNvPr>
          <p:cNvSpPr txBox="1">
            <a:spLocks/>
          </p:cNvSpPr>
          <p:nvPr/>
        </p:nvSpPr>
        <p:spPr>
          <a:xfrm>
            <a:off x="6260128" y="1355835"/>
            <a:ext cx="5406091" cy="5076496"/>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7000"/>
              </a:lnSpc>
              <a:spcAft>
                <a:spcPts val="800"/>
              </a:spcAft>
              <a:buNone/>
            </a:pPr>
            <a:r>
              <a:rPr lang="en-GB" sz="1800" dirty="0">
                <a:effectLst/>
                <a:latin typeface="Arial" panose="020B0604020202020204" pitchFamily="34" charset="0"/>
                <a:ea typeface="Calibri" panose="020F0502020204030204" pitchFamily="34" charset="0"/>
                <a:cs typeface="Arial" panose="020B0604020202020204" pitchFamily="34" charset="0"/>
              </a:rPr>
              <a:t>The Single Point of Entry (SPE) Form is the form used when referring to outside agencies such as Speech and Language Therapy and Paediatrician. </a:t>
            </a:r>
          </a:p>
          <a:p>
            <a:pPr marL="0" indent="0">
              <a:lnSpc>
                <a:spcPct val="107000"/>
              </a:lnSpc>
              <a:spcAft>
                <a:spcPts val="800"/>
              </a:spcAft>
              <a:buNone/>
            </a:pPr>
            <a:r>
              <a:rPr lang="en-GB" sz="1800" dirty="0">
                <a:effectLst/>
                <a:latin typeface="Arial" panose="020B0604020202020204" pitchFamily="34" charset="0"/>
                <a:ea typeface="Calibri" panose="020F0502020204030204" pitchFamily="34" charset="0"/>
                <a:cs typeface="Arial" panose="020B0604020202020204" pitchFamily="34" charset="0"/>
              </a:rPr>
              <a:t>To access this form, you must </a:t>
            </a:r>
            <a:r>
              <a:rPr lang="en-GB" sz="1800" dirty="0">
                <a:latin typeface="Arial" panose="020B0604020202020204" pitchFamily="34" charset="0"/>
                <a:ea typeface="Calibri" panose="020F0502020204030204" pitchFamily="34" charset="0"/>
                <a:cs typeface="Arial" panose="020B0604020202020204" pitchFamily="34" charset="0"/>
              </a:rPr>
              <a:t>go to the Single Point of Access pathway and contact health and care services to request a referral. </a:t>
            </a:r>
          </a:p>
          <a:p>
            <a:pPr marL="0" indent="0">
              <a:lnSpc>
                <a:spcPct val="107000"/>
              </a:lnSpc>
              <a:spcAft>
                <a:spcPts val="800"/>
              </a:spcAft>
              <a:buNone/>
            </a:pPr>
            <a:r>
              <a:rPr lang="en-GB" sz="1800" dirty="0">
                <a:effectLst/>
                <a:latin typeface="Arial" panose="020B0604020202020204" pitchFamily="34" charset="0"/>
                <a:ea typeface="Calibri" panose="020F0502020204030204" pitchFamily="34" charset="0"/>
                <a:cs typeface="Arial" panose="020B0604020202020204" pitchFamily="34" charset="0"/>
                <a:hlinkClick r:id="rId4"/>
              </a:rPr>
              <a:t>https://bathneshealthandcare.nhs.uk/childrens/spa/</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GB" sz="1800" dirty="0">
                <a:effectLst/>
                <a:latin typeface="Arial" panose="020B0604020202020204" pitchFamily="34" charset="0"/>
                <a:ea typeface="Calibri" panose="020F0502020204030204" pitchFamily="34" charset="0"/>
                <a:cs typeface="Arial" panose="020B0604020202020204" pitchFamily="34" charset="0"/>
              </a:rPr>
              <a:t>You mus</a:t>
            </a:r>
            <a:r>
              <a:rPr lang="en-GB" sz="1800" dirty="0">
                <a:latin typeface="Arial" panose="020B0604020202020204" pitchFamily="34" charset="0"/>
                <a:ea typeface="Calibri" panose="020F0502020204030204" pitchFamily="34" charset="0"/>
                <a:cs typeface="Arial" panose="020B0604020202020204" pitchFamily="34" charset="0"/>
              </a:rPr>
              <a:t>t include in detail the child’s strengths and needs as well as what has already been tried to support them. You will also need to include what you and the parents/carers hope to happen as a result of the referral. You can also send additional information to support this referral such as assessments, professional reports, and further information about the child.</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1F3C7094-A44A-246E-9B4F-ED52D91BC44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3843112">
            <a:off x="2960325" y="3731775"/>
            <a:ext cx="2396050" cy="3508872"/>
          </a:xfrm>
          <a:prstGeom prst="rect">
            <a:avLst/>
          </a:prstGeom>
        </p:spPr>
      </p:pic>
      <p:sp>
        <p:nvSpPr>
          <p:cNvPr id="7" name="TextBox 6">
            <a:extLst>
              <a:ext uri="{FF2B5EF4-FFF2-40B4-BE49-F238E27FC236}">
                <a16:creationId xmlns:a16="http://schemas.microsoft.com/office/drawing/2014/main" id="{348E57B4-C0D1-2340-CDFC-D53F7C5CDC7A}"/>
              </a:ext>
            </a:extLst>
          </p:cNvPr>
          <p:cNvSpPr txBox="1"/>
          <p:nvPr/>
        </p:nvSpPr>
        <p:spPr>
          <a:xfrm>
            <a:off x="3552497" y="4436544"/>
            <a:ext cx="2368701" cy="1600438"/>
          </a:xfrm>
          <a:prstGeom prst="rect">
            <a:avLst/>
          </a:prstGeom>
          <a:noFill/>
        </p:spPr>
        <p:txBody>
          <a:bodyPr wrap="square" rtlCol="0">
            <a:spAutoFit/>
          </a:bodyPr>
          <a:lstStyle/>
          <a:p>
            <a:r>
              <a:rPr lang="en-GB" dirty="0"/>
              <a:t>       </a:t>
            </a:r>
            <a:r>
              <a:rPr lang="en-GB" sz="1600" b="1" dirty="0">
                <a:latin typeface="Arial" panose="020B0604020202020204" pitchFamily="34" charset="0"/>
                <a:cs typeface="Arial" panose="020B0604020202020204" pitchFamily="34" charset="0"/>
              </a:rPr>
              <a:t>Reflection point</a:t>
            </a:r>
          </a:p>
          <a:p>
            <a:r>
              <a:rPr lang="en-GB" sz="1600" dirty="0">
                <a:latin typeface="Arial" panose="020B0604020202020204" pitchFamily="34" charset="0"/>
                <a:cs typeface="Arial" panose="020B0604020202020204" pitchFamily="34" charset="0"/>
              </a:rPr>
              <a:t>   At what point might                 you think about making a referral to one of these services and why?</a:t>
            </a:r>
          </a:p>
        </p:txBody>
      </p:sp>
    </p:spTree>
    <p:extLst>
      <p:ext uri="{BB962C8B-B14F-4D97-AF65-F5344CB8AC3E}">
        <p14:creationId xmlns:p14="http://schemas.microsoft.com/office/powerpoint/2010/main" val="3190459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7252C82-C00C-C08D-A002-C48879A40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27" y="414560"/>
            <a:ext cx="2844946" cy="71123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3D240FBB-BFA9-8846-352B-67949011EF82}"/>
              </a:ext>
            </a:extLst>
          </p:cNvPr>
          <p:cNvSpPr txBox="1">
            <a:spLocks/>
          </p:cNvSpPr>
          <p:nvPr/>
        </p:nvSpPr>
        <p:spPr>
          <a:xfrm>
            <a:off x="838200" y="74012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solidFill>
                  <a:schemeClr val="accent1"/>
                </a:solidFill>
                <a:latin typeface="Arial" panose="020B0604020202020204" pitchFamily="34" charset="0"/>
                <a:cs typeface="Arial" panose="020B0604020202020204" pitchFamily="34" charset="0"/>
              </a:rPr>
              <a:t>Virtual Schools </a:t>
            </a:r>
          </a:p>
        </p:txBody>
      </p:sp>
      <p:sp>
        <p:nvSpPr>
          <p:cNvPr id="10" name="Content Placeholder 3">
            <a:extLst>
              <a:ext uri="{FF2B5EF4-FFF2-40B4-BE49-F238E27FC236}">
                <a16:creationId xmlns:a16="http://schemas.microsoft.com/office/drawing/2014/main" id="{86510A7F-F535-A78C-932B-C4AB89D557DA}"/>
              </a:ext>
            </a:extLst>
          </p:cNvPr>
          <p:cNvSpPr txBox="1">
            <a:spLocks/>
          </p:cNvSpPr>
          <p:nvPr/>
        </p:nvSpPr>
        <p:spPr>
          <a:xfrm>
            <a:off x="709613" y="2418679"/>
            <a:ext cx="5157787" cy="3684588"/>
          </a:xfrm>
          <a:prstGeom prst="rect">
            <a:avLst/>
          </a:prstGeom>
          <a:ln>
            <a:solidFill>
              <a:schemeClr val="tx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300" b="1" dirty="0">
                <a:solidFill>
                  <a:srgbClr val="0B0C0C"/>
                </a:solidFill>
                <a:latin typeface="arial" panose="020B0604020202020204" pitchFamily="34" charset="0"/>
              </a:rPr>
              <a:t>Service offer</a:t>
            </a:r>
          </a:p>
          <a:p>
            <a:r>
              <a:rPr lang="en-GB" sz="1900" dirty="0">
                <a:solidFill>
                  <a:srgbClr val="0B0C0C"/>
                </a:solidFill>
                <a:latin typeface="arial" panose="020B0604020202020204" pitchFamily="34" charset="0"/>
              </a:rPr>
              <a:t>Virtual School provides educational support to children in care from nursery to the end of full-time education.</a:t>
            </a:r>
          </a:p>
          <a:p>
            <a:r>
              <a:rPr lang="en-GB" sz="1900" dirty="0">
                <a:solidFill>
                  <a:srgbClr val="0B0C0C"/>
                </a:solidFill>
                <a:latin typeface="arial" panose="020B0604020202020204" pitchFamily="34" charset="0"/>
              </a:rPr>
              <a:t>We monitor and support the progress of children in care, as though they were in a single, virtual school. We work with carers, social care, SEND support services and over 100 schools and colleges to help every child or young person achieve their potential.</a:t>
            </a:r>
          </a:p>
          <a:p>
            <a:pPr marL="0" indent="0">
              <a:buFont typeface="Arial" panose="020B0604020202020204" pitchFamily="34" charset="0"/>
              <a:buNone/>
            </a:pPr>
            <a:endParaRPr lang="en-GB" dirty="0"/>
          </a:p>
        </p:txBody>
      </p:sp>
      <p:sp>
        <p:nvSpPr>
          <p:cNvPr id="12" name="Content Placeholder 5">
            <a:extLst>
              <a:ext uri="{FF2B5EF4-FFF2-40B4-BE49-F238E27FC236}">
                <a16:creationId xmlns:a16="http://schemas.microsoft.com/office/drawing/2014/main" id="{C6BDE1F8-3A48-B66C-CF0F-2472BD28AD48}"/>
              </a:ext>
            </a:extLst>
          </p:cNvPr>
          <p:cNvSpPr txBox="1">
            <a:spLocks/>
          </p:cNvSpPr>
          <p:nvPr/>
        </p:nvSpPr>
        <p:spPr>
          <a:xfrm>
            <a:off x="6170612" y="2433284"/>
            <a:ext cx="5183188" cy="3684588"/>
          </a:xfrm>
          <a:prstGeom prst="rect">
            <a:avLst/>
          </a:prstGeom>
          <a:ln>
            <a:solidFill>
              <a:schemeClr val="tx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800" b="1" dirty="0">
                <a:latin typeface="Arial" panose="020B0604020202020204" pitchFamily="34" charset="0"/>
                <a:cs typeface="Arial" panose="020B0604020202020204" pitchFamily="34" charset="0"/>
              </a:rPr>
              <a:t>Referral and contact information</a:t>
            </a:r>
          </a:p>
          <a:p>
            <a:pPr marL="0" indent="0">
              <a:buFont typeface="Arial" panose="020B0604020202020204" pitchFamily="34" charset="0"/>
              <a:buNone/>
            </a:pPr>
            <a:r>
              <a:rPr lang="en-GB" sz="1800" dirty="0">
                <a:latin typeface="Arial" panose="020B0604020202020204" pitchFamily="34" charset="0"/>
                <a:cs typeface="Arial" panose="020B0604020202020204" pitchFamily="34" charset="0"/>
              </a:rPr>
              <a:t>To contact Virtual School follow the link below and complete the online form: </a:t>
            </a:r>
          </a:p>
          <a:p>
            <a:pPr marL="0" indent="0">
              <a:buFont typeface="Arial" panose="020B0604020202020204" pitchFamily="34" charset="0"/>
              <a:buNone/>
            </a:pPr>
            <a:r>
              <a:rPr lang="en-GB" sz="1800" dirty="0">
                <a:latin typeface="Arial" panose="020B0604020202020204" pitchFamily="34" charset="0"/>
                <a:cs typeface="Arial" panose="020B0604020202020204" pitchFamily="34" charset="0"/>
                <a:hlinkClick r:id="rId3"/>
              </a:rPr>
              <a:t>https://beta.bathnes.gov.uk/form/contact-the-virtual-school</a:t>
            </a:r>
            <a:endParaRPr lang="en-GB" sz="1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B749CD2-5F76-885C-BC81-914F710C965F}"/>
              </a:ext>
            </a:extLst>
          </p:cNvPr>
          <p:cNvPicPr>
            <a:picLocks noChangeAspect="1"/>
          </p:cNvPicPr>
          <p:nvPr/>
        </p:nvPicPr>
        <p:blipFill rotWithShape="1">
          <a:blip r:embed="rId4"/>
          <a:srcRect l="4166" t="65185" r="88917" b="21778"/>
          <a:stretch/>
        </p:blipFill>
        <p:spPr>
          <a:xfrm>
            <a:off x="5069840" y="1125797"/>
            <a:ext cx="1219200" cy="1292646"/>
          </a:xfrm>
          <a:prstGeom prst="rect">
            <a:avLst/>
          </a:prstGeom>
        </p:spPr>
      </p:pic>
    </p:spTree>
    <p:extLst>
      <p:ext uri="{BB962C8B-B14F-4D97-AF65-F5344CB8AC3E}">
        <p14:creationId xmlns:p14="http://schemas.microsoft.com/office/powerpoint/2010/main" val="1181291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7252C82-C00C-C08D-A002-C48879A40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27" y="414560"/>
            <a:ext cx="2844946" cy="7112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618F8D2-3E06-3300-11B1-1EE5F65240EA}"/>
              </a:ext>
            </a:extLst>
          </p:cNvPr>
          <p:cNvSpPr txBox="1">
            <a:spLocks/>
          </p:cNvSpPr>
          <p:nvPr/>
        </p:nvSpPr>
        <p:spPr>
          <a:xfrm>
            <a:off x="1010920" y="46536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dirty="0">
                <a:solidFill>
                  <a:schemeClr val="accent1"/>
                </a:solidFill>
                <a:latin typeface="Arial" panose="020B0604020202020204" pitchFamily="34" charset="0"/>
                <a:cs typeface="Arial" panose="020B0604020202020204" pitchFamily="34" charset="0"/>
              </a:rPr>
              <a:t>Sensory Support Service</a:t>
            </a:r>
          </a:p>
        </p:txBody>
      </p:sp>
      <p:sp>
        <p:nvSpPr>
          <p:cNvPr id="5" name="Content Placeholder 3">
            <a:extLst>
              <a:ext uri="{FF2B5EF4-FFF2-40B4-BE49-F238E27FC236}">
                <a16:creationId xmlns:a16="http://schemas.microsoft.com/office/drawing/2014/main" id="{26FF89BA-E8E7-621B-72A6-E8F7F7CF7BE0}"/>
              </a:ext>
            </a:extLst>
          </p:cNvPr>
          <p:cNvSpPr txBox="1">
            <a:spLocks/>
          </p:cNvSpPr>
          <p:nvPr/>
        </p:nvSpPr>
        <p:spPr>
          <a:xfrm>
            <a:off x="502606" y="1384523"/>
            <a:ext cx="7242492" cy="4731796"/>
          </a:xfrm>
          <a:prstGeom prst="rect">
            <a:avLst/>
          </a:prstGeom>
          <a:ln>
            <a:solidFill>
              <a:schemeClr val="tx1"/>
            </a:solidFill>
          </a:ln>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Font typeface="Arial" panose="020B0604020202020204" pitchFamily="34" charset="0"/>
              <a:buNone/>
            </a:pPr>
            <a:r>
              <a:rPr lang="en-GB" sz="7200" b="1" dirty="0">
                <a:solidFill>
                  <a:srgbClr val="000000"/>
                </a:solidFill>
                <a:latin typeface="Arial" panose="020B0604020202020204" pitchFamily="34" charset="0"/>
                <a:cs typeface="Arial" panose="020B0604020202020204" pitchFamily="34" charset="0"/>
              </a:rPr>
              <a:t>Service offer</a:t>
            </a:r>
          </a:p>
          <a:p>
            <a:pPr marL="0" indent="0">
              <a:lnSpc>
                <a:spcPct val="120000"/>
              </a:lnSpc>
              <a:buFont typeface="Arial" panose="020B0604020202020204" pitchFamily="34" charset="0"/>
              <a:buNone/>
            </a:pPr>
            <a:r>
              <a:rPr lang="en-GB" sz="7200" dirty="0">
                <a:solidFill>
                  <a:srgbClr val="000000"/>
                </a:solidFill>
                <a:latin typeface="Arial" panose="020B0604020202020204" pitchFamily="34" charset="0"/>
                <a:cs typeface="Arial" panose="020B0604020202020204" pitchFamily="34" charset="0"/>
              </a:rPr>
              <a:t>Support for children and young people who are deaf, have vision or multi-sensory impairment. Sensory support helps children and young people to learn at home, in early years settings and schools by working with families and a range of professionals. Sensory Support Service will support your family at home and help your child’s early years setting or school by providing:</a:t>
            </a:r>
          </a:p>
          <a:p>
            <a:pPr>
              <a:lnSpc>
                <a:spcPct val="120000"/>
              </a:lnSpc>
            </a:pPr>
            <a:r>
              <a:rPr lang="en-GB" sz="6400" dirty="0">
                <a:solidFill>
                  <a:srgbClr val="000000"/>
                </a:solidFill>
                <a:latin typeface="Arial" panose="020B0604020202020204" pitchFamily="34" charset="0"/>
                <a:cs typeface="Arial" panose="020B0604020202020204" pitchFamily="34" charset="0"/>
              </a:rPr>
              <a:t>assessment of your child’s educational needs</a:t>
            </a:r>
          </a:p>
          <a:p>
            <a:pPr>
              <a:lnSpc>
                <a:spcPct val="120000"/>
              </a:lnSpc>
            </a:pPr>
            <a:r>
              <a:rPr lang="en-GB" sz="6400" dirty="0">
                <a:solidFill>
                  <a:srgbClr val="000000"/>
                </a:solidFill>
                <a:latin typeface="Arial" panose="020B0604020202020204" pitchFamily="34" charset="0"/>
                <a:cs typeface="Arial" panose="020B0604020202020204" pitchFamily="34" charset="0"/>
              </a:rPr>
              <a:t>support families to promote their child's development</a:t>
            </a:r>
          </a:p>
          <a:p>
            <a:pPr>
              <a:lnSpc>
                <a:spcPct val="120000"/>
              </a:lnSpc>
            </a:pPr>
            <a:r>
              <a:rPr lang="en-GB" sz="6400" dirty="0">
                <a:solidFill>
                  <a:srgbClr val="000000"/>
                </a:solidFill>
                <a:latin typeface="Arial" panose="020B0604020202020204" pitchFamily="34" charset="0"/>
                <a:cs typeface="Arial" panose="020B0604020202020204" pitchFamily="34" charset="0"/>
              </a:rPr>
              <a:t>training and support so that your child is fully included in the early years setting, school or other educational setting and makes good progress</a:t>
            </a:r>
          </a:p>
          <a:p>
            <a:pPr>
              <a:lnSpc>
                <a:spcPct val="120000"/>
              </a:lnSpc>
            </a:pPr>
            <a:r>
              <a:rPr lang="en-GB" sz="6400" dirty="0">
                <a:solidFill>
                  <a:srgbClr val="000000"/>
                </a:solidFill>
                <a:latin typeface="Arial" panose="020B0604020202020204" pitchFamily="34" charset="0"/>
                <a:cs typeface="Arial" panose="020B0604020202020204" pitchFamily="34" charset="0"/>
              </a:rPr>
              <a:t>direct support and teaching for children who need to learn specialist skills, such as Braille</a:t>
            </a:r>
          </a:p>
          <a:p>
            <a:pPr>
              <a:lnSpc>
                <a:spcPct val="120000"/>
              </a:lnSpc>
            </a:pPr>
            <a:r>
              <a:rPr lang="en-GB" sz="6400" dirty="0">
                <a:solidFill>
                  <a:srgbClr val="000000"/>
                </a:solidFill>
                <a:latin typeface="Arial" panose="020B0604020202020204" pitchFamily="34" charset="0"/>
                <a:cs typeface="Arial" panose="020B0604020202020204" pitchFamily="34" charset="0"/>
              </a:rPr>
              <a:t>advice and support to help your child develop independence and life skills</a:t>
            </a:r>
          </a:p>
          <a:p>
            <a:pPr marL="0" indent="0">
              <a:buFont typeface="Arial" panose="020B0604020202020204" pitchFamily="34" charset="0"/>
              <a:buNone/>
            </a:pPr>
            <a:endParaRPr lang="en-GB" sz="1400" dirty="0">
              <a:latin typeface="Arial" panose="020B0604020202020204" pitchFamily="34" charset="0"/>
              <a:cs typeface="Arial" panose="020B0604020202020204" pitchFamily="34" charset="0"/>
            </a:endParaRPr>
          </a:p>
        </p:txBody>
      </p:sp>
      <p:sp>
        <p:nvSpPr>
          <p:cNvPr id="7" name="Content Placeholder 5">
            <a:extLst>
              <a:ext uri="{FF2B5EF4-FFF2-40B4-BE49-F238E27FC236}">
                <a16:creationId xmlns:a16="http://schemas.microsoft.com/office/drawing/2014/main" id="{919F55B9-C6F7-D777-2EC8-A3DC2F41C644}"/>
              </a:ext>
            </a:extLst>
          </p:cNvPr>
          <p:cNvSpPr txBox="1">
            <a:spLocks/>
          </p:cNvSpPr>
          <p:nvPr/>
        </p:nvSpPr>
        <p:spPr>
          <a:xfrm>
            <a:off x="8068149" y="1384523"/>
            <a:ext cx="3633788" cy="4454525"/>
          </a:xfrm>
          <a:prstGeom prst="rect">
            <a:avLst/>
          </a:prstGeom>
          <a:ln>
            <a:solidFill>
              <a:schemeClr val="tx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800" b="1" dirty="0">
                <a:solidFill>
                  <a:srgbClr val="2E3137"/>
                </a:solidFill>
                <a:latin typeface="Arial" panose="020B0604020202020204" pitchFamily="34" charset="0"/>
                <a:cs typeface="Arial" panose="020B0604020202020204" pitchFamily="34" charset="0"/>
              </a:rPr>
              <a:t>Referral and contact information</a:t>
            </a:r>
          </a:p>
          <a:p>
            <a:pPr marL="0" indent="0">
              <a:buFont typeface="Arial" panose="020B0604020202020204" pitchFamily="34" charset="0"/>
              <a:buNone/>
            </a:pPr>
            <a:r>
              <a:rPr lang="en-GB" sz="1800" dirty="0">
                <a:solidFill>
                  <a:srgbClr val="2E3137"/>
                </a:solidFill>
                <a:latin typeface="Arial" panose="020B0604020202020204" pitchFamily="34" charset="0"/>
                <a:cs typeface="Arial" panose="020B0604020202020204" pitchFamily="34" charset="0"/>
              </a:rPr>
              <a:t>Sensory Support Service</a:t>
            </a:r>
            <a:br>
              <a:rPr lang="en-GB" sz="1800" dirty="0">
                <a:solidFill>
                  <a:srgbClr val="2E3137"/>
                </a:solidFill>
                <a:latin typeface="Arial" panose="020B0604020202020204" pitchFamily="34" charset="0"/>
                <a:cs typeface="Arial" panose="020B0604020202020204" pitchFamily="34" charset="0"/>
              </a:rPr>
            </a:br>
            <a:r>
              <a:rPr lang="en-GB" sz="1800" dirty="0" err="1">
                <a:solidFill>
                  <a:srgbClr val="2E3137"/>
                </a:solidFill>
                <a:latin typeface="Arial" panose="020B0604020202020204" pitchFamily="34" charset="0"/>
                <a:cs typeface="Arial" panose="020B0604020202020204" pitchFamily="34" charset="0"/>
              </a:rPr>
              <a:t>Elmfield</a:t>
            </a:r>
            <a:r>
              <a:rPr lang="en-GB" sz="1800" dirty="0">
                <a:solidFill>
                  <a:srgbClr val="2E3137"/>
                </a:solidFill>
                <a:latin typeface="Arial" panose="020B0604020202020204" pitchFamily="34" charset="0"/>
                <a:cs typeface="Arial" panose="020B0604020202020204" pitchFamily="34" charset="0"/>
              </a:rPr>
              <a:t> House</a:t>
            </a:r>
            <a:br>
              <a:rPr lang="en-GB" sz="1800" dirty="0">
                <a:solidFill>
                  <a:srgbClr val="2E3137"/>
                </a:solidFill>
                <a:latin typeface="Arial" panose="020B0604020202020204" pitchFamily="34" charset="0"/>
                <a:cs typeface="Arial" panose="020B0604020202020204" pitchFamily="34" charset="0"/>
              </a:rPr>
            </a:br>
            <a:r>
              <a:rPr lang="en-GB" sz="1800" dirty="0" err="1">
                <a:solidFill>
                  <a:srgbClr val="2E3137"/>
                </a:solidFill>
                <a:latin typeface="Arial" panose="020B0604020202020204" pitchFamily="34" charset="0"/>
                <a:cs typeface="Arial" panose="020B0604020202020204" pitchFamily="34" charset="0"/>
              </a:rPr>
              <a:t>Greystoke</a:t>
            </a:r>
            <a:r>
              <a:rPr lang="en-GB" sz="1800" dirty="0">
                <a:solidFill>
                  <a:srgbClr val="2E3137"/>
                </a:solidFill>
                <a:latin typeface="Arial" panose="020B0604020202020204" pitchFamily="34" charset="0"/>
                <a:cs typeface="Arial" panose="020B0604020202020204" pitchFamily="34" charset="0"/>
              </a:rPr>
              <a:t> Avenue</a:t>
            </a:r>
            <a:br>
              <a:rPr lang="en-GB" sz="1800" dirty="0">
                <a:solidFill>
                  <a:srgbClr val="2E3137"/>
                </a:solidFill>
                <a:latin typeface="Arial" panose="020B0604020202020204" pitchFamily="34" charset="0"/>
                <a:cs typeface="Arial" panose="020B0604020202020204" pitchFamily="34" charset="0"/>
              </a:rPr>
            </a:br>
            <a:r>
              <a:rPr lang="en-GB" sz="1800" dirty="0">
                <a:solidFill>
                  <a:srgbClr val="2E3137"/>
                </a:solidFill>
                <a:latin typeface="Arial" panose="020B0604020202020204" pitchFamily="34" charset="0"/>
                <a:cs typeface="Arial" panose="020B0604020202020204" pitchFamily="34" charset="0"/>
              </a:rPr>
              <a:t>Westbury-on-Trym</a:t>
            </a:r>
            <a:br>
              <a:rPr lang="en-GB" sz="1800" dirty="0">
                <a:solidFill>
                  <a:srgbClr val="2E3137"/>
                </a:solidFill>
                <a:latin typeface="Arial" panose="020B0604020202020204" pitchFamily="34" charset="0"/>
                <a:cs typeface="Arial" panose="020B0604020202020204" pitchFamily="34" charset="0"/>
              </a:rPr>
            </a:br>
            <a:r>
              <a:rPr lang="en-GB" sz="1800" dirty="0">
                <a:solidFill>
                  <a:srgbClr val="2E3137"/>
                </a:solidFill>
                <a:latin typeface="Arial" panose="020B0604020202020204" pitchFamily="34" charset="0"/>
                <a:cs typeface="Arial" panose="020B0604020202020204" pitchFamily="34" charset="0"/>
              </a:rPr>
              <a:t>BS10 6AY</a:t>
            </a:r>
          </a:p>
          <a:p>
            <a:pPr marL="0" indent="0">
              <a:buFont typeface="Arial" panose="020B0604020202020204" pitchFamily="34" charset="0"/>
              <a:buNone/>
            </a:pPr>
            <a:r>
              <a:rPr lang="en-GB" sz="1800" dirty="0">
                <a:solidFill>
                  <a:srgbClr val="2E3137"/>
                </a:solidFill>
                <a:latin typeface="Arial" panose="020B0604020202020204" pitchFamily="34" charset="0"/>
                <a:cs typeface="Arial" panose="020B0604020202020204" pitchFamily="34" charset="0"/>
              </a:rPr>
              <a:t>Phone: 0117 903 8442</a:t>
            </a:r>
            <a:br>
              <a:rPr lang="en-GB" sz="1800" dirty="0">
                <a:solidFill>
                  <a:srgbClr val="2E3137"/>
                </a:solidFill>
                <a:latin typeface="Arial" panose="020B0604020202020204" pitchFamily="34" charset="0"/>
                <a:cs typeface="Arial" panose="020B0604020202020204" pitchFamily="34" charset="0"/>
              </a:rPr>
            </a:br>
            <a:r>
              <a:rPr lang="en-GB" sz="1800" dirty="0">
                <a:solidFill>
                  <a:srgbClr val="2E3137"/>
                </a:solidFill>
                <a:latin typeface="Arial" panose="020B0604020202020204" pitchFamily="34" charset="0"/>
                <a:cs typeface="Arial" panose="020B0604020202020204" pitchFamily="34" charset="0"/>
              </a:rPr>
              <a:t>Text: 07407 814 763</a:t>
            </a:r>
            <a:br>
              <a:rPr lang="en-GB" sz="1800" dirty="0">
                <a:solidFill>
                  <a:srgbClr val="2E3137"/>
                </a:solidFill>
                <a:latin typeface="Arial" panose="020B0604020202020204" pitchFamily="34" charset="0"/>
                <a:cs typeface="Arial" panose="020B0604020202020204" pitchFamily="34" charset="0"/>
              </a:rPr>
            </a:br>
            <a:r>
              <a:rPr lang="en-GB" sz="1800" dirty="0">
                <a:solidFill>
                  <a:srgbClr val="2E3137"/>
                </a:solidFill>
                <a:latin typeface="Arial" panose="020B0604020202020204" pitchFamily="34" charset="0"/>
                <a:cs typeface="Arial" panose="020B0604020202020204" pitchFamily="34" charset="0"/>
              </a:rPr>
              <a:t>Email: </a:t>
            </a:r>
            <a:r>
              <a:rPr lang="en-GB" sz="1800" dirty="0">
                <a:solidFill>
                  <a:srgbClr val="0D45A0"/>
                </a:solidFill>
                <a:latin typeface="Arial" panose="020B0604020202020204" pitchFamily="34" charset="0"/>
                <a:cs typeface="Arial" panose="020B0604020202020204" pitchFamily="34" charset="0"/>
                <a:hlinkClick r:id="rId3"/>
              </a:rPr>
              <a:t>sensorysupportservice@bristol.gov.uk</a:t>
            </a:r>
            <a:endParaRPr lang="en-GB" sz="18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800" dirty="0">
                <a:latin typeface="Arial" panose="020B0604020202020204" pitchFamily="34" charset="0"/>
                <a:cs typeface="Arial" panose="020B0604020202020204" pitchFamily="34" charset="0"/>
              </a:rPr>
              <a:t>For information on how to refer to the Sensory Support Service follow the link below: </a:t>
            </a:r>
          </a:p>
          <a:p>
            <a:pPr marL="0" indent="0">
              <a:buFont typeface="Arial" panose="020B0604020202020204" pitchFamily="34" charset="0"/>
              <a:buNone/>
            </a:pPr>
            <a:r>
              <a:rPr lang="en-GB" sz="1800" dirty="0">
                <a:latin typeface="Arial" panose="020B0604020202020204" pitchFamily="34" charset="0"/>
                <a:cs typeface="Arial" panose="020B0604020202020204" pitchFamily="34" charset="0"/>
                <a:hlinkClick r:id="rId4"/>
              </a:rPr>
              <a:t>https://www.bristol.gov.uk/sensory-support-service/about/referrals</a:t>
            </a:r>
            <a:endParaRPr lang="en-GB" sz="18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4D15EB8E-1C42-4134-DA77-8FB30BBDAF41}"/>
              </a:ext>
            </a:extLst>
          </p:cNvPr>
          <p:cNvPicPr>
            <a:picLocks noChangeAspect="1"/>
          </p:cNvPicPr>
          <p:nvPr/>
        </p:nvPicPr>
        <p:blipFill rotWithShape="1">
          <a:blip r:embed="rId5"/>
          <a:srcRect t="22370" r="71000" b="67259"/>
          <a:stretch/>
        </p:blipFill>
        <p:spPr>
          <a:xfrm>
            <a:off x="4370944" y="5923280"/>
            <a:ext cx="3535680" cy="711237"/>
          </a:xfrm>
          <a:prstGeom prst="rect">
            <a:avLst/>
          </a:prstGeom>
        </p:spPr>
      </p:pic>
    </p:spTree>
    <p:extLst>
      <p:ext uri="{BB962C8B-B14F-4D97-AF65-F5344CB8AC3E}">
        <p14:creationId xmlns:p14="http://schemas.microsoft.com/office/powerpoint/2010/main" val="1390714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A9296">
            <a:alpha val="74000"/>
          </a:srgbClr>
        </a:solidFill>
        <a:effectLst/>
      </p:bgPr>
    </p:bg>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D039C9B-72AA-80DF-2BAF-B0D702081EEF}"/>
              </a:ext>
            </a:extLst>
          </p:cNvPr>
          <p:cNvSpPr/>
          <p:nvPr/>
        </p:nvSpPr>
        <p:spPr>
          <a:xfrm>
            <a:off x="309543" y="1236718"/>
            <a:ext cx="5512393" cy="3477875"/>
          </a:xfrm>
          <a:prstGeom prst="roundRect">
            <a:avLst/>
          </a:prstGeom>
          <a:solidFill>
            <a:srgbClr val="009999"/>
          </a:solidFill>
          <a:ln>
            <a:solidFill>
              <a:srgbClr val="3CA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3D440D62-838A-2579-D222-7CC695A48DDB}"/>
              </a:ext>
            </a:extLst>
          </p:cNvPr>
          <p:cNvPicPr>
            <a:picLocks noChangeAspect="1"/>
          </p:cNvPicPr>
          <p:nvPr/>
        </p:nvPicPr>
        <p:blipFill>
          <a:blip r:embed="rId3"/>
          <a:stretch>
            <a:fillRect/>
          </a:stretch>
        </p:blipFill>
        <p:spPr>
          <a:xfrm>
            <a:off x="74596" y="289296"/>
            <a:ext cx="2596686" cy="650921"/>
          </a:xfrm>
          <a:prstGeom prst="rect">
            <a:avLst/>
          </a:prstGeom>
        </p:spPr>
      </p:pic>
      <p:pic>
        <p:nvPicPr>
          <p:cNvPr id="13" name="Picture 12">
            <a:extLst>
              <a:ext uri="{FF2B5EF4-FFF2-40B4-BE49-F238E27FC236}">
                <a16:creationId xmlns:a16="http://schemas.microsoft.com/office/drawing/2014/main" id="{765D4A92-0B2C-83EE-1391-4C11CEAA268B}"/>
              </a:ext>
            </a:extLst>
          </p:cNvPr>
          <p:cNvPicPr>
            <a:picLocks noChangeAspect="1"/>
          </p:cNvPicPr>
          <p:nvPr/>
        </p:nvPicPr>
        <p:blipFill>
          <a:blip r:embed="rId4"/>
          <a:stretch>
            <a:fillRect/>
          </a:stretch>
        </p:blipFill>
        <p:spPr>
          <a:xfrm>
            <a:off x="10016381" y="306820"/>
            <a:ext cx="1719221" cy="951058"/>
          </a:xfrm>
          <a:prstGeom prst="rect">
            <a:avLst/>
          </a:prstGeom>
        </p:spPr>
      </p:pic>
      <p:sp>
        <p:nvSpPr>
          <p:cNvPr id="15" name="TextBox 14">
            <a:extLst>
              <a:ext uri="{FF2B5EF4-FFF2-40B4-BE49-F238E27FC236}">
                <a16:creationId xmlns:a16="http://schemas.microsoft.com/office/drawing/2014/main" id="{69BB4863-55A2-2E4A-E899-1C68F7FBAD53}"/>
              </a:ext>
            </a:extLst>
          </p:cNvPr>
          <p:cNvSpPr txBox="1"/>
          <p:nvPr/>
        </p:nvSpPr>
        <p:spPr>
          <a:xfrm>
            <a:off x="619634" y="1592577"/>
            <a:ext cx="4892210" cy="2585323"/>
          </a:xfrm>
          <a:prstGeom prst="rect">
            <a:avLst/>
          </a:prstGeom>
          <a:noFill/>
        </p:spPr>
        <p:txBody>
          <a:bodyPr wrap="square" rtlCol="0">
            <a:spAutoFit/>
          </a:bodyPr>
          <a:lstStyle/>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Support children and young people with special educational needs and disabilities (SEND) and their parents and carers. </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They offer free, impartial and confidential information, advice and support to children and young people between the ages of 0 to 25 with special educational needs and disabilities (SEND) and their parents/carers. </a:t>
            </a:r>
          </a:p>
        </p:txBody>
      </p:sp>
      <p:pic>
        <p:nvPicPr>
          <p:cNvPr id="17" name="Picture 16">
            <a:extLst>
              <a:ext uri="{FF2B5EF4-FFF2-40B4-BE49-F238E27FC236}">
                <a16:creationId xmlns:a16="http://schemas.microsoft.com/office/drawing/2014/main" id="{958D4D9A-FC19-48D3-0652-46AC5BD5E1C3}"/>
              </a:ext>
            </a:extLst>
          </p:cNvPr>
          <p:cNvPicPr>
            <a:picLocks noChangeAspect="1"/>
          </p:cNvPicPr>
          <p:nvPr/>
        </p:nvPicPr>
        <p:blipFill>
          <a:blip r:embed="rId5"/>
          <a:stretch>
            <a:fillRect/>
          </a:stretch>
        </p:blipFill>
        <p:spPr>
          <a:xfrm>
            <a:off x="6203738" y="1236718"/>
            <a:ext cx="5030518" cy="5030518"/>
          </a:xfrm>
          <a:prstGeom prst="rect">
            <a:avLst/>
          </a:prstGeom>
        </p:spPr>
      </p:pic>
      <p:sp>
        <p:nvSpPr>
          <p:cNvPr id="18" name="Title 1">
            <a:extLst>
              <a:ext uri="{FF2B5EF4-FFF2-40B4-BE49-F238E27FC236}">
                <a16:creationId xmlns:a16="http://schemas.microsoft.com/office/drawing/2014/main" id="{F66131F2-3880-43DB-79CC-862F1B86DB1C}"/>
              </a:ext>
            </a:extLst>
          </p:cNvPr>
          <p:cNvSpPr>
            <a:spLocks noGrp="1"/>
          </p:cNvSpPr>
          <p:nvPr>
            <p:ph type="title"/>
          </p:nvPr>
        </p:nvSpPr>
        <p:spPr>
          <a:xfrm>
            <a:off x="838200" y="41512"/>
            <a:ext cx="10515600" cy="1325563"/>
          </a:xfrm>
        </p:spPr>
        <p:txBody>
          <a:bodyPr>
            <a:normAutofit/>
          </a:bodyPr>
          <a:lstStyle/>
          <a:p>
            <a:pPr algn="ctr"/>
            <a:r>
              <a:rPr lang="en-GB" sz="2800" dirty="0">
                <a:latin typeface="Arial" panose="020B0604020202020204" pitchFamily="34" charset="0"/>
                <a:cs typeface="Arial" panose="020B0604020202020204" pitchFamily="34" charset="0"/>
              </a:rPr>
              <a:t>SENDIAS Bath &amp;North East Somerset</a:t>
            </a:r>
          </a:p>
        </p:txBody>
      </p:sp>
      <p:pic>
        <p:nvPicPr>
          <p:cNvPr id="22" name="Picture 21">
            <a:extLst>
              <a:ext uri="{FF2B5EF4-FFF2-40B4-BE49-F238E27FC236}">
                <a16:creationId xmlns:a16="http://schemas.microsoft.com/office/drawing/2014/main" id="{D7C83424-47F1-8D1E-6D6A-7DA977395572}"/>
              </a:ext>
            </a:extLst>
          </p:cNvPr>
          <p:cNvPicPr>
            <a:picLocks noChangeAspect="1"/>
          </p:cNvPicPr>
          <p:nvPr/>
        </p:nvPicPr>
        <p:blipFill rotWithShape="1">
          <a:blip r:embed="rId6"/>
          <a:srcRect t="33439"/>
          <a:stretch/>
        </p:blipFill>
        <p:spPr>
          <a:xfrm>
            <a:off x="1790865" y="4859493"/>
            <a:ext cx="2466176" cy="1481257"/>
          </a:xfrm>
          <a:prstGeom prst="rect">
            <a:avLst/>
          </a:prstGeom>
        </p:spPr>
      </p:pic>
    </p:spTree>
    <p:extLst>
      <p:ext uri="{BB962C8B-B14F-4D97-AF65-F5344CB8AC3E}">
        <p14:creationId xmlns:p14="http://schemas.microsoft.com/office/powerpoint/2010/main" val="2815968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7252C82-C00C-C08D-A002-C48879A40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27" y="414560"/>
            <a:ext cx="2844946" cy="7112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2CE9150-5ADB-3CA6-187A-1F2FAE09EA19}"/>
              </a:ext>
            </a:extLst>
          </p:cNvPr>
          <p:cNvSpPr txBox="1">
            <a:spLocks/>
          </p:cNvSpPr>
          <p:nvPr/>
        </p:nvSpPr>
        <p:spPr>
          <a:xfrm>
            <a:off x="2651760" y="664499"/>
            <a:ext cx="7670800" cy="7112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solidFill>
                  <a:schemeClr val="accent1"/>
                </a:solidFill>
                <a:latin typeface="Arial" panose="020B0604020202020204" pitchFamily="34" charset="0"/>
                <a:cs typeface="Arial" panose="020B0604020202020204" pitchFamily="34" charset="0"/>
              </a:rPr>
              <a:t>Other services relevant services</a:t>
            </a:r>
          </a:p>
        </p:txBody>
      </p:sp>
      <p:sp>
        <p:nvSpPr>
          <p:cNvPr id="3" name="Content Placeholder 16">
            <a:extLst>
              <a:ext uri="{FF2B5EF4-FFF2-40B4-BE49-F238E27FC236}">
                <a16:creationId xmlns:a16="http://schemas.microsoft.com/office/drawing/2014/main" id="{47A5B7DD-4DEF-3778-DAD9-0B611AAA1294}"/>
              </a:ext>
            </a:extLst>
          </p:cNvPr>
          <p:cNvSpPr txBox="1">
            <a:spLocks/>
          </p:cNvSpPr>
          <p:nvPr/>
        </p:nvSpPr>
        <p:spPr>
          <a:xfrm>
            <a:off x="662940" y="1925040"/>
            <a:ext cx="10866120" cy="3510560"/>
          </a:xfrm>
          <a:prstGeom prst="rect">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7000"/>
              </a:lnSpc>
              <a:spcAft>
                <a:spcPts val="800"/>
              </a:spcAft>
              <a:buNone/>
            </a:pPr>
            <a:r>
              <a:rPr lang="en-GB" sz="1800" b="1" dirty="0">
                <a:latin typeface="Arial" panose="020B0604020202020204" pitchFamily="34" charset="0"/>
                <a:ea typeface="Calibri" panose="020F0502020204030204" pitchFamily="34" charset="0"/>
                <a:cs typeface="Arial" panose="020B0604020202020204" pitchFamily="34" charset="0"/>
              </a:rPr>
              <a:t>Special Educational Needs and Disability Inclusion Panel (SENDIP) -  </a:t>
            </a:r>
            <a:r>
              <a:rPr lang="en-GB" sz="1800" dirty="0">
                <a:latin typeface="Arial" panose="020B0604020202020204" pitchFamily="34" charset="0"/>
                <a:ea typeface="Calibri" panose="020F0502020204030204" pitchFamily="34" charset="0"/>
                <a:cs typeface="Arial" panose="020B0604020202020204" pitchFamily="34" charset="0"/>
              </a:rPr>
              <a:t>All things SEND funding related To request for inclusion or transition support funding for a child, review ISF/TSF, disability access funding.</a:t>
            </a:r>
          </a:p>
          <a:p>
            <a:pPr marL="0" indent="0">
              <a:lnSpc>
                <a:spcPct val="107000"/>
              </a:lnSpc>
              <a:spcAft>
                <a:spcPts val="800"/>
              </a:spcAft>
              <a:buNone/>
            </a:pPr>
            <a:r>
              <a:rPr lang="en-GB" sz="1800" b="1" dirty="0">
                <a:latin typeface="Arial" panose="020B0604020202020204" pitchFamily="34" charset="0"/>
                <a:ea typeface="Calibri" panose="020F0502020204030204" pitchFamily="34" charset="0"/>
                <a:cs typeface="Arial" panose="020B0604020202020204" pitchFamily="34" charset="0"/>
              </a:rPr>
              <a:t>Statutory SEN Team </a:t>
            </a:r>
            <a:r>
              <a:rPr lang="en-GB" sz="1800" dirty="0">
                <a:latin typeface="Arial" panose="020B0604020202020204" pitchFamily="34" charset="0"/>
                <a:ea typeface="Calibri" panose="020F0502020204030204" pitchFamily="34" charset="0"/>
                <a:cs typeface="Arial" panose="020B0604020202020204" pitchFamily="34" charset="0"/>
              </a:rPr>
              <a:t>– Oversee and facilitate EHCP processes from needs assessment to review. </a:t>
            </a:r>
          </a:p>
          <a:p>
            <a:pPr marL="0" indent="0">
              <a:lnSpc>
                <a:spcPct val="107000"/>
              </a:lnSpc>
              <a:spcAft>
                <a:spcPts val="800"/>
              </a:spcAft>
              <a:buNone/>
            </a:pPr>
            <a:r>
              <a:rPr lang="en-GB" sz="1800" b="1" dirty="0">
                <a:latin typeface="Arial" panose="020B0604020202020204" pitchFamily="34" charset="0"/>
                <a:ea typeface="Calibri" panose="020F0502020204030204" pitchFamily="34" charset="0"/>
                <a:cs typeface="Arial" panose="020B0604020202020204" pitchFamily="34" charset="0"/>
              </a:rPr>
              <a:t>EYFS Team </a:t>
            </a:r>
            <a:r>
              <a:rPr lang="en-GB" sz="1800" dirty="0">
                <a:latin typeface="Arial" panose="020B0604020202020204" pitchFamily="34" charset="0"/>
                <a:ea typeface="Calibri" panose="020F0502020204030204" pitchFamily="34" charset="0"/>
                <a:cs typeface="Arial" panose="020B0604020202020204" pitchFamily="34" charset="0"/>
              </a:rPr>
              <a:t>– Work with the early years sector to strive and reflect the visions and values of BANES council to achieve the best outcomes for children. </a:t>
            </a:r>
          </a:p>
          <a:p>
            <a:pPr marL="0" indent="0">
              <a:lnSpc>
                <a:spcPct val="107000"/>
              </a:lnSpc>
              <a:spcAft>
                <a:spcPts val="800"/>
              </a:spcAft>
              <a:buNone/>
            </a:pPr>
            <a:endParaRPr lang="en-GB" sz="1800"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en-GB" sz="1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46716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7252C82-C00C-C08D-A002-C48879A40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27" y="414560"/>
            <a:ext cx="2844946" cy="7112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E04E9C3-A989-535B-DCA9-08753F789EC5}"/>
              </a:ext>
            </a:extLst>
          </p:cNvPr>
          <p:cNvPicPr>
            <a:picLocks noChangeAspect="1"/>
          </p:cNvPicPr>
          <p:nvPr/>
        </p:nvPicPr>
        <p:blipFill>
          <a:blip r:embed="rId3"/>
          <a:stretch>
            <a:fillRect/>
          </a:stretch>
        </p:blipFill>
        <p:spPr>
          <a:xfrm>
            <a:off x="2992867" y="1863960"/>
            <a:ext cx="6206266" cy="4346825"/>
          </a:xfrm>
          <a:prstGeom prst="rect">
            <a:avLst/>
          </a:prstGeom>
        </p:spPr>
      </p:pic>
    </p:spTree>
    <p:extLst>
      <p:ext uri="{BB962C8B-B14F-4D97-AF65-F5344CB8AC3E}">
        <p14:creationId xmlns:p14="http://schemas.microsoft.com/office/powerpoint/2010/main" val="2143409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7252C82-C00C-C08D-A002-C48879A40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27" y="414560"/>
            <a:ext cx="2844946" cy="7112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9116C0C-ED33-D8A6-C185-5C453E04BDCA}"/>
              </a:ext>
            </a:extLst>
          </p:cNvPr>
          <p:cNvSpPr txBox="1">
            <a:spLocks/>
          </p:cNvSpPr>
          <p:nvPr/>
        </p:nvSpPr>
        <p:spPr>
          <a:xfrm>
            <a:off x="2443162" y="384839"/>
            <a:ext cx="7305675" cy="7606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dirty="0">
                <a:solidFill>
                  <a:schemeClr val="accent1"/>
                </a:solidFill>
                <a:latin typeface="Arial" panose="020B0604020202020204" pitchFamily="34" charset="0"/>
                <a:cs typeface="Arial" panose="020B0604020202020204" pitchFamily="34" charset="0"/>
              </a:rPr>
              <a:t>Why are Professional Partnerships important?</a:t>
            </a:r>
          </a:p>
        </p:txBody>
      </p:sp>
      <p:sp>
        <p:nvSpPr>
          <p:cNvPr id="3" name="Content Placeholder 2">
            <a:extLst>
              <a:ext uri="{FF2B5EF4-FFF2-40B4-BE49-F238E27FC236}">
                <a16:creationId xmlns:a16="http://schemas.microsoft.com/office/drawing/2014/main" id="{95807C0B-B2EA-BEBE-E3BD-B806B33171B3}"/>
              </a:ext>
            </a:extLst>
          </p:cNvPr>
          <p:cNvSpPr txBox="1">
            <a:spLocks/>
          </p:cNvSpPr>
          <p:nvPr/>
        </p:nvSpPr>
        <p:spPr>
          <a:xfrm>
            <a:off x="838200" y="1577975"/>
            <a:ext cx="10277475" cy="10604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GB" sz="1800" dirty="0">
                <a:latin typeface="Arial" panose="020B0604020202020204" pitchFamily="34" charset="0"/>
                <a:cs typeface="Arial" panose="020B0604020202020204" pitchFamily="34" charset="0"/>
              </a:rPr>
              <a:t>Partnership working is essential to ensure children have their needs identified, assessed and met throughout their childhood. Building good professional connections reduces working in isolation and provides a holistic view of children and families. This in turn can support high aspirations for children and better outcomes.</a:t>
            </a:r>
          </a:p>
        </p:txBody>
      </p:sp>
      <p:sp>
        <p:nvSpPr>
          <p:cNvPr id="5" name="TextBox 4">
            <a:extLst>
              <a:ext uri="{FF2B5EF4-FFF2-40B4-BE49-F238E27FC236}">
                <a16:creationId xmlns:a16="http://schemas.microsoft.com/office/drawing/2014/main" id="{36315A1C-D209-603C-0A90-D7A137E16DF9}"/>
              </a:ext>
            </a:extLst>
          </p:cNvPr>
          <p:cNvSpPr txBox="1"/>
          <p:nvPr/>
        </p:nvSpPr>
        <p:spPr>
          <a:xfrm>
            <a:off x="838200" y="3070889"/>
            <a:ext cx="10553700" cy="313932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Legislation Alert</a:t>
            </a:r>
          </a:p>
          <a:p>
            <a:endParaRPr lang="en-GB" u="sng"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‘Where a child continues to make less than expected progress, despite evidence based support and interventions that are matched to the child’s area of need, practitioners should consider involving appropriate specialists, for example, health</a:t>
            </a:r>
          </a:p>
          <a:p>
            <a:r>
              <a:rPr lang="en-GB" dirty="0">
                <a:latin typeface="Arial" panose="020B0604020202020204" pitchFamily="34" charset="0"/>
                <a:cs typeface="Arial" panose="020B0604020202020204" pitchFamily="34" charset="0"/>
              </a:rPr>
              <a:t>visitors, speech and language therapists, Portage workers, educational psychologists or specialist teachers, who may be able to identify effective strategies, equipment, programmes or other interventions to enable the child to make progress</a:t>
            </a:r>
          </a:p>
          <a:p>
            <a:r>
              <a:rPr lang="en-GB" dirty="0">
                <a:latin typeface="Arial" panose="020B0604020202020204" pitchFamily="34" charset="0"/>
                <a:cs typeface="Arial" panose="020B0604020202020204" pitchFamily="34" charset="0"/>
              </a:rPr>
              <a:t>towards the desired learning and development outcomes. </a:t>
            </a:r>
          </a:p>
          <a:p>
            <a:r>
              <a:rPr lang="en-GB" b="1" u="sng" dirty="0">
                <a:latin typeface="Arial" panose="020B0604020202020204" pitchFamily="34" charset="0"/>
                <a:cs typeface="Arial" panose="020B0604020202020204" pitchFamily="34" charset="0"/>
              </a:rPr>
              <a:t>The decision to involve specialists should be taken with the child’s parents</a:t>
            </a:r>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(SEND Code of Practice 2015, 5.48)</a:t>
            </a:r>
          </a:p>
        </p:txBody>
      </p:sp>
      <p:sp>
        <p:nvSpPr>
          <p:cNvPr id="6" name="Rectangle 5" descr="Document">
            <a:extLst>
              <a:ext uri="{FF2B5EF4-FFF2-40B4-BE49-F238E27FC236}">
                <a16:creationId xmlns:a16="http://schemas.microsoft.com/office/drawing/2014/main" id="{77B2AEFC-030E-F3E2-3386-A5D8A34ABABA}"/>
              </a:ext>
            </a:extLst>
          </p:cNvPr>
          <p:cNvSpPr/>
          <p:nvPr/>
        </p:nvSpPr>
        <p:spPr>
          <a:xfrm>
            <a:off x="283227" y="2876550"/>
            <a:ext cx="635411" cy="56515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ctangle 6" descr="Document">
            <a:extLst>
              <a:ext uri="{FF2B5EF4-FFF2-40B4-BE49-F238E27FC236}">
                <a16:creationId xmlns:a16="http://schemas.microsoft.com/office/drawing/2014/main" id="{67E03EFF-A8E9-B7CD-F8C9-ADD685BF594D}"/>
              </a:ext>
            </a:extLst>
          </p:cNvPr>
          <p:cNvSpPr/>
          <p:nvPr/>
        </p:nvSpPr>
        <p:spPr>
          <a:xfrm>
            <a:off x="2810467" y="2898775"/>
            <a:ext cx="635411" cy="56515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19920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52259">
            <a:alpha val="79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7265" y="2019299"/>
            <a:ext cx="9460230" cy="2085975"/>
          </a:xfrm>
        </p:spPr>
        <p:txBody>
          <a:bodyPr>
            <a:normAutofit/>
          </a:bodyPr>
          <a:lstStyle/>
          <a:p>
            <a:pPr algn="ctr"/>
            <a:r>
              <a:rPr lang="en-GB" sz="9600" dirty="0">
                <a:solidFill>
                  <a:schemeClr val="bg1"/>
                </a:solidFill>
              </a:rPr>
              <a:t>Health Visiting</a:t>
            </a:r>
          </a:p>
        </p:txBody>
      </p:sp>
    </p:spTree>
    <p:extLst>
      <p:ext uri="{BB962C8B-B14F-4D97-AF65-F5344CB8AC3E}">
        <p14:creationId xmlns:p14="http://schemas.microsoft.com/office/powerpoint/2010/main" val="1175076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52259">
            <a:alpha val="79000"/>
          </a:srgbClr>
        </a:solidFill>
        <a:effectLst/>
      </p:bgPr>
    </p:bg>
    <p:spTree>
      <p:nvGrpSpPr>
        <p:cNvPr id="1" name=""/>
        <p:cNvGrpSpPr/>
        <p:nvPr/>
      </p:nvGrpSpPr>
      <p:grpSpPr>
        <a:xfrm>
          <a:off x="0" y="0"/>
          <a:ext cx="0" cy="0"/>
          <a:chOff x="0" y="0"/>
          <a:chExt cx="0" cy="0"/>
        </a:xfrm>
      </p:grpSpPr>
      <p:pic>
        <p:nvPicPr>
          <p:cNvPr id="7" name="Picture 2" descr="C:\Users\SimonsV\AppData\Local\Microsoft\Windows\Temporary Internet Files\Content.Outlook\OFGLL62P\EIS web logo small.png">
            <a:extLst>
              <a:ext uri="{FF2B5EF4-FFF2-40B4-BE49-F238E27FC236}">
                <a16:creationId xmlns:a16="http://schemas.microsoft.com/office/drawing/2014/main" id="{626F33FD-2C70-6649-F5BF-1BE1123AC8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27" y="414560"/>
            <a:ext cx="2844946" cy="71123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6DE61645-4ACB-3F1D-E398-4E66C4C23E76}"/>
              </a:ext>
            </a:extLst>
          </p:cNvPr>
          <p:cNvSpPr txBox="1">
            <a:spLocks/>
          </p:cNvSpPr>
          <p:nvPr/>
        </p:nvSpPr>
        <p:spPr>
          <a:xfrm>
            <a:off x="838200" y="537628"/>
            <a:ext cx="10515600" cy="11763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latin typeface="Arial" panose="020B0604020202020204" pitchFamily="34" charset="0"/>
                <a:cs typeface="Arial" panose="020B0604020202020204" pitchFamily="34" charset="0"/>
              </a:rPr>
              <a:t>Service offer</a:t>
            </a:r>
          </a:p>
        </p:txBody>
      </p:sp>
      <p:sp>
        <p:nvSpPr>
          <p:cNvPr id="9" name="Content Placeholder 2">
            <a:extLst>
              <a:ext uri="{FF2B5EF4-FFF2-40B4-BE49-F238E27FC236}">
                <a16:creationId xmlns:a16="http://schemas.microsoft.com/office/drawing/2014/main" id="{B2FB0A38-DAEF-309B-1906-CFD258D9D186}"/>
              </a:ext>
            </a:extLst>
          </p:cNvPr>
          <p:cNvSpPr txBox="1">
            <a:spLocks/>
          </p:cNvSpPr>
          <p:nvPr/>
        </p:nvSpPr>
        <p:spPr>
          <a:xfrm>
            <a:off x="838200" y="1349374"/>
            <a:ext cx="10515600" cy="52609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latin typeface="Arial" panose="020B0604020202020204" pitchFamily="34" charset="0"/>
                <a:cs typeface="Arial" panose="020B0604020202020204" pitchFamily="34" charset="0"/>
              </a:rPr>
              <a:t>Health Visitors work with families and communities to improve access, experience, outcomes and reduce health inequalities. </a:t>
            </a:r>
          </a:p>
          <a:p>
            <a:r>
              <a:rPr lang="en-GB" sz="1800" dirty="0">
                <a:latin typeface="Arial" panose="020B0604020202020204" pitchFamily="34" charset="0"/>
                <a:cs typeface="Arial" panose="020B0604020202020204" pitchFamily="34" charset="0"/>
              </a:rPr>
              <a:t>Health Visitors and School Nurses lead the Healthy Child Programme, The Healthy Child Programme offers every family an evidence-base programme of interventions, including screening tests, immunisations, developmental reviews, and information and guidance to support parenting and healthy choices. It also outlines all services that children and families need to receive if they are to achieve their optimum health and wellbeing. </a:t>
            </a:r>
          </a:p>
          <a:p>
            <a:pPr marL="0" indent="0">
              <a:buFont typeface="Arial" panose="020B0604020202020204" pitchFamily="34" charset="0"/>
              <a:buNone/>
            </a:pPr>
            <a:endParaRPr lang="en-GB" sz="1800" dirty="0">
              <a:latin typeface="Arial" panose="020B0604020202020204" pitchFamily="34" charset="0"/>
              <a:cs typeface="Arial" panose="020B0604020202020204" pitchFamily="34" charset="0"/>
            </a:endParaRPr>
          </a:p>
          <a:p>
            <a:pPr marL="0" indent="0">
              <a:lnSpc>
                <a:spcPct val="100000"/>
              </a:lnSpc>
              <a:spcBef>
                <a:spcPts val="0"/>
              </a:spcBef>
              <a:buFontTx/>
              <a:buNone/>
              <a:defRPr/>
            </a:pPr>
            <a:r>
              <a:rPr lang="en-GB" sz="1800" dirty="0">
                <a:latin typeface="Arial" panose="020B0604020202020204" pitchFamily="34" charset="0"/>
                <a:cs typeface="Arial" panose="020B0604020202020204" pitchFamily="34" charset="0"/>
              </a:rPr>
              <a:t>Universal Plus Service (Targeted Support )- Families are assessed as requiring brief intervention to address an identified need, which is anticipated to require a maximum of 6 contacts, by Health Visitor, Early Years Community Practitioner. </a:t>
            </a:r>
          </a:p>
          <a:p>
            <a:pPr marL="0" indent="0">
              <a:lnSpc>
                <a:spcPct val="100000"/>
              </a:lnSpc>
              <a:spcBef>
                <a:spcPts val="0"/>
              </a:spcBef>
              <a:buFontTx/>
              <a:buNone/>
              <a:defRPr/>
            </a:pPr>
            <a:endParaRPr lang="en-GB" sz="1800" dirty="0">
              <a:latin typeface="Arial" panose="020B0604020202020204" pitchFamily="34" charset="0"/>
              <a:cs typeface="Arial" panose="020B0604020202020204" pitchFamily="34" charset="0"/>
            </a:endParaRPr>
          </a:p>
          <a:p>
            <a:pPr marL="0" indent="0">
              <a:lnSpc>
                <a:spcPct val="100000"/>
              </a:lnSpc>
              <a:spcBef>
                <a:spcPts val="0"/>
              </a:spcBef>
              <a:buFontTx/>
              <a:buNone/>
              <a:defRPr/>
            </a:pPr>
            <a:r>
              <a:rPr lang="en-GB" sz="1800" dirty="0">
                <a:latin typeface="Arial" panose="020B0604020202020204" pitchFamily="34" charset="0"/>
                <a:cs typeface="Arial" panose="020B0604020202020204" pitchFamily="34" charset="0"/>
              </a:rPr>
              <a:t>This can be support with: </a:t>
            </a:r>
            <a:r>
              <a:rPr lang="en-US" sz="1800" kern="0" dirty="0">
                <a:solidFill>
                  <a:sysClr val="windowText" lastClr="000000"/>
                </a:solidFill>
                <a:latin typeface="Arial" panose="020B0604020202020204" pitchFamily="34" charset="0"/>
                <a:cs typeface="Arial" panose="020B0604020202020204" pitchFamily="34" charset="0"/>
              </a:rPr>
              <a:t>Mild to moderate postnatal depression (PND) requiring up to 6 Health Visitor listening visits, Breastfeeding support, Sleep problems, Healthy eating/ introduction to solid foods, Toilet training and Supporting speech, play and development.</a:t>
            </a:r>
            <a:endParaRPr lang="en-GB" sz="1800" dirty="0">
              <a:latin typeface="Arial" panose="020B0604020202020204" pitchFamily="34" charset="0"/>
              <a:cs typeface="Arial" panose="020B0604020202020204" pitchFamily="34" charset="0"/>
            </a:endParaRPr>
          </a:p>
          <a:p>
            <a:endParaRPr lang="en-GB" sz="2400" dirty="0"/>
          </a:p>
          <a:p>
            <a:endParaRPr lang="en-GB" sz="2400" dirty="0"/>
          </a:p>
          <a:p>
            <a:endParaRPr lang="en-GB" sz="2400" dirty="0"/>
          </a:p>
          <a:p>
            <a:endParaRPr lang="en-GB" sz="2400" dirty="0"/>
          </a:p>
          <a:p>
            <a:endParaRPr lang="en-GB" dirty="0"/>
          </a:p>
          <a:p>
            <a:endParaRPr lang="en-GB" dirty="0"/>
          </a:p>
        </p:txBody>
      </p:sp>
    </p:spTree>
    <p:extLst>
      <p:ext uri="{BB962C8B-B14F-4D97-AF65-F5344CB8AC3E}">
        <p14:creationId xmlns:p14="http://schemas.microsoft.com/office/powerpoint/2010/main" val="2138253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52259">
            <a:alpha val="79000"/>
          </a:srgbClr>
        </a:solidFill>
        <a:effectLst/>
      </p:bgPr>
    </p:bg>
    <p:spTree>
      <p:nvGrpSpPr>
        <p:cNvPr id="1" name=""/>
        <p:cNvGrpSpPr/>
        <p:nvPr/>
      </p:nvGrpSpPr>
      <p:grpSpPr>
        <a:xfrm>
          <a:off x="0" y="0"/>
          <a:ext cx="0" cy="0"/>
          <a:chOff x="0" y="0"/>
          <a:chExt cx="0" cy="0"/>
        </a:xfrm>
      </p:grpSpPr>
      <p:pic>
        <p:nvPicPr>
          <p:cNvPr id="2" name="Picture 2" descr="C:\Users\SimonsV\AppData\Local\Microsoft\Windows\Temporary Internet Files\Content.Outlook\OFGLL62P\EIS web logo small.png">
            <a:extLst>
              <a:ext uri="{FF2B5EF4-FFF2-40B4-BE49-F238E27FC236}">
                <a16:creationId xmlns:a16="http://schemas.microsoft.com/office/drawing/2014/main" id="{A3FFDF2B-1296-E881-D858-79AD74449E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27" y="414560"/>
            <a:ext cx="2844946" cy="71123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6924ADA9-0468-019F-0C9A-3F20CBF9175C}"/>
              </a:ext>
            </a:extLst>
          </p:cNvPr>
          <p:cNvSpPr txBox="1">
            <a:spLocks/>
          </p:cNvSpPr>
          <p:nvPr/>
        </p:nvSpPr>
        <p:spPr>
          <a:xfrm>
            <a:off x="2715260" y="570707"/>
            <a:ext cx="7381876" cy="9540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latin typeface="Arial" panose="020B0604020202020204" pitchFamily="34" charset="0"/>
                <a:cs typeface="Arial" panose="020B0604020202020204" pitchFamily="34" charset="0"/>
              </a:rPr>
              <a:t>How to refer and contact information</a:t>
            </a:r>
            <a:endParaRPr lang="en-GB" sz="3200" b="1" dirty="0">
              <a:solidFill>
                <a:schemeClr val="bg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FE9361B9-463A-509D-FAA0-E2DC26BD894B}"/>
              </a:ext>
            </a:extLst>
          </p:cNvPr>
          <p:cNvSpPr txBox="1">
            <a:spLocks/>
          </p:cNvSpPr>
          <p:nvPr/>
        </p:nvSpPr>
        <p:spPr>
          <a:xfrm>
            <a:off x="838200" y="1047751"/>
            <a:ext cx="10515600" cy="55626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900" u="sng" dirty="0">
                <a:latin typeface="Arial" panose="020B0604020202020204" pitchFamily="34" charset="0"/>
                <a:cs typeface="Arial" panose="020B0604020202020204" pitchFamily="34" charset="0"/>
              </a:rPr>
              <a:t>To Refer: </a:t>
            </a:r>
          </a:p>
          <a:p>
            <a:pPr marL="0" indent="0">
              <a:buFont typeface="Arial" panose="020B0604020202020204" pitchFamily="34" charset="0"/>
              <a:buNone/>
            </a:pPr>
            <a:r>
              <a:rPr lang="en-GB" sz="1900" dirty="0">
                <a:latin typeface="Arial" panose="020B0604020202020204" pitchFamily="34" charset="0"/>
                <a:cs typeface="Arial" panose="020B0604020202020204" pitchFamily="34" charset="0"/>
              </a:rPr>
              <a:t>Contact Locality Team Office number to discuss with Duty Health Visitor if Named HV not known. Can offer anonymous advice but if specific child then parental consent needs to be given for contact.</a:t>
            </a:r>
            <a:endParaRPr lang="en-GB"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900" u="sng" dirty="0">
                <a:latin typeface="Arial" panose="020B0604020202020204" pitchFamily="34" charset="0"/>
                <a:cs typeface="Arial" panose="020B0604020202020204" pitchFamily="34" charset="0"/>
              </a:rPr>
              <a:t>Locality Team Office Contact Numbers: </a:t>
            </a:r>
          </a:p>
          <a:p>
            <a:pPr>
              <a:defRPr/>
            </a:pPr>
            <a:r>
              <a:rPr lang="en-GB" sz="1900" dirty="0">
                <a:latin typeface="Arial" panose="020B0604020202020204" pitchFamily="34" charset="0"/>
                <a:cs typeface="Arial" panose="020B0604020202020204" pitchFamily="34" charset="0"/>
              </a:rPr>
              <a:t>CENTRAL SERVICE NUMBER:   01225 831794</a:t>
            </a:r>
          </a:p>
          <a:p>
            <a:pPr>
              <a:defRPr/>
            </a:pPr>
            <a:r>
              <a:rPr lang="en-GB" sz="1900" dirty="0">
                <a:latin typeface="Arial" panose="020B0604020202020204" pitchFamily="34" charset="0"/>
                <a:cs typeface="Arial" panose="020B0604020202020204" pitchFamily="34" charset="0"/>
              </a:rPr>
              <a:t>Bath South Health Visiting Team Tel: 01225 831694</a:t>
            </a:r>
          </a:p>
          <a:p>
            <a:pPr>
              <a:defRPr/>
            </a:pPr>
            <a:r>
              <a:rPr lang="en-GB" sz="1900" dirty="0">
                <a:latin typeface="Arial" panose="020B0604020202020204" pitchFamily="34" charset="0"/>
                <a:cs typeface="Arial" panose="020B0604020202020204" pitchFamily="34" charset="0"/>
              </a:rPr>
              <a:t>Keynsham HV Team Tel: 0117 9461076</a:t>
            </a:r>
          </a:p>
          <a:p>
            <a:pPr>
              <a:defRPr/>
            </a:pPr>
            <a:r>
              <a:rPr lang="en-GB" sz="1900" dirty="0">
                <a:latin typeface="Arial" panose="020B0604020202020204" pitchFamily="34" charset="0"/>
                <a:cs typeface="Arial" panose="020B0604020202020204" pitchFamily="34" charset="0"/>
              </a:rPr>
              <a:t>Chew Valley HV Team Tel: 01225 613887</a:t>
            </a:r>
          </a:p>
          <a:p>
            <a:pPr>
              <a:defRPr/>
            </a:pPr>
            <a:r>
              <a:rPr lang="en-GB" sz="1900" dirty="0" err="1">
                <a:latin typeface="Arial" panose="020B0604020202020204" pitchFamily="34" charset="0"/>
                <a:cs typeface="Arial" panose="020B0604020202020204" pitchFamily="34" charset="0"/>
              </a:rPr>
              <a:t>Somer</a:t>
            </a:r>
            <a:r>
              <a:rPr lang="en-GB" sz="1900" dirty="0">
                <a:latin typeface="Arial" panose="020B0604020202020204" pitchFamily="34" charset="0"/>
                <a:cs typeface="Arial" panose="020B0604020202020204" pitchFamily="34" charset="0"/>
              </a:rPr>
              <a:t> Valley HV Team Tel: 01761 408358</a:t>
            </a:r>
          </a:p>
          <a:p>
            <a:pPr>
              <a:defRPr/>
            </a:pPr>
            <a:r>
              <a:rPr lang="en-GB" sz="1900" dirty="0">
                <a:latin typeface="Arial" panose="020B0604020202020204" pitchFamily="34" charset="0"/>
                <a:cs typeface="Arial" panose="020B0604020202020204" pitchFamily="34" charset="0"/>
              </a:rPr>
              <a:t>Parkside Health Visiting Team Tel: 01225 831829</a:t>
            </a:r>
          </a:p>
          <a:p>
            <a:pPr>
              <a:defRPr/>
            </a:pPr>
            <a:r>
              <a:rPr lang="en-GB" sz="1900" dirty="0">
                <a:latin typeface="Arial" panose="020B0604020202020204" pitchFamily="34" charset="0"/>
                <a:cs typeface="Arial" panose="020B0604020202020204" pitchFamily="34" charset="0"/>
              </a:rPr>
              <a:t>B&amp;NES Health Visiting Webpage: </a:t>
            </a:r>
            <a:r>
              <a:rPr lang="en-GB" sz="19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https://bathneshealthandcare.nhs.uk/childrens/health-visiting/</a:t>
            </a:r>
            <a:r>
              <a:rPr lang="en-GB" sz="1900" dirty="0">
                <a:solidFill>
                  <a:schemeClr val="bg1"/>
                </a:solidFill>
                <a:latin typeface="Arial" panose="020B0604020202020204" pitchFamily="34" charset="0"/>
                <a:cs typeface="Arial" panose="020B0604020202020204" pitchFamily="34" charset="0"/>
              </a:rPr>
              <a:t> </a:t>
            </a:r>
          </a:p>
          <a:p>
            <a:pPr>
              <a:defRPr/>
            </a:pPr>
            <a:r>
              <a:rPr lang="en-GB" sz="1900" dirty="0">
                <a:latin typeface="Arial" panose="020B0604020202020204" pitchFamily="34" charset="0"/>
                <a:cs typeface="Arial" panose="020B0604020202020204" pitchFamily="34" charset="0"/>
              </a:rPr>
              <a:t>B&amp;NES Baby and Toddler Hubs Facebook page</a:t>
            </a:r>
            <a:r>
              <a:rPr lang="en-GB" sz="1900" dirty="0">
                <a:solidFill>
                  <a:srgbClr val="3C3C3B"/>
                </a:solidFill>
                <a:latin typeface="Arial" panose="020B0604020202020204" pitchFamily="34" charset="0"/>
                <a:cs typeface="Arial" panose="020B0604020202020204" pitchFamily="34" charset="0"/>
              </a:rPr>
              <a:t>: </a:t>
            </a:r>
            <a:r>
              <a:rPr lang="en-GB" sz="19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https://www.facebook.com/banesbabyhubs/</a:t>
            </a:r>
            <a:r>
              <a:rPr lang="en-GB" sz="1900" dirty="0">
                <a:solidFill>
                  <a:schemeClr val="bg1"/>
                </a:solidFill>
                <a:latin typeface="Arial" panose="020B0604020202020204" pitchFamily="34" charset="0"/>
                <a:cs typeface="Arial" panose="020B0604020202020204" pitchFamily="34" charset="0"/>
              </a:rPr>
              <a:t> </a:t>
            </a:r>
          </a:p>
          <a:p>
            <a:endParaRPr lang="en-GB" dirty="0"/>
          </a:p>
        </p:txBody>
      </p:sp>
      <p:pic>
        <p:nvPicPr>
          <p:cNvPr id="9" name="Picture 8" descr="A black background with a black square&#10;&#10;Description automatically generated with medium confidence">
            <a:extLst>
              <a:ext uri="{FF2B5EF4-FFF2-40B4-BE49-F238E27FC236}">
                <a16:creationId xmlns:a16="http://schemas.microsoft.com/office/drawing/2014/main" id="{689821C2-E460-058C-C2AC-719D116C8A3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3011054">
            <a:off x="8590762" y="2533711"/>
            <a:ext cx="2174753" cy="3067723"/>
          </a:xfrm>
          <a:prstGeom prst="rect">
            <a:avLst/>
          </a:prstGeom>
        </p:spPr>
      </p:pic>
      <p:sp>
        <p:nvSpPr>
          <p:cNvPr id="10" name="TextBox 9">
            <a:extLst>
              <a:ext uri="{FF2B5EF4-FFF2-40B4-BE49-F238E27FC236}">
                <a16:creationId xmlns:a16="http://schemas.microsoft.com/office/drawing/2014/main" id="{E562D204-B95A-9690-63D3-06649A9990F2}"/>
              </a:ext>
            </a:extLst>
          </p:cNvPr>
          <p:cNvSpPr txBox="1"/>
          <p:nvPr/>
        </p:nvSpPr>
        <p:spPr>
          <a:xfrm>
            <a:off x="8990198" y="3167331"/>
            <a:ext cx="2060027" cy="1323439"/>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Reflection point</a:t>
            </a:r>
          </a:p>
          <a:p>
            <a:pPr algn="ctr"/>
            <a:r>
              <a:rPr lang="en-GB" sz="1600" dirty="0">
                <a:latin typeface="Arial" panose="020B0604020202020204" pitchFamily="34" charset="0"/>
                <a:cs typeface="Arial" panose="020B0604020202020204" pitchFamily="34" charset="0"/>
              </a:rPr>
              <a:t>When might you think about referring to the health visiting team?</a:t>
            </a:r>
          </a:p>
        </p:txBody>
      </p:sp>
    </p:spTree>
    <p:extLst>
      <p:ext uri="{BB962C8B-B14F-4D97-AF65-F5344CB8AC3E}">
        <p14:creationId xmlns:p14="http://schemas.microsoft.com/office/powerpoint/2010/main" val="1114926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0FEC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767B8-8304-4F69-BA93-EA0A421091F1}"/>
              </a:ext>
            </a:extLst>
          </p:cNvPr>
          <p:cNvSpPr>
            <a:spLocks noGrp="1"/>
          </p:cNvSpPr>
          <p:nvPr>
            <p:ph type="ctrTitle"/>
          </p:nvPr>
        </p:nvSpPr>
        <p:spPr>
          <a:xfrm>
            <a:off x="1493239" y="1052182"/>
            <a:ext cx="9437615" cy="2043356"/>
          </a:xfrm>
        </p:spPr>
        <p:txBody>
          <a:bodyPr anchor="ctr">
            <a:noAutofit/>
          </a:bodyPr>
          <a:lstStyle/>
          <a:p>
            <a:r>
              <a:rPr lang="en-GB" sz="4800" dirty="0">
                <a:latin typeface="Arial" panose="020B0604020202020204" pitchFamily="34" charset="0"/>
                <a:cs typeface="Arial" panose="020B0604020202020204" pitchFamily="34" charset="0"/>
              </a:rPr>
              <a:t>Bright Start Children’s Centre Services</a:t>
            </a:r>
            <a:br>
              <a:rPr lang="en-GB" sz="4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Supporting families and children with Special Educational Needs and/or Disabilities (SEND)</a:t>
            </a:r>
            <a:endParaRPr lang="en-GB" sz="4800" dirty="0">
              <a:latin typeface="Arial" panose="020B0604020202020204" pitchFamily="34" charset="0"/>
              <a:cs typeface="Arial" panose="020B0604020202020204" pitchFamily="34" charset="0"/>
            </a:endParaRPr>
          </a:p>
        </p:txBody>
      </p:sp>
      <p:pic>
        <p:nvPicPr>
          <p:cNvPr id="21" name="Picture 2" descr="Bright Start Children's Centre Logo NEW">
            <a:extLst>
              <a:ext uri="{FF2B5EF4-FFF2-40B4-BE49-F238E27FC236}">
                <a16:creationId xmlns:a16="http://schemas.microsoft.com/office/drawing/2014/main" id="{BB3481FC-6B0C-4B9D-BEB4-5660E66966D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14850" y="3429000"/>
            <a:ext cx="2457450" cy="21341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National Portage Association">
            <a:extLst>
              <a:ext uri="{FF2B5EF4-FFF2-40B4-BE49-F238E27FC236}">
                <a16:creationId xmlns:a16="http://schemas.microsoft.com/office/drawing/2014/main" id="{72FC8ED2-182F-43F8-A605-F5B4B7ABE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239" y="5102091"/>
            <a:ext cx="1958975" cy="1106597"/>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
            <a:extLst>
              <a:ext uri="{FF2B5EF4-FFF2-40B4-BE49-F238E27FC236}">
                <a16:creationId xmlns:a16="http://schemas.microsoft.com/office/drawing/2014/main" id="{E788E4FD-FABE-446E-9413-BB975F3E659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A367882-21F0-4E2A-8CD7-68B52E68F4EE}"/>
              </a:ext>
            </a:extLst>
          </p:cNvPr>
          <p:cNvPicPr>
            <a:picLocks noChangeAspect="1"/>
          </p:cNvPicPr>
          <p:nvPr/>
        </p:nvPicPr>
        <p:blipFill>
          <a:blip r:embed="rId4"/>
          <a:stretch>
            <a:fillRect/>
          </a:stretch>
        </p:blipFill>
        <p:spPr>
          <a:xfrm>
            <a:off x="9045913" y="5102091"/>
            <a:ext cx="2153366" cy="1191127"/>
          </a:xfrm>
          <a:prstGeom prst="rect">
            <a:avLst/>
          </a:prstGeom>
        </p:spPr>
      </p:pic>
    </p:spTree>
    <p:extLst>
      <p:ext uri="{BB962C8B-B14F-4D97-AF65-F5344CB8AC3E}">
        <p14:creationId xmlns:p14="http://schemas.microsoft.com/office/powerpoint/2010/main" val="539915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0FECE"/>
        </a:solidFill>
        <a:effectLst/>
      </p:bgPr>
    </p:bg>
    <p:spTree>
      <p:nvGrpSpPr>
        <p:cNvPr id="1" name=""/>
        <p:cNvGrpSpPr/>
        <p:nvPr/>
      </p:nvGrpSpPr>
      <p:grpSpPr>
        <a:xfrm>
          <a:off x="0" y="0"/>
          <a:ext cx="0" cy="0"/>
          <a:chOff x="0" y="0"/>
          <a:chExt cx="0" cy="0"/>
        </a:xfrm>
      </p:grpSpPr>
      <p:pic>
        <p:nvPicPr>
          <p:cNvPr id="2" name="Picture 2" descr="C:\Users\SimonsV\AppData\Local\Microsoft\Windows\Temporary Internet Files\Content.Outlook\OFGLL62P\EIS web logo small.png">
            <a:extLst>
              <a:ext uri="{FF2B5EF4-FFF2-40B4-BE49-F238E27FC236}">
                <a16:creationId xmlns:a16="http://schemas.microsoft.com/office/drawing/2014/main" id="{E25CFDDE-C792-7CF8-5B7F-326A151B1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27" y="414560"/>
            <a:ext cx="2844946" cy="71123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B85D1CF3-03C6-2315-CBAB-70F29C31B6A4}"/>
              </a:ext>
            </a:extLst>
          </p:cNvPr>
          <p:cNvSpPr txBox="1">
            <a:spLocks/>
          </p:cNvSpPr>
          <p:nvPr/>
        </p:nvSpPr>
        <p:spPr>
          <a:xfrm>
            <a:off x="3252787" y="412972"/>
            <a:ext cx="5686425" cy="7112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dirty="0">
                <a:solidFill>
                  <a:schemeClr val="accent1"/>
                </a:solidFill>
                <a:latin typeface="Arial" panose="020B0604020202020204" pitchFamily="34" charset="0"/>
                <a:cs typeface="Arial" panose="020B0604020202020204" pitchFamily="34" charset="0"/>
              </a:rPr>
              <a:t>Service offer</a:t>
            </a:r>
          </a:p>
        </p:txBody>
      </p:sp>
      <p:sp>
        <p:nvSpPr>
          <p:cNvPr id="4" name="Content Placeholder 2">
            <a:extLst>
              <a:ext uri="{FF2B5EF4-FFF2-40B4-BE49-F238E27FC236}">
                <a16:creationId xmlns:a16="http://schemas.microsoft.com/office/drawing/2014/main" id="{046DA454-98C4-AAF4-B3C6-A55AC4E5F903}"/>
              </a:ext>
            </a:extLst>
          </p:cNvPr>
          <p:cNvSpPr txBox="1">
            <a:spLocks/>
          </p:cNvSpPr>
          <p:nvPr/>
        </p:nvSpPr>
        <p:spPr>
          <a:xfrm>
            <a:off x="838198" y="1124209"/>
            <a:ext cx="10876281" cy="51343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latin typeface="Arial" panose="020B0604020202020204" pitchFamily="34" charset="0"/>
                <a:cs typeface="Arial" panose="020B0604020202020204" pitchFamily="34" charset="0"/>
              </a:rPr>
              <a:t>The service provides a range of support for families with children who have an additional need or where there are concerns around a child’s development, including wellbeing, behaviour and mental health. </a:t>
            </a:r>
          </a:p>
          <a:p>
            <a:pPr marL="0" indent="0">
              <a:buFont typeface="Arial" panose="020B0604020202020204" pitchFamily="34" charset="0"/>
              <a:buNone/>
            </a:pPr>
            <a:r>
              <a:rPr lang="en-GB" sz="1800" dirty="0">
                <a:latin typeface="Arial" panose="020B0604020202020204" pitchFamily="34" charset="0"/>
                <a:cs typeface="Arial" panose="020B0604020202020204" pitchFamily="34" charset="0"/>
              </a:rPr>
              <a:t>Support packages that can be available to families: </a:t>
            </a:r>
          </a:p>
          <a:p>
            <a:r>
              <a:rPr lang="en-GB" sz="1800" dirty="0">
                <a:latin typeface="Arial" panose="020B0604020202020204" pitchFamily="34" charset="0"/>
                <a:cs typeface="Arial" panose="020B0604020202020204" pitchFamily="34" charset="0"/>
              </a:rPr>
              <a:t>Portage – a home-visiting service for young children who have special educational and or additional needs, delivered by trained Portage practitioners. We focus on what the child can do and empower parents/ carers to build on the child’s strengths</a:t>
            </a:r>
          </a:p>
          <a:p>
            <a:r>
              <a:rPr lang="en-GB" sz="1800" dirty="0">
                <a:latin typeface="Arial" panose="020B0604020202020204" pitchFamily="34" charset="0"/>
                <a:cs typeface="Arial" panose="020B0604020202020204" pitchFamily="34" charset="0"/>
              </a:rPr>
              <a:t>Flying Start – a 6-week play based programme in the home. Flying Start helps parents find out more about what their child is good at and how they can support their child’s learning and development. </a:t>
            </a:r>
          </a:p>
          <a:p>
            <a:r>
              <a:rPr lang="en-GB" sz="1800" dirty="0">
                <a:latin typeface="Arial" panose="020B0604020202020204" pitchFamily="34" charset="0"/>
                <a:cs typeface="Arial" panose="020B0604020202020204" pitchFamily="34" charset="0"/>
              </a:rPr>
              <a:t>Family Support – offer practical support and advice on a wide range of issues. We will also signpost to professionals and agencies that may be able to better support a family. Working alongside settings and Childminders in a joined up approach.</a:t>
            </a:r>
          </a:p>
          <a:p>
            <a:r>
              <a:rPr lang="en-GB" sz="1800" dirty="0">
                <a:latin typeface="Arial" panose="020B0604020202020204" pitchFamily="34" charset="0"/>
                <a:cs typeface="Arial" panose="020B0604020202020204" pitchFamily="34" charset="0"/>
              </a:rPr>
              <a:t>Step by Step – an 8 week programme, designed to support parents/carers of a child, over 2 years, with additional needs. Each week a professional from a key area attends, to introduce their service, answer questions and help families to access the services that families may need, to support them and their children with their learning.</a:t>
            </a:r>
          </a:p>
          <a:p>
            <a:r>
              <a:rPr lang="en-GB" sz="1800" dirty="0">
                <a:latin typeface="Arial" panose="020B0604020202020204" pitchFamily="34" charset="0"/>
                <a:cs typeface="Arial" panose="020B0604020202020204" pitchFamily="34" charset="0"/>
              </a:rPr>
              <a:t>Ready Steady Talk - </a:t>
            </a:r>
            <a:r>
              <a:rPr lang="en-GB" sz="1800" dirty="0">
                <a:solidFill>
                  <a:prstClr val="black"/>
                </a:solidFill>
                <a:latin typeface="Arial" panose="020B0604020202020204" pitchFamily="34" charset="0"/>
                <a:cs typeface="Arial" panose="020B0604020202020204" pitchFamily="34" charset="0"/>
              </a:rPr>
              <a:t>a 6 week course for families with children 18 months to 3 years promoting communication &amp; language development through play.</a:t>
            </a:r>
          </a:p>
          <a:p>
            <a:pPr marL="0" indent="0">
              <a:buFont typeface="Arial" panose="020B0604020202020204" pitchFamily="34" charset="0"/>
              <a:buNone/>
            </a:pPr>
            <a:endParaRPr lang="en-GB" sz="2400" dirty="0"/>
          </a:p>
        </p:txBody>
      </p:sp>
    </p:spTree>
    <p:extLst>
      <p:ext uri="{BB962C8B-B14F-4D97-AF65-F5344CB8AC3E}">
        <p14:creationId xmlns:p14="http://schemas.microsoft.com/office/powerpoint/2010/main" val="632781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0FECE"/>
        </a:solidFill>
        <a:effectLst/>
      </p:bgPr>
    </p:bg>
    <p:spTree>
      <p:nvGrpSpPr>
        <p:cNvPr id="1" name=""/>
        <p:cNvGrpSpPr/>
        <p:nvPr/>
      </p:nvGrpSpPr>
      <p:grpSpPr>
        <a:xfrm>
          <a:off x="0" y="0"/>
          <a:ext cx="0" cy="0"/>
          <a:chOff x="0" y="0"/>
          <a:chExt cx="0" cy="0"/>
        </a:xfrm>
      </p:grpSpPr>
      <p:pic>
        <p:nvPicPr>
          <p:cNvPr id="2" name="Picture 2" descr="C:\Users\SimonsV\AppData\Local\Microsoft\Windows\Temporary Internet Files\Content.Outlook\OFGLL62P\EIS web logo small.png">
            <a:extLst>
              <a:ext uri="{FF2B5EF4-FFF2-40B4-BE49-F238E27FC236}">
                <a16:creationId xmlns:a16="http://schemas.microsoft.com/office/drawing/2014/main" id="{8B3D3494-491C-A838-4046-149C52DDDC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27" y="414560"/>
            <a:ext cx="2844946" cy="71123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6A294C1E-B9A6-7FF9-0818-04C1F40B0EC8}"/>
              </a:ext>
            </a:extLst>
          </p:cNvPr>
          <p:cNvSpPr txBox="1">
            <a:spLocks/>
          </p:cNvSpPr>
          <p:nvPr/>
        </p:nvSpPr>
        <p:spPr>
          <a:xfrm>
            <a:off x="2942590" y="537846"/>
            <a:ext cx="7124700" cy="7606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dirty="0">
                <a:solidFill>
                  <a:schemeClr val="accent1"/>
                </a:solidFill>
                <a:latin typeface="Arial" panose="020B0604020202020204" pitchFamily="34" charset="0"/>
                <a:cs typeface="Arial" panose="020B0604020202020204" pitchFamily="34" charset="0"/>
              </a:rPr>
              <a:t>How to refer and contact information</a:t>
            </a:r>
          </a:p>
        </p:txBody>
      </p:sp>
      <p:sp>
        <p:nvSpPr>
          <p:cNvPr id="4" name="Content Placeholder 2">
            <a:extLst>
              <a:ext uri="{FF2B5EF4-FFF2-40B4-BE49-F238E27FC236}">
                <a16:creationId xmlns:a16="http://schemas.microsoft.com/office/drawing/2014/main" id="{B00794AF-4221-2004-E653-6F0CA0192F97}"/>
              </a:ext>
            </a:extLst>
          </p:cNvPr>
          <p:cNvSpPr txBox="1">
            <a:spLocks/>
          </p:cNvSpPr>
          <p:nvPr/>
        </p:nvSpPr>
        <p:spPr>
          <a:xfrm>
            <a:off x="675322" y="1298518"/>
            <a:ext cx="4534535" cy="476201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u="sng" dirty="0">
                <a:latin typeface="Arial" panose="020B0604020202020204" pitchFamily="34" charset="0"/>
                <a:cs typeface="Arial" panose="020B0604020202020204" pitchFamily="34" charset="0"/>
              </a:rPr>
              <a:t>To Refer:   </a:t>
            </a:r>
          </a:p>
          <a:p>
            <a:pPr marL="0" indent="0">
              <a:buFont typeface="Arial" panose="020B0604020202020204" pitchFamily="34" charset="0"/>
              <a:buNone/>
            </a:pPr>
            <a:r>
              <a:rPr lang="en-GB" sz="1800" b="1" dirty="0">
                <a:solidFill>
                  <a:srgbClr val="0B0C0C"/>
                </a:solidFill>
                <a:latin typeface="Arial" panose="020B0604020202020204" pitchFamily="34" charset="0"/>
                <a:cs typeface="Arial" panose="020B0604020202020204" pitchFamily="34" charset="0"/>
              </a:rPr>
              <a:t>Parents and carers can refer by: </a:t>
            </a:r>
            <a:endParaRPr lang="en-GB" sz="1800" dirty="0">
              <a:solidFill>
                <a:srgbClr val="0B0C0C"/>
              </a:solidFill>
              <a:latin typeface="Arial" panose="020B0604020202020204" pitchFamily="34" charset="0"/>
              <a:cs typeface="Arial" panose="020B0604020202020204" pitchFamily="34" charset="0"/>
            </a:endParaRPr>
          </a:p>
          <a:p>
            <a:r>
              <a:rPr lang="en-GB" sz="1800" dirty="0">
                <a:solidFill>
                  <a:srgbClr val="0B0C0C"/>
                </a:solidFill>
                <a:latin typeface="Arial" panose="020B0604020202020204" pitchFamily="34" charset="0"/>
                <a:cs typeface="Arial" panose="020B0604020202020204" pitchFamily="34" charset="0"/>
              </a:rPr>
              <a:t>Contact your </a:t>
            </a:r>
            <a:r>
              <a:rPr lang="en-GB" sz="1800" u="sng" dirty="0">
                <a:solidFill>
                  <a:srgbClr val="00728F"/>
                </a:solidFill>
                <a:latin typeface="Arial" panose="020B0604020202020204" pitchFamily="34" charset="0"/>
                <a:cs typeface="Arial" panose="020B0604020202020204" pitchFamily="34" charset="0"/>
                <a:hlinkClick r:id="rId3"/>
              </a:rPr>
              <a:t>Health Visitor</a:t>
            </a:r>
            <a:r>
              <a:rPr lang="en-GB" sz="1800" dirty="0">
                <a:solidFill>
                  <a:srgbClr val="0B0C0C"/>
                </a:solidFill>
                <a:latin typeface="Arial" panose="020B0604020202020204" pitchFamily="34" charset="0"/>
                <a:cs typeface="Arial" panose="020B0604020202020204" pitchFamily="34" charset="0"/>
              </a:rPr>
              <a:t> or Social Worker</a:t>
            </a:r>
          </a:p>
          <a:p>
            <a:r>
              <a:rPr lang="en-GB" sz="1800" dirty="0">
                <a:solidFill>
                  <a:srgbClr val="0B0C0C"/>
                </a:solidFill>
                <a:latin typeface="Arial" panose="020B0604020202020204" pitchFamily="34" charset="0"/>
                <a:cs typeface="Arial" panose="020B0604020202020204" pitchFamily="34" charset="0"/>
              </a:rPr>
              <a:t>Speak to your child’s nursery, childminder or any other service involved</a:t>
            </a:r>
          </a:p>
          <a:p>
            <a:r>
              <a:rPr lang="en-GB" sz="1800" dirty="0">
                <a:solidFill>
                  <a:srgbClr val="0B0C0C"/>
                </a:solidFill>
                <a:latin typeface="Arial" panose="020B0604020202020204" pitchFamily="34" charset="0"/>
                <a:cs typeface="Arial" panose="020B0604020202020204" pitchFamily="34" charset="0"/>
              </a:rPr>
              <a:t>Contact your </a:t>
            </a:r>
            <a:r>
              <a:rPr lang="en-GB" sz="1800" u="sng" dirty="0">
                <a:solidFill>
                  <a:srgbClr val="00728F"/>
                </a:solidFill>
                <a:latin typeface="Arial" panose="020B0604020202020204" pitchFamily="34" charset="0"/>
                <a:cs typeface="Arial" panose="020B0604020202020204" pitchFamily="34" charset="0"/>
                <a:hlinkClick r:id="rId4"/>
              </a:rPr>
              <a:t>local Children’s Centre</a:t>
            </a:r>
            <a:endParaRPr lang="en-GB" sz="1800" dirty="0">
              <a:solidFill>
                <a:srgbClr val="0B0C0C"/>
              </a:solidFill>
              <a:latin typeface="Arial" panose="020B0604020202020204" pitchFamily="34" charset="0"/>
              <a:cs typeface="Arial" panose="020B0604020202020204" pitchFamily="34" charset="0"/>
            </a:endParaRPr>
          </a:p>
          <a:p>
            <a:r>
              <a:rPr lang="en-GB" sz="1800" dirty="0">
                <a:solidFill>
                  <a:srgbClr val="0B0C0C"/>
                </a:solidFill>
                <a:latin typeface="Arial" panose="020B0604020202020204" pitchFamily="34" charset="0"/>
                <a:cs typeface="Arial" panose="020B0604020202020204" pitchFamily="34" charset="0"/>
              </a:rPr>
              <a:t>By emailing </a:t>
            </a:r>
            <a:r>
              <a:rPr lang="en-GB" sz="1800" u="sng" dirty="0">
                <a:solidFill>
                  <a:srgbClr val="00728F"/>
                </a:solidFill>
                <a:latin typeface="Arial" panose="020B0604020202020204" pitchFamily="34" charset="0"/>
                <a:cs typeface="Arial" panose="020B0604020202020204" pitchFamily="34" charset="0"/>
                <a:hlinkClick r:id="rId5"/>
              </a:rPr>
              <a:t>brightstartcc@bathnes.gov.uk</a:t>
            </a:r>
            <a:r>
              <a:rPr lang="en-GB" sz="1800" u="sng" dirty="0">
                <a:solidFill>
                  <a:srgbClr val="00728F"/>
                </a:solidFill>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en-GB" sz="1800" u="sng" dirty="0">
              <a:solidFill>
                <a:srgbClr val="00728F"/>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800" b="1" dirty="0">
                <a:solidFill>
                  <a:srgbClr val="0B0C0C"/>
                </a:solidFill>
                <a:latin typeface="Arial" panose="020B0604020202020204" pitchFamily="34" charset="0"/>
                <a:cs typeface="Arial" panose="020B0604020202020204" pitchFamily="34" charset="0"/>
              </a:rPr>
              <a:t>Professionals can refer by following the link below and completing the online form:</a:t>
            </a:r>
          </a:p>
          <a:p>
            <a:pPr marL="0" indent="0">
              <a:buFont typeface="Arial" panose="020B0604020202020204" pitchFamily="34" charset="0"/>
              <a:buNone/>
            </a:pPr>
            <a:r>
              <a:rPr lang="en-GB" sz="1800" b="1" dirty="0">
                <a:solidFill>
                  <a:srgbClr val="0B0C0C"/>
                </a:solidFill>
                <a:latin typeface="Arial" panose="020B0604020202020204" pitchFamily="34" charset="0"/>
                <a:cs typeface="Arial" panose="020B0604020202020204" pitchFamily="34" charset="0"/>
                <a:hlinkClick r:id="rId6"/>
              </a:rPr>
              <a:t>https://www.bathnes.gov.uk/webforms/childrens-centre-services-request-for-support/</a:t>
            </a:r>
            <a:endParaRPr lang="en-GB" sz="1800" b="1" dirty="0">
              <a:solidFill>
                <a:srgbClr val="0B0C0C"/>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3FD144E-9F1F-8A0A-1932-4CB941A63529}"/>
              </a:ext>
            </a:extLst>
          </p:cNvPr>
          <p:cNvSpPr txBox="1"/>
          <p:nvPr/>
        </p:nvSpPr>
        <p:spPr>
          <a:xfrm>
            <a:off x="7657465" y="1298518"/>
            <a:ext cx="4534535" cy="4615623"/>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b="1" i="0" u="none" strike="noStrike" kern="1200" cap="none" spc="0" normalizeH="0" baseline="0" noProof="0" dirty="0">
                <a:ln>
                  <a:noFill/>
                </a:ln>
                <a:solidFill>
                  <a:srgbClr val="28865A"/>
                </a:solidFill>
                <a:effectLst/>
                <a:uLnTx/>
                <a:uFillTx/>
                <a:latin typeface="Arial" panose="020B0604020202020204" pitchFamily="34" charset="0"/>
                <a:ea typeface="+mn-ea"/>
                <a:cs typeface="Arial" panose="020B0604020202020204" pitchFamily="34" charset="0"/>
              </a:rPr>
              <a:t>Bath Children &amp; Family Centre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 Charlotte Street, Bath, BA1 2NE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Tel: 01225396662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b="1" i="0" u="none" strike="noStrike" kern="1200" cap="none" spc="0" normalizeH="0" baseline="0" noProof="0" dirty="0">
                <a:ln>
                  <a:noFill/>
                </a:ln>
                <a:solidFill>
                  <a:srgbClr val="28865A"/>
                </a:solidFill>
                <a:effectLst/>
                <a:uLnTx/>
                <a:uFillTx/>
                <a:latin typeface="Arial" panose="020B0604020202020204" pitchFamily="34" charset="0"/>
                <a:ea typeface="+mn-ea"/>
                <a:cs typeface="Arial" panose="020B0604020202020204" pitchFamily="34" charset="0"/>
              </a:rPr>
              <a:t>Radstock Children &amp; Family Centre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Hope House Centre, 10 Waterloo Road, BA3 3EP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Tel: 01225396660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b="1" i="0" u="none" strike="noStrike" kern="1200" cap="none" spc="0" normalizeH="0" baseline="0" noProof="0" dirty="0">
                <a:ln>
                  <a:noFill/>
                </a:ln>
                <a:solidFill>
                  <a:srgbClr val="28865A"/>
                </a:solidFill>
                <a:effectLst/>
                <a:uLnTx/>
                <a:uFillTx/>
                <a:latin typeface="Arial" panose="020B0604020202020204" pitchFamily="34" charset="0"/>
                <a:ea typeface="+mn-ea"/>
                <a:cs typeface="Arial" panose="020B0604020202020204" pitchFamily="34" charset="0"/>
              </a:rPr>
              <a:t>Keynsham Children &amp; Family Centre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65 West View Road, Keynsham, BS31 2UE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Tel: 01225395400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Email: </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brightstartcc@bathnes.gov.uk</a:t>
            </a: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b="0" i="0" u="sng"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hlinkClick r:id="rId7"/>
              </a:rPr>
              <a:t>www.bathnes.gov.uk/childrens-centres</a:t>
            </a: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EE565F80-5824-E29C-B8CA-3CB43A3C9BE5}"/>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937761" y="1870550"/>
            <a:ext cx="2487490" cy="3508872"/>
          </a:xfrm>
          <a:prstGeom prst="rect">
            <a:avLst/>
          </a:prstGeom>
        </p:spPr>
      </p:pic>
      <p:sp>
        <p:nvSpPr>
          <p:cNvPr id="8" name="TextBox 7">
            <a:extLst>
              <a:ext uri="{FF2B5EF4-FFF2-40B4-BE49-F238E27FC236}">
                <a16:creationId xmlns:a16="http://schemas.microsoft.com/office/drawing/2014/main" id="{E2FF9084-537E-E327-F0D5-1B279CFE5FBA}"/>
              </a:ext>
            </a:extLst>
          </p:cNvPr>
          <p:cNvSpPr txBox="1"/>
          <p:nvPr/>
        </p:nvSpPr>
        <p:spPr>
          <a:xfrm>
            <a:off x="5236626" y="2194560"/>
            <a:ext cx="1889760" cy="2092881"/>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Reflection point</a:t>
            </a:r>
          </a:p>
          <a:p>
            <a:pPr algn="ctr"/>
            <a:r>
              <a:rPr lang="en-GB" sz="1600" dirty="0">
                <a:latin typeface="Arial" panose="020B0604020202020204" pitchFamily="34" charset="0"/>
                <a:cs typeface="Arial" panose="020B0604020202020204" pitchFamily="34" charset="0"/>
              </a:rPr>
              <a:t>Can you think of any families you are working with that would benefit from one of these support packages</a:t>
            </a:r>
            <a:r>
              <a:rPr lang="en-GB"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85226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CRG_Colour">
  <a:themeElements>
    <a:clrScheme name="HCRG">
      <a:dk1>
        <a:srgbClr val="3C3C3B"/>
      </a:dk1>
      <a:lt1>
        <a:srgbClr val="FFFFFF"/>
      </a:lt1>
      <a:dk2>
        <a:srgbClr val="44546A"/>
      </a:dk2>
      <a:lt2>
        <a:srgbClr val="E7E6E6"/>
      </a:lt2>
      <a:accent1>
        <a:srgbClr val="B52059"/>
      </a:accent1>
      <a:accent2>
        <a:srgbClr val="882038"/>
      </a:accent2>
      <a:accent3>
        <a:srgbClr val="282F38"/>
      </a:accent3>
      <a:accent4>
        <a:srgbClr val="2E4E9C"/>
      </a:accent4>
      <a:accent5>
        <a:srgbClr val="F39204"/>
      </a:accent5>
      <a:accent6>
        <a:srgbClr val="B7202C"/>
      </a:accent6>
      <a:hlink>
        <a:srgbClr val="B52059"/>
      </a:hlink>
      <a:folHlink>
        <a:srgbClr val="B5205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RG_PP_Template_Corporate_V2" id="{6FCAF876-5285-1343-9ED7-6CC5BF218C1D}" vid="{58862C84-8E95-0A46-8D92-8A16B0609431}"/>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TotalTime>
  <Words>2149</Words>
  <Application>Microsoft Office PowerPoint</Application>
  <PresentationFormat>Widescreen</PresentationFormat>
  <Paragraphs>146</Paragraphs>
  <Slides>19</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19</vt:i4>
      </vt:variant>
    </vt:vector>
  </HeadingPairs>
  <TitlesOfParts>
    <vt:vector size="30" baseType="lpstr">
      <vt:lpstr>Arial</vt:lpstr>
      <vt:lpstr>Arial</vt:lpstr>
      <vt:lpstr>Avenir Book</vt:lpstr>
      <vt:lpstr>Avenir Heavy</vt:lpstr>
      <vt:lpstr>Calibri</vt:lpstr>
      <vt:lpstr>Calibri Light</vt:lpstr>
      <vt:lpstr>Wingdings 2</vt:lpstr>
      <vt:lpstr>Office Theme</vt:lpstr>
      <vt:lpstr>HCRG_Colour</vt:lpstr>
      <vt:lpstr>1_Office Theme</vt:lpstr>
      <vt:lpstr>2_Office Theme</vt:lpstr>
      <vt:lpstr>PowerPoint Presentation</vt:lpstr>
      <vt:lpstr>PowerPoint Presentation</vt:lpstr>
      <vt:lpstr>PowerPoint Presentation</vt:lpstr>
      <vt:lpstr>Health Visiting</vt:lpstr>
      <vt:lpstr>PowerPoint Presentation</vt:lpstr>
      <vt:lpstr>PowerPoint Presentation</vt:lpstr>
      <vt:lpstr>Bright Start Children’s Centre Services Supporting families and children with Special Educational Needs and/or Disabilities (SEND)</vt:lpstr>
      <vt:lpstr>PowerPoint Presentation</vt:lpstr>
      <vt:lpstr>PowerPoint Presentation</vt:lpstr>
      <vt:lpstr>PowerPoint Presentation</vt:lpstr>
      <vt:lpstr>PowerPoint Presentation</vt:lpstr>
      <vt:lpstr>PowerPoint Presentation</vt:lpstr>
      <vt:lpstr>B&amp;NES Children’s Community Services</vt:lpstr>
      <vt:lpstr>PowerPoint Presentation</vt:lpstr>
      <vt:lpstr>PowerPoint Presentation</vt:lpstr>
      <vt:lpstr>PowerPoint Presentation</vt:lpstr>
      <vt:lpstr>PowerPoint Presentation</vt:lpstr>
      <vt:lpstr>SENDIAS Bath &amp;North East Somerset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Alyce Day-Cook</dc:creator>
  <cp:lastModifiedBy>Elizabeth Young</cp:lastModifiedBy>
  <cp:revision>10</cp:revision>
  <dcterms:created xsi:type="dcterms:W3CDTF">2023-08-20T21:01:38Z</dcterms:created>
  <dcterms:modified xsi:type="dcterms:W3CDTF">2023-08-31T14:35:13Z</dcterms:modified>
</cp:coreProperties>
</file>