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724" r:id="rId2"/>
    <p:sldId id="725" r:id="rId3"/>
    <p:sldId id="277" r:id="rId4"/>
    <p:sldId id="726" r:id="rId5"/>
    <p:sldId id="727" r:id="rId6"/>
    <p:sldId id="728" r:id="rId7"/>
    <p:sldId id="729" r:id="rId8"/>
    <p:sldId id="730" r:id="rId9"/>
    <p:sldId id="731" r:id="rId10"/>
    <p:sldId id="732" r:id="rId11"/>
    <p:sldId id="733" r:id="rId12"/>
    <p:sldId id="737" r:id="rId13"/>
    <p:sldId id="736" r:id="rId14"/>
    <p:sldId id="735" r:id="rId15"/>
    <p:sldId id="734" r:id="rId16"/>
    <p:sldId id="738" r:id="rId17"/>
    <p:sldId id="739" r:id="rId18"/>
    <p:sldId id="740" r:id="rId19"/>
    <p:sldId id="743" r:id="rId20"/>
    <p:sldId id="742" r:id="rId21"/>
    <p:sldId id="741" r:id="rId22"/>
    <p:sldId id="746" r:id="rId23"/>
    <p:sldId id="745" r:id="rId24"/>
    <p:sldId id="744" r:id="rId25"/>
    <p:sldId id="749" r:id="rId26"/>
    <p:sldId id="748" r:id="rId27"/>
    <p:sldId id="747" r:id="rId28"/>
    <p:sldId id="752" r:id="rId29"/>
    <p:sldId id="75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C1E4"/>
    <a:srgbClr val="EAE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F0F08-F549-4920-8C8F-007987C00E4F}" type="datetimeFigureOut">
              <a:rPr lang="en-GB" smtClean="0"/>
              <a:t>04/09/2023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1135F-FB03-4CF2-A99A-C16CE8BBC75A}" type="slidenum">
              <a:rPr lang="en-GB" smtClean="0"/>
              <a:t>‹#›</a:t>
            </a:fld>
            <a:endParaRPr lang="en-GB"/>
          </a:p>
        </p:txBody>
      </p:sp>
    </p:spTree>
    <p:extLst>
      <p:ext uri="{BB962C8B-B14F-4D97-AF65-F5344CB8AC3E}">
        <p14:creationId xmlns:p14="http://schemas.microsoft.com/office/powerpoint/2010/main" val="15183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Tree>
    <p:extLst>
      <p:ext uri="{BB962C8B-B14F-4D97-AF65-F5344CB8AC3E}">
        <p14:creationId xmlns:p14="http://schemas.microsoft.com/office/powerpoint/2010/main" val="364577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65188" y="1736090"/>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414234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B8C43A1C-015C-43A1-911F-4565773981D8}"/>
              </a:ext>
            </a:extLst>
          </p:cNvPr>
          <p:cNvSpPr>
            <a:spLocks noGrp="1"/>
          </p:cNvSpPr>
          <p:nvPr>
            <p:ph type="body" sz="quarter" idx="10"/>
          </p:nvPr>
        </p:nvSpPr>
        <p:spPr>
          <a:xfrm>
            <a:off x="865188" y="1753567"/>
            <a:ext cx="9934575" cy="4622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514997A-FA21-4DF2-B4D7-5616905D7A26}"/>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198434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B905948-D125-4AAA-AD7B-90A7CE220A40}"/>
              </a:ext>
            </a:extLst>
          </p:cNvPr>
          <p:cNvSpPr>
            <a:spLocks noGrp="1"/>
          </p:cNvSpPr>
          <p:nvPr>
            <p:ph sz="quarter" idx="10"/>
          </p:nvPr>
        </p:nvSpPr>
        <p:spPr>
          <a:xfrm>
            <a:off x="865188" y="1737403"/>
            <a:ext cx="9899969" cy="4788131"/>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B8F9697F-350B-4DCD-BA39-37D824536E92}"/>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420153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2EDC1-9487-45A0-B875-431CD3385D11}"/>
              </a:ext>
            </a:extLst>
          </p:cNvPr>
          <p:cNvSpPr>
            <a:spLocks noChangeAspect="1"/>
          </p:cNvSpPr>
          <p:nvPr userDrawn="1"/>
        </p:nvSpPr>
        <p:spPr>
          <a:xfrm>
            <a:off x="4123113" y="2252749"/>
            <a:ext cx="4314305" cy="256863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750BC9D-AAF4-47A0-AF29-E4CF714C6040}"/>
              </a:ext>
            </a:extLst>
          </p:cNvPr>
          <p:cNvSpPr>
            <a:spLocks noGrp="1"/>
          </p:cNvSpPr>
          <p:nvPr>
            <p:ph type="body" sz="quarter" idx="10" hasCustomPrompt="1"/>
          </p:nvPr>
        </p:nvSpPr>
        <p:spPr>
          <a:xfrm>
            <a:off x="3676780" y="2838666"/>
            <a:ext cx="4838440" cy="1180667"/>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INSERT CTA OR TITLE HERE</a:t>
            </a:r>
            <a:endParaRPr lang="en-GB" dirty="0"/>
          </a:p>
        </p:txBody>
      </p:sp>
    </p:spTree>
    <p:extLst>
      <p:ext uri="{BB962C8B-B14F-4D97-AF65-F5344CB8AC3E}">
        <p14:creationId xmlns:p14="http://schemas.microsoft.com/office/powerpoint/2010/main" val="237741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2B12627C-3BB5-43B8-920B-306D3654558D}"/>
              </a:ext>
            </a:extLst>
          </p:cNvPr>
          <p:cNvSpPr>
            <a:spLocks noGrp="1"/>
          </p:cNvSpPr>
          <p:nvPr>
            <p:ph type="body" sz="quarter" idx="11"/>
          </p:nvPr>
        </p:nvSpPr>
        <p:spPr>
          <a:xfrm>
            <a:off x="7000038" y="2261926"/>
            <a:ext cx="4468812" cy="43973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729A8A21-6FD8-4FAD-A900-C7A9A5EF64A8}"/>
              </a:ext>
            </a:extLst>
          </p:cNvPr>
          <p:cNvSpPr/>
          <p:nvPr userDrawn="1"/>
        </p:nvSpPr>
        <p:spPr>
          <a:xfrm>
            <a:off x="0" y="0"/>
            <a:ext cx="62428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BDF69206-2BD3-499F-BCCB-233BA90ACBC2}"/>
              </a:ext>
            </a:extLst>
          </p:cNvPr>
          <p:cNvSpPr>
            <a:spLocks noGrp="1"/>
          </p:cNvSpPr>
          <p:nvPr>
            <p:ph type="pic" sz="quarter" idx="10"/>
          </p:nvPr>
        </p:nvSpPr>
        <p:spPr>
          <a:xfrm>
            <a:off x="0" y="0"/>
            <a:ext cx="6242858" cy="6858000"/>
          </a:xfrm>
          <a:prstGeom prst="rect">
            <a:avLst/>
          </a:prstGeom>
        </p:spPr>
        <p:txBody>
          <a:bodyPr/>
          <a:lstStyle/>
          <a:p>
            <a:endParaRPr lang="en-GB"/>
          </a:p>
        </p:txBody>
      </p:sp>
      <p:sp>
        <p:nvSpPr>
          <p:cNvPr id="11" name="Text Placeholder 5">
            <a:extLst>
              <a:ext uri="{FF2B5EF4-FFF2-40B4-BE49-F238E27FC236}">
                <a16:creationId xmlns:a16="http://schemas.microsoft.com/office/drawing/2014/main" id="{73B01BB8-ADAE-42BA-976E-F67590F60D69}"/>
              </a:ext>
            </a:extLst>
          </p:cNvPr>
          <p:cNvSpPr>
            <a:spLocks noGrp="1"/>
          </p:cNvSpPr>
          <p:nvPr>
            <p:ph type="body" sz="quarter" idx="12" hasCustomPrompt="1"/>
          </p:nvPr>
        </p:nvSpPr>
        <p:spPr>
          <a:xfrm>
            <a:off x="7000038" y="1350297"/>
            <a:ext cx="4468812" cy="603194"/>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Title Here</a:t>
            </a:r>
          </a:p>
        </p:txBody>
      </p:sp>
    </p:spTree>
    <p:extLst>
      <p:ext uri="{BB962C8B-B14F-4D97-AF65-F5344CB8AC3E}">
        <p14:creationId xmlns:p14="http://schemas.microsoft.com/office/powerpoint/2010/main" val="13696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069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350685/Early_Years_Guide_to_SEND_Code_of_Practice_-_02Sept14.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1170108/EYFS_framework_from_September_2023.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legislation.gov.uk/ukpga/2010/15/content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early-years-inspection-handbook-eif/early-years-inspection-handbook-for-ofsted-registered-provision-for-september-202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398815/SEND_Code_of_Practice_January_2015.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25161C-F506-9B6A-8BFE-AF452EA8A4F3}"/>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SEND Legislation for Early Years Providers</a:t>
            </a:r>
            <a:endParaRPr lang="en-GB" dirty="0"/>
          </a:p>
        </p:txBody>
      </p:sp>
      <p:pic>
        <p:nvPicPr>
          <p:cNvPr id="3" name="Picture 2" descr="C:\Users\SimonsV\AppData\Local\Microsoft\Windows\Temporary Internet Files\Content.Outlook\OFGLL62P\EIS web logo small.png">
            <a:extLst>
              <a:ext uri="{FF2B5EF4-FFF2-40B4-BE49-F238E27FC236}">
                <a16:creationId xmlns:a16="http://schemas.microsoft.com/office/drawing/2014/main" id="{9D039493-4D92-EC1F-9723-2CC85F2EC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0" y="414000"/>
            <a:ext cx="2844946" cy="71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2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2249C4-71B4-122D-79DC-90D894AEC054}"/>
              </a:ext>
            </a:extLst>
          </p:cNvPr>
          <p:cNvSpPr txBox="1">
            <a:spLocks/>
          </p:cNvSpPr>
          <p:nvPr/>
        </p:nvSpPr>
        <p:spPr>
          <a:xfrm>
            <a:off x="838200" y="107950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accent1"/>
                </a:solidFill>
                <a:latin typeface="Arial" panose="020B0604020202020204" pitchFamily="34" charset="0"/>
                <a:cs typeface="Arial" panose="020B0604020202020204" pitchFamily="34" charset="0"/>
              </a:rPr>
              <a:t>Education, Health and Care Plans in the SEND Code of Practice - Chapter 9</a:t>
            </a:r>
          </a:p>
        </p:txBody>
      </p:sp>
      <p:sp>
        <p:nvSpPr>
          <p:cNvPr id="3" name="Oval 2">
            <a:extLst>
              <a:ext uri="{FF2B5EF4-FFF2-40B4-BE49-F238E27FC236}">
                <a16:creationId xmlns:a16="http://schemas.microsoft.com/office/drawing/2014/main" id="{C6E5A3A3-3837-A51C-7153-1097FD7BBA0D}"/>
              </a:ext>
            </a:extLst>
          </p:cNvPr>
          <p:cNvSpPr/>
          <p:nvPr/>
        </p:nvSpPr>
        <p:spPr>
          <a:xfrm>
            <a:off x="344293" y="2140744"/>
            <a:ext cx="4637282" cy="4562475"/>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The majority of children and young people with SEN or disabilities will have their needs met within local mainstream early years settings, schools or colleges. Some children and young people may require an EHC needs assessment in order for the local authority to decide whether it is necessary for it to make provision in accordance with an EHC plan. </a:t>
            </a:r>
          </a:p>
          <a:p>
            <a:pPr marL="0" indent="0">
              <a:buNone/>
            </a:pPr>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13FDF5A0-4DDE-7EAE-9B2F-4C976A9F146D}"/>
              </a:ext>
            </a:extLst>
          </p:cNvPr>
          <p:cNvSpPr txBox="1">
            <a:spLocks/>
          </p:cNvSpPr>
          <p:nvPr/>
        </p:nvSpPr>
        <p:spPr>
          <a:xfrm>
            <a:off x="6005386" y="2315654"/>
            <a:ext cx="5184576" cy="4212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a:p>
          <a:p>
            <a:pPr marL="0" indent="0">
              <a:lnSpc>
                <a:spcPct val="120000"/>
              </a:lnSpc>
              <a:spcBef>
                <a:spcPts val="0"/>
              </a:spcBef>
              <a:buFont typeface="Arial" panose="020B0604020202020204" pitchFamily="34" charset="0"/>
              <a:buNone/>
            </a:pPr>
            <a:r>
              <a:rPr lang="en-US" sz="1900" u="sng">
                <a:latin typeface="Arial" panose="020B0604020202020204" pitchFamily="34" charset="0"/>
                <a:cs typeface="Arial" panose="020B0604020202020204" pitchFamily="34" charset="0"/>
              </a:rPr>
              <a:t>Chapter 9 outlines:</a:t>
            </a:r>
          </a:p>
          <a:p>
            <a:pPr marL="0" indent="0">
              <a:spcBef>
                <a:spcPts val="0"/>
              </a:spcBef>
              <a:buFont typeface="Arial" panose="020B0604020202020204" pitchFamily="34" charset="0"/>
              <a:buNone/>
            </a:pPr>
            <a:r>
              <a:rPr lang="en-US" sz="1800">
                <a:latin typeface="Arial" panose="020B0604020202020204" pitchFamily="34" charset="0"/>
                <a:cs typeface="Arial" panose="020B0604020202020204" pitchFamily="34" charset="0"/>
              </a:rPr>
              <a:t> </a:t>
            </a:r>
            <a:r>
              <a:rPr lang="en-GB" sz="1800">
                <a:latin typeface="Arial" panose="020B0604020202020204" pitchFamily="34" charset="0"/>
                <a:cs typeface="Arial" panose="020B0604020202020204" pitchFamily="34" charset="0"/>
              </a:rPr>
              <a:t>• when a local authority must carry out an EHC needs assessment, including in response to a request</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who must be consulted and provide advice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the statutory steps required by the process of EHC needs assessment and EHC plan development, including timescales</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how to write an EHC plan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requesting a particular school, college or other institution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requesting and agreeing Personal Budgets, including sources of funding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finalising and maintaining an EHC plan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transferring an EHC plan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reviews and re-assessments of an EHC plan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ceasing an EHC plan </a:t>
            </a:r>
          </a:p>
          <a:p>
            <a:pPr marL="0" indent="0">
              <a:spcBef>
                <a:spcPts val="0"/>
              </a:spcBef>
              <a:buFont typeface="Arial" panose="020B0604020202020204" pitchFamily="34" charset="0"/>
              <a:buNone/>
            </a:pPr>
            <a:r>
              <a:rPr lang="en-GB" sz="1800">
                <a:latin typeface="Arial" panose="020B0604020202020204" pitchFamily="34" charset="0"/>
                <a:cs typeface="Arial" panose="020B0604020202020204" pitchFamily="34" charset="0"/>
              </a:rPr>
              <a:t>• disclosing an EHC plan</a:t>
            </a:r>
            <a:endParaRPr lang="en-GB" sz="1800">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0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D111B6-EC01-FEB1-0A14-20BABE164AE1}"/>
              </a:ext>
            </a:extLst>
          </p:cNvPr>
          <p:cNvSpPr txBox="1">
            <a:spLocks/>
          </p:cNvSpPr>
          <p:nvPr/>
        </p:nvSpPr>
        <p:spPr>
          <a:xfrm>
            <a:off x="635499" y="1191220"/>
            <a:ext cx="10086975" cy="11388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1"/>
                </a:solidFill>
                <a:latin typeface="Arial" panose="020B0604020202020204" pitchFamily="34" charset="0"/>
                <a:cs typeface="Arial" panose="020B0604020202020204" pitchFamily="34" charset="0"/>
              </a:rPr>
              <a:t>Reflection……</a:t>
            </a:r>
          </a:p>
        </p:txBody>
      </p:sp>
      <p:sp>
        <p:nvSpPr>
          <p:cNvPr id="3" name="TextBox 2">
            <a:extLst>
              <a:ext uri="{FF2B5EF4-FFF2-40B4-BE49-F238E27FC236}">
                <a16:creationId xmlns:a16="http://schemas.microsoft.com/office/drawing/2014/main" id="{2C834E8B-27E3-DCCE-9B06-924828CC37B3}"/>
              </a:ext>
            </a:extLst>
          </p:cNvPr>
          <p:cNvSpPr txBox="1"/>
          <p:nvPr/>
        </p:nvSpPr>
        <p:spPr>
          <a:xfrm>
            <a:off x="933450" y="5494269"/>
            <a:ext cx="8153104" cy="646331"/>
          </a:xfrm>
          <a:prstGeom prst="rect">
            <a:avLst/>
          </a:prstGeom>
          <a:noFill/>
        </p:spPr>
        <p:txBody>
          <a:bodyPr wrap="square" rtlCol="0">
            <a:spAutoFit/>
          </a:bodyPr>
          <a:lstStyle/>
          <a:p>
            <a:r>
              <a:rPr lang="en-GB" dirty="0"/>
              <a:t>Further guidance available from the Early Years: Guide to the SEND Code of Practice</a:t>
            </a:r>
          </a:p>
          <a:p>
            <a:endParaRPr lang="en-GB" dirty="0"/>
          </a:p>
        </p:txBody>
      </p:sp>
      <p:sp>
        <p:nvSpPr>
          <p:cNvPr id="5" name="Thought Bubble: Cloud 4">
            <a:extLst>
              <a:ext uri="{FF2B5EF4-FFF2-40B4-BE49-F238E27FC236}">
                <a16:creationId xmlns:a16="http://schemas.microsoft.com/office/drawing/2014/main" id="{CCD6DDAA-B85A-EF88-E145-DBE6D0641DFF}"/>
              </a:ext>
            </a:extLst>
          </p:cNvPr>
          <p:cNvSpPr/>
          <p:nvPr/>
        </p:nvSpPr>
        <p:spPr>
          <a:xfrm>
            <a:off x="2885380" y="1322175"/>
            <a:ext cx="6421240" cy="34212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How often do you refer back to the SEND Code of Practice for guidance?</a:t>
            </a:r>
          </a:p>
          <a:p>
            <a:pPr algn="ctr"/>
            <a:r>
              <a:rPr lang="en-GB" dirty="0"/>
              <a:t>Does everybody on your staff team know what it is?</a:t>
            </a:r>
          </a:p>
          <a:p>
            <a:pPr algn="ctr"/>
            <a:r>
              <a:rPr lang="en-GB" dirty="0"/>
              <a:t>You should use the whole of the SEND Code of Practice to regularly reflect on your current practices.</a:t>
            </a:r>
          </a:p>
        </p:txBody>
      </p:sp>
      <p:pic>
        <p:nvPicPr>
          <p:cNvPr id="6" name="Picture 5">
            <a:extLst>
              <a:ext uri="{FF2B5EF4-FFF2-40B4-BE49-F238E27FC236}">
                <a16:creationId xmlns:a16="http://schemas.microsoft.com/office/drawing/2014/main" id="{B2C9F676-52E8-DAAD-BC7F-70E3C6D2A5F9}"/>
              </a:ext>
            </a:extLst>
          </p:cNvPr>
          <p:cNvPicPr>
            <a:picLocks noChangeAspect="1"/>
          </p:cNvPicPr>
          <p:nvPr/>
        </p:nvPicPr>
        <p:blipFill rotWithShape="1">
          <a:blip r:embed="rId3"/>
          <a:srcRect l="45674" t="20450" r="24832" b="7566"/>
          <a:stretch/>
        </p:blipFill>
        <p:spPr>
          <a:xfrm>
            <a:off x="9423596" y="3029601"/>
            <a:ext cx="1962174" cy="2693755"/>
          </a:xfrm>
          <a:prstGeom prst="rect">
            <a:avLst/>
          </a:prstGeom>
          <a:ln>
            <a:solidFill>
              <a:schemeClr val="tx1"/>
            </a:solidFill>
          </a:ln>
        </p:spPr>
      </p:pic>
      <p:sp>
        <p:nvSpPr>
          <p:cNvPr id="7" name="TextBox 6">
            <a:extLst>
              <a:ext uri="{FF2B5EF4-FFF2-40B4-BE49-F238E27FC236}">
                <a16:creationId xmlns:a16="http://schemas.microsoft.com/office/drawing/2014/main" id="{37C9D4D2-A971-07CA-1869-2BAE2131D6B6}"/>
              </a:ext>
            </a:extLst>
          </p:cNvPr>
          <p:cNvSpPr txBox="1"/>
          <p:nvPr/>
        </p:nvSpPr>
        <p:spPr>
          <a:xfrm>
            <a:off x="933450" y="5817435"/>
            <a:ext cx="10789363" cy="923330"/>
          </a:xfrm>
          <a:prstGeom prst="rect">
            <a:avLst/>
          </a:prstGeom>
          <a:noFill/>
        </p:spPr>
        <p:txBody>
          <a:bodyPr wrap="square">
            <a:spAutoFit/>
          </a:bodyPr>
          <a:lstStyle/>
          <a:p>
            <a:r>
              <a:rPr lang="en-GB" dirty="0">
                <a:hlinkClick r:id="rId4"/>
              </a:rPr>
              <a:t>https://assets.publishing.service.gov.uk/government/uploads/system/uploads/attachment_data/file/350685/Early_Years_Guide_to_SEND_Code_of_Practice_-_02Sept14.pdf</a:t>
            </a:r>
            <a:endParaRPr lang="en-GB" dirty="0"/>
          </a:p>
          <a:p>
            <a:endParaRPr lang="en-GB" dirty="0"/>
          </a:p>
        </p:txBody>
      </p:sp>
    </p:spTree>
    <p:extLst>
      <p:ext uri="{BB962C8B-B14F-4D97-AF65-F5344CB8AC3E}">
        <p14:creationId xmlns:p14="http://schemas.microsoft.com/office/powerpoint/2010/main" val="11309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0674D604-32EF-38EA-356B-C7773EB0CAFE}"/>
              </a:ext>
            </a:extLst>
          </p:cNvPr>
          <p:cNvSpPr txBox="1">
            <a:spLocks/>
          </p:cNvSpPr>
          <p:nvPr/>
        </p:nvSpPr>
        <p:spPr>
          <a:xfrm>
            <a:off x="3071664" y="984094"/>
            <a:ext cx="6624736" cy="572163"/>
          </a:xfrm>
          <a:prstGeom prst="rect">
            <a:avLst/>
          </a:prstGeom>
          <a:noFill/>
          <a:ln w="12700">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accent1"/>
                </a:solidFill>
                <a:latin typeface="Arial" panose="020B0604020202020204" pitchFamily="34" charset="0"/>
                <a:cs typeface="Arial" panose="020B0604020202020204" pitchFamily="34" charset="0"/>
              </a:rPr>
              <a:t>EYFS Statutory Framework 2023</a:t>
            </a:r>
          </a:p>
        </p:txBody>
      </p:sp>
      <p:sp>
        <p:nvSpPr>
          <p:cNvPr id="3" name="Content Placeholder 2">
            <a:extLst>
              <a:ext uri="{FF2B5EF4-FFF2-40B4-BE49-F238E27FC236}">
                <a16:creationId xmlns:a16="http://schemas.microsoft.com/office/drawing/2014/main" id="{065B91F5-4461-2E0F-01A7-8B2F6803952F}"/>
              </a:ext>
            </a:extLst>
          </p:cNvPr>
          <p:cNvSpPr txBox="1">
            <a:spLocks/>
          </p:cNvSpPr>
          <p:nvPr/>
        </p:nvSpPr>
        <p:spPr>
          <a:xfrm>
            <a:off x="1919538" y="1556257"/>
            <a:ext cx="5904656" cy="465150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latin typeface="Arial" panose="020B0604020202020204" pitchFamily="34" charset="0"/>
                <a:cs typeface="Arial" panose="020B0604020202020204" pitchFamily="34" charset="0"/>
              </a:rPr>
              <a:t>• every child is a </a:t>
            </a:r>
            <a:r>
              <a:rPr lang="en-GB" sz="1800" b="1">
                <a:latin typeface="Arial" panose="020B0604020202020204" pitchFamily="34" charset="0"/>
                <a:cs typeface="Arial" panose="020B0604020202020204" pitchFamily="34" charset="0"/>
              </a:rPr>
              <a:t>unique child</a:t>
            </a:r>
            <a:r>
              <a:rPr lang="en-GB" sz="1800">
                <a:latin typeface="Arial" panose="020B0604020202020204" pitchFamily="34" charset="0"/>
                <a:cs typeface="Arial" panose="020B0604020202020204" pitchFamily="34" charset="0"/>
              </a:rPr>
              <a:t>, who is constantly learning and can be resilient, capable, confident and self-assured </a:t>
            </a:r>
          </a:p>
          <a:p>
            <a:pPr marL="0" indent="0">
              <a:buFont typeface="Arial" panose="020B0604020202020204" pitchFamily="34" charset="0"/>
              <a:buNone/>
            </a:pPr>
            <a:r>
              <a:rPr lang="en-GB" sz="1800">
                <a:latin typeface="Arial" panose="020B0604020202020204" pitchFamily="34" charset="0"/>
                <a:cs typeface="Arial" panose="020B0604020202020204" pitchFamily="34" charset="0"/>
              </a:rPr>
              <a:t>• children learn to be strong and independent through </a:t>
            </a:r>
            <a:r>
              <a:rPr lang="en-GB" sz="1800" b="1">
                <a:latin typeface="Arial" panose="020B0604020202020204" pitchFamily="34" charset="0"/>
                <a:cs typeface="Arial" panose="020B0604020202020204" pitchFamily="34" charset="0"/>
              </a:rPr>
              <a:t>positive relationships</a:t>
            </a:r>
          </a:p>
          <a:p>
            <a:pPr marL="0" indent="0">
              <a:buFont typeface="Arial" panose="020B0604020202020204" pitchFamily="34" charset="0"/>
              <a:buNone/>
            </a:pPr>
            <a:r>
              <a:rPr lang="en-GB" sz="1800">
                <a:latin typeface="Arial" panose="020B0604020202020204" pitchFamily="34" charset="0"/>
                <a:cs typeface="Arial" panose="020B0604020202020204" pitchFamily="34" charset="0"/>
              </a:rPr>
              <a:t> • children learn and develop well </a:t>
            </a:r>
            <a:r>
              <a:rPr lang="en-GB" sz="1800" b="1">
                <a:latin typeface="Arial" panose="020B0604020202020204" pitchFamily="34" charset="0"/>
                <a:cs typeface="Arial" panose="020B0604020202020204" pitchFamily="34" charset="0"/>
              </a:rPr>
              <a:t>in enabling environments with teaching and support from adults</a:t>
            </a:r>
            <a:r>
              <a:rPr lang="en-GB" sz="1800">
                <a:latin typeface="Arial" panose="020B0604020202020204" pitchFamily="34" charset="0"/>
                <a:cs typeface="Arial" panose="020B0604020202020204" pitchFamily="34" charset="0"/>
              </a:rPr>
              <a:t>, who respond to their individual interests and needs and help them to build their learning over time. Children benefit from a strong partnership between practitioners and parents and/or carers. </a:t>
            </a:r>
          </a:p>
          <a:p>
            <a:pPr marL="0" indent="0">
              <a:buFont typeface="Arial" panose="020B0604020202020204" pitchFamily="34" charset="0"/>
              <a:buNone/>
            </a:pPr>
            <a:r>
              <a:rPr lang="en-GB" sz="1800">
                <a:latin typeface="Arial" panose="020B0604020202020204" pitchFamily="34" charset="0"/>
                <a:cs typeface="Arial" panose="020B0604020202020204" pitchFamily="34" charset="0"/>
              </a:rPr>
              <a:t>• importance of </a:t>
            </a:r>
            <a:r>
              <a:rPr lang="en-GB" sz="1800" b="1">
                <a:latin typeface="Arial" panose="020B0604020202020204" pitchFamily="34" charset="0"/>
                <a:cs typeface="Arial" panose="020B0604020202020204" pitchFamily="34" charset="0"/>
              </a:rPr>
              <a:t>learning and development</a:t>
            </a:r>
            <a:r>
              <a:rPr lang="en-GB" sz="1800">
                <a:latin typeface="Arial" panose="020B0604020202020204" pitchFamily="34" charset="0"/>
                <a:cs typeface="Arial" panose="020B0604020202020204" pitchFamily="34" charset="0"/>
              </a:rPr>
              <a:t>. Children develop and learn at different rates. The framework covers the education and care of all children in early years provision, including children with special educational needs and disabilities (SEND).</a:t>
            </a:r>
            <a:endParaRPr lang="en-GB"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41EC14-CC82-FC40-BA3E-AF7A77325C46}"/>
              </a:ext>
            </a:extLst>
          </p:cNvPr>
          <p:cNvPicPr>
            <a:picLocks noChangeAspect="1"/>
          </p:cNvPicPr>
          <p:nvPr/>
        </p:nvPicPr>
        <p:blipFill rotWithShape="1">
          <a:blip r:embed="rId3"/>
          <a:srcRect l="45417" t="18286" r="23083" b="4592"/>
          <a:stretch/>
        </p:blipFill>
        <p:spPr>
          <a:xfrm>
            <a:off x="7961315" y="1849852"/>
            <a:ext cx="3002747" cy="4024054"/>
          </a:xfrm>
          <a:prstGeom prst="rect">
            <a:avLst/>
          </a:prstGeom>
        </p:spPr>
      </p:pic>
      <p:sp>
        <p:nvSpPr>
          <p:cNvPr id="6" name="TextBox 5">
            <a:extLst>
              <a:ext uri="{FF2B5EF4-FFF2-40B4-BE49-F238E27FC236}">
                <a16:creationId xmlns:a16="http://schemas.microsoft.com/office/drawing/2014/main" id="{0FBAAE85-97F3-BF3C-FC57-07AFABEED645}"/>
              </a:ext>
            </a:extLst>
          </p:cNvPr>
          <p:cNvSpPr txBox="1"/>
          <p:nvPr/>
        </p:nvSpPr>
        <p:spPr>
          <a:xfrm>
            <a:off x="256854" y="6133592"/>
            <a:ext cx="11486507" cy="646331"/>
          </a:xfrm>
          <a:prstGeom prst="rect">
            <a:avLst/>
          </a:prstGeom>
          <a:noFill/>
        </p:spPr>
        <p:txBody>
          <a:bodyPr wrap="square">
            <a:spAutoFit/>
          </a:bodyPr>
          <a:lstStyle/>
          <a:p>
            <a:r>
              <a:rPr lang="en-GB" dirty="0">
                <a:hlinkClick r:id="rId4"/>
              </a:rPr>
              <a:t>https://assets.publishing.service.gov.uk/government/uploads/system/uploads/attachment_data/file/1170108/EYFS_framework_from_September_2023.pdf</a:t>
            </a:r>
            <a:endParaRPr lang="en-GB" dirty="0"/>
          </a:p>
        </p:txBody>
      </p:sp>
    </p:spTree>
    <p:extLst>
      <p:ext uri="{BB962C8B-B14F-4D97-AF65-F5344CB8AC3E}">
        <p14:creationId xmlns:p14="http://schemas.microsoft.com/office/powerpoint/2010/main" val="271767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9C269E-7D54-DAC2-CA41-7D92DBE92405}"/>
              </a:ext>
            </a:extLst>
          </p:cNvPr>
          <p:cNvSpPr txBox="1">
            <a:spLocks/>
          </p:cNvSpPr>
          <p:nvPr/>
        </p:nvSpPr>
        <p:spPr>
          <a:xfrm>
            <a:off x="676275" y="86563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a:solidFill>
                  <a:schemeClr val="accent1"/>
                </a:solidFill>
                <a:latin typeface="Arial" panose="020B0604020202020204" pitchFamily="34" charset="0"/>
                <a:cs typeface="Arial" panose="020B0604020202020204" pitchFamily="34" charset="0"/>
              </a:rPr>
              <a:t>What is the EYFS Framework 2023?</a:t>
            </a:r>
            <a:endParaRPr lang="en-GB" sz="3200"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5A3CFF8-F1DB-1231-9920-DD3C73A45F45}"/>
              </a:ext>
            </a:extLst>
          </p:cNvPr>
          <p:cNvSpPr txBox="1">
            <a:spLocks/>
          </p:cNvSpPr>
          <p:nvPr/>
        </p:nvSpPr>
        <p:spPr>
          <a:xfrm>
            <a:off x="3341787" y="2020379"/>
            <a:ext cx="5184576" cy="4212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EYFS framework:</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sets the standards that all early years providers </a:t>
            </a:r>
            <a:r>
              <a:rPr kumimoji="0" lang="en-US" altLang="en-US" sz="2400" b="1" i="0" u="none" strike="noStrike" cap="none" normalizeH="0" baseline="0" dirty="0">
                <a:ln>
                  <a:noFill/>
                </a:ln>
                <a:solidFill>
                  <a:srgbClr val="0B0C0C"/>
                </a:solidFill>
                <a:effectLst/>
                <a:latin typeface="Arial" panose="020B0604020202020204" pitchFamily="34" charset="0"/>
                <a:cs typeface="Arial" panose="020B0604020202020204" pitchFamily="34" charset="0"/>
              </a:rPr>
              <a:t>must</a:t>
            </a:r>
            <a:r>
              <a:rPr kumimoji="0" lang="en-US" altLang="en-US" sz="24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meet to ensure that children learn and develop well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ensures children are kept healthy and safe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ensures that children have the knowledge and skills they need to start school</a:t>
            </a:r>
          </a:p>
        </p:txBody>
      </p:sp>
    </p:spTree>
    <p:extLst>
      <p:ext uri="{BB962C8B-B14F-4D97-AF65-F5344CB8AC3E}">
        <p14:creationId xmlns:p14="http://schemas.microsoft.com/office/powerpoint/2010/main" val="158016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74B965-F15B-88A0-2E40-A07EC90A9516}"/>
              </a:ext>
            </a:extLst>
          </p:cNvPr>
          <p:cNvSpPr txBox="1">
            <a:spLocks/>
          </p:cNvSpPr>
          <p:nvPr/>
        </p:nvSpPr>
        <p:spPr>
          <a:xfrm>
            <a:off x="838200" y="112579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accent1"/>
                </a:solidFill>
                <a:latin typeface="Arial" panose="020B0604020202020204" pitchFamily="34" charset="0"/>
                <a:cs typeface="Arial" panose="020B0604020202020204" pitchFamily="34" charset="0"/>
              </a:rPr>
              <a:t>What changes have been made to the EYFS Framework 2023?</a:t>
            </a:r>
          </a:p>
        </p:txBody>
      </p:sp>
      <p:sp>
        <p:nvSpPr>
          <p:cNvPr id="3" name="Content Placeholder 2">
            <a:extLst>
              <a:ext uri="{FF2B5EF4-FFF2-40B4-BE49-F238E27FC236}">
                <a16:creationId xmlns:a16="http://schemas.microsoft.com/office/drawing/2014/main" id="{715570CF-2418-CF53-6B10-5D6C3E87FC15}"/>
              </a:ext>
            </a:extLst>
          </p:cNvPr>
          <p:cNvSpPr txBox="1">
            <a:spLocks/>
          </p:cNvSpPr>
          <p:nvPr/>
        </p:nvSpPr>
        <p:spPr>
          <a:xfrm>
            <a:off x="2289349" y="2576642"/>
            <a:ext cx="7776864" cy="37434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0" i="0" dirty="0">
                <a:solidFill>
                  <a:srgbClr val="0B0C0C"/>
                </a:solidFill>
                <a:effectLst/>
                <a:latin typeface="Arial" panose="020B0604020202020204" pitchFamily="34" charset="0"/>
                <a:cs typeface="Arial" panose="020B0604020202020204" pitchFamily="34" charset="0"/>
              </a:rPr>
              <a:t>12 July 2023- Added new version of 'Statutory framework for the early years foundation stage' which applies from 4 September 2023. The following 3 changes will apply: </a:t>
            </a:r>
          </a:p>
          <a:p>
            <a:r>
              <a:rPr lang="en-GB" sz="2000" b="0" i="0" dirty="0">
                <a:solidFill>
                  <a:srgbClr val="0B0C0C"/>
                </a:solidFill>
                <a:effectLst/>
                <a:latin typeface="Arial" panose="020B0604020202020204" pitchFamily="34" charset="0"/>
                <a:cs typeface="Arial" panose="020B0604020202020204" pitchFamily="34" charset="0"/>
              </a:rPr>
              <a:t>the current statutory minimum </a:t>
            </a:r>
            <a:r>
              <a:rPr lang="en-GB" sz="2000" b="0" i="0" dirty="0" err="1">
                <a:solidFill>
                  <a:srgbClr val="0B0C0C"/>
                </a:solidFill>
                <a:effectLst/>
                <a:latin typeface="Arial" panose="020B0604020202020204" pitchFamily="34" charset="0"/>
                <a:cs typeface="Arial" panose="020B0604020202020204" pitchFamily="34" charset="0"/>
              </a:rPr>
              <a:t>staff:child</a:t>
            </a:r>
            <a:r>
              <a:rPr lang="en-GB" sz="2000" b="0" i="0" dirty="0">
                <a:solidFill>
                  <a:srgbClr val="0B0C0C"/>
                </a:solidFill>
                <a:effectLst/>
                <a:latin typeface="Arial" panose="020B0604020202020204" pitchFamily="34" charset="0"/>
                <a:cs typeface="Arial" panose="020B0604020202020204" pitchFamily="34" charset="0"/>
              </a:rPr>
              <a:t> ratios in England for 2-year-olds changes from 1:4 to 1:5; </a:t>
            </a:r>
          </a:p>
          <a:p>
            <a:r>
              <a:rPr lang="en-GB" sz="2000" b="0" i="0" dirty="0">
                <a:solidFill>
                  <a:srgbClr val="0B0C0C"/>
                </a:solidFill>
                <a:effectLst/>
                <a:latin typeface="Arial" panose="020B0604020202020204" pitchFamily="34" charset="0"/>
                <a:cs typeface="Arial" panose="020B0604020202020204" pitchFamily="34" charset="0"/>
              </a:rPr>
              <a:t>childminders can care for more than the specified maximum of three young children if they are caring for siblings of children they already care for, or if the childminder is caring for their own child; </a:t>
            </a:r>
          </a:p>
          <a:p>
            <a:r>
              <a:rPr lang="en-GB" sz="2000" b="0" i="0" dirty="0">
                <a:solidFill>
                  <a:srgbClr val="0B0C0C"/>
                </a:solidFill>
                <a:effectLst/>
                <a:latin typeface="Arial" panose="020B0604020202020204" pitchFamily="34" charset="0"/>
                <a:cs typeface="Arial" panose="020B0604020202020204" pitchFamily="34" charset="0"/>
              </a:rPr>
              <a:t>clarifying that 'adequate supervision' while children are eating means that children must be within sight and hearing of an adult.</a:t>
            </a:r>
            <a:endParaRPr lang="en-GB" sz="2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371044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34A45592-E520-A9BF-21D9-6138360A7CBB}"/>
              </a:ext>
            </a:extLst>
          </p:cNvPr>
          <p:cNvSpPr/>
          <p:nvPr/>
        </p:nvSpPr>
        <p:spPr>
          <a:xfrm>
            <a:off x="3144643" y="1686036"/>
            <a:ext cx="4471002" cy="5112333"/>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Providers must have arrangements in place to support children with SEN or disabilities. Maintained schools, maintained nursery schools and all providers who are funded by the local authority to deliver early education places must have regard to the Special Educational Needs Code of Practice. Maintained schools and maintained nursery schools must identify a member of staff to act as Special Educational Needs Co-ordinator (SENCO) and other providers (in group provision) are expected to identify a SENCO. </a:t>
            </a:r>
          </a:p>
        </p:txBody>
      </p:sp>
      <p:sp>
        <p:nvSpPr>
          <p:cNvPr id="3" name="Oval 2">
            <a:extLst>
              <a:ext uri="{FF2B5EF4-FFF2-40B4-BE49-F238E27FC236}">
                <a16:creationId xmlns:a16="http://schemas.microsoft.com/office/drawing/2014/main" id="{C14787A5-7599-5137-6BDE-49FF3408DC4B}"/>
              </a:ext>
            </a:extLst>
          </p:cNvPr>
          <p:cNvSpPr/>
          <p:nvPr/>
        </p:nvSpPr>
        <p:spPr>
          <a:xfrm>
            <a:off x="0" y="2114551"/>
            <a:ext cx="3971924" cy="471725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Throughout the early years, if a child’s progress in any prime area gives cause for concern, practitioners must discuss this with the child’s parents and/or carers and agree how to support the child. Practitioners must consider whether a child may have a special educational need or disability which requires specialist support. They should link with, and help families to access, relevant services from other agencies as appropriate.</a:t>
            </a:r>
          </a:p>
        </p:txBody>
      </p:sp>
      <p:sp>
        <p:nvSpPr>
          <p:cNvPr id="5" name="Title 1">
            <a:extLst>
              <a:ext uri="{FF2B5EF4-FFF2-40B4-BE49-F238E27FC236}">
                <a16:creationId xmlns:a16="http://schemas.microsoft.com/office/drawing/2014/main" id="{C20CDCA6-736C-DB4B-CF29-11B9293007D0}"/>
              </a:ext>
            </a:extLst>
          </p:cNvPr>
          <p:cNvSpPr txBox="1">
            <a:spLocks/>
          </p:cNvSpPr>
          <p:nvPr/>
        </p:nvSpPr>
        <p:spPr>
          <a:xfrm>
            <a:off x="730764" y="112579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1"/>
                </a:solidFill>
                <a:latin typeface="Arial" panose="020B0604020202020204" pitchFamily="34" charset="0"/>
                <a:cs typeface="Arial" panose="020B0604020202020204" pitchFamily="34" charset="0"/>
              </a:rPr>
              <a:t>EYFS Framework 2023 guidance on supporting children with SEND</a:t>
            </a:r>
          </a:p>
        </p:txBody>
      </p:sp>
      <p:sp>
        <p:nvSpPr>
          <p:cNvPr id="6" name="Oval 5">
            <a:extLst>
              <a:ext uri="{FF2B5EF4-FFF2-40B4-BE49-F238E27FC236}">
                <a16:creationId xmlns:a16="http://schemas.microsoft.com/office/drawing/2014/main" id="{5159B656-CC57-8E36-D3FA-F3C3163959AC}"/>
              </a:ext>
            </a:extLst>
          </p:cNvPr>
          <p:cNvSpPr/>
          <p:nvPr/>
        </p:nvSpPr>
        <p:spPr>
          <a:xfrm>
            <a:off x="6832315" y="1686036"/>
            <a:ext cx="5085707" cy="513068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1600" u="sng" dirty="0">
                <a:solidFill>
                  <a:schemeClr val="tx1"/>
                </a:solidFill>
                <a:latin typeface="Arial" panose="020B0604020202020204" pitchFamily="34" charset="0"/>
                <a:cs typeface="Arial" panose="020B0604020202020204" pitchFamily="34" charset="0"/>
              </a:rPr>
              <a:t>Progress Check at Age 2</a:t>
            </a:r>
          </a:p>
          <a:p>
            <a:pPr algn="ctr"/>
            <a:r>
              <a:rPr lang="en-GB" sz="1600" dirty="0">
                <a:solidFill>
                  <a:schemeClr val="tx1"/>
                </a:solidFill>
                <a:latin typeface="Arial" panose="020B0604020202020204" pitchFamily="34" charset="0"/>
                <a:cs typeface="Arial" panose="020B0604020202020204" pitchFamily="34" charset="0"/>
              </a:rPr>
              <a:t> When a child is aged between two and three, practitioners must review their progress, and provide parents and/or carers with a short written summary of their child’s development in the prime areas. This progress check must identify the child’s strengths, and any areas where the child’s progress is less than expected. If there are significant emerging concerns, or an identified special educational need or disability, practitioners should develop a targeted plan to support the child’s future learning and development involving parents and/or carers and other professionals (for example, the provider’s Special Educational Needs Co-ordinator (SENCO) or health professionals) as appropriate.</a:t>
            </a:r>
          </a:p>
          <a:p>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0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59B0F0-EA9C-05EC-1A9B-74C6357F01F1}"/>
              </a:ext>
            </a:extLst>
          </p:cNvPr>
          <p:cNvSpPr txBox="1"/>
          <p:nvPr/>
        </p:nvSpPr>
        <p:spPr>
          <a:xfrm>
            <a:off x="863030" y="1315092"/>
            <a:ext cx="4243227" cy="584775"/>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Reflection……</a:t>
            </a:r>
          </a:p>
        </p:txBody>
      </p:sp>
      <p:sp>
        <p:nvSpPr>
          <p:cNvPr id="3" name="Thought Bubble: Cloud 2">
            <a:extLst>
              <a:ext uri="{FF2B5EF4-FFF2-40B4-BE49-F238E27FC236}">
                <a16:creationId xmlns:a16="http://schemas.microsoft.com/office/drawing/2014/main" id="{916E3DC4-3C4E-181D-BBE6-A9F41E74FD89}"/>
              </a:ext>
            </a:extLst>
          </p:cNvPr>
          <p:cNvSpPr/>
          <p:nvPr/>
        </p:nvSpPr>
        <p:spPr>
          <a:xfrm>
            <a:off x="2630291" y="1899867"/>
            <a:ext cx="6678095" cy="325979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 you currently assess children’s development?</a:t>
            </a:r>
          </a:p>
          <a:p>
            <a:pPr algn="ctr"/>
            <a:r>
              <a:rPr lang="en-GB" dirty="0"/>
              <a:t>Do you have a clear process for children’s key person to raise concerns for children’s development?</a:t>
            </a:r>
          </a:p>
          <a:p>
            <a:pPr algn="ctr"/>
            <a:r>
              <a:rPr lang="en-GB" dirty="0"/>
              <a:t>How often do you meet with your parents/carers of children with SEND to discuss their progress and development?</a:t>
            </a:r>
          </a:p>
        </p:txBody>
      </p:sp>
    </p:spTree>
    <p:extLst>
      <p:ext uri="{BB962C8B-B14F-4D97-AF65-F5344CB8AC3E}">
        <p14:creationId xmlns:p14="http://schemas.microsoft.com/office/powerpoint/2010/main" val="419317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importance of the Equality Act 2010 | Executive Compass">
            <a:extLst>
              <a:ext uri="{FF2B5EF4-FFF2-40B4-BE49-F238E27FC236}">
                <a16:creationId xmlns:a16="http://schemas.microsoft.com/office/drawing/2014/main" id="{CF550791-4D5F-4901-CB4E-5FDB3B094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98" t="3572" r="21583"/>
          <a:stretch/>
        </p:blipFill>
        <p:spPr bwMode="auto">
          <a:xfrm>
            <a:off x="1370888" y="2169460"/>
            <a:ext cx="2106902" cy="280831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CF4D8A3-8619-578F-AFF3-CCF54B9F2AC3}"/>
              </a:ext>
            </a:extLst>
          </p:cNvPr>
          <p:cNvSpPr txBox="1">
            <a:spLocks/>
          </p:cNvSpPr>
          <p:nvPr/>
        </p:nvSpPr>
        <p:spPr>
          <a:xfrm>
            <a:off x="3642339" y="878416"/>
            <a:ext cx="4907322" cy="548644"/>
          </a:xfrm>
          <a:prstGeom prst="rect">
            <a:avLst/>
          </a:prstGeom>
          <a:noFill/>
          <a:ln w="12700">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a:solidFill>
                  <a:schemeClr val="accent1"/>
                </a:solidFill>
                <a:latin typeface="Arial" panose="020B0604020202020204" pitchFamily="34" charset="0"/>
                <a:cs typeface="Arial" panose="020B0604020202020204" pitchFamily="34" charset="0"/>
              </a:rPr>
              <a:t>The Equality Act 2010 </a:t>
            </a:r>
            <a:endParaRPr lang="en-GB" sz="3200" dirty="0">
              <a:solidFill>
                <a:schemeClr val="accent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C242F6EF-149A-13EA-68C5-CE4B1827F3FE}"/>
              </a:ext>
            </a:extLst>
          </p:cNvPr>
          <p:cNvSpPr/>
          <p:nvPr/>
        </p:nvSpPr>
        <p:spPr>
          <a:xfrm>
            <a:off x="3739793" y="1547512"/>
            <a:ext cx="4988253" cy="453478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b="0" i="0" dirty="0">
                <a:solidFill>
                  <a:srgbClr val="0B0C0C"/>
                </a:solidFill>
                <a:effectLst/>
                <a:latin typeface="Arial" panose="020B0604020202020204" pitchFamily="34" charset="0"/>
                <a:cs typeface="Arial" panose="020B0604020202020204" pitchFamily="34" charset="0"/>
              </a:rPr>
              <a:t>The Equality Act 2010 legally protects people from discrimination in the workplace and in wider society.</a:t>
            </a:r>
          </a:p>
          <a:p>
            <a:pPr algn="ctr"/>
            <a:r>
              <a:rPr lang="en-GB" b="0" i="0" dirty="0">
                <a:solidFill>
                  <a:srgbClr val="0B0C0C"/>
                </a:solidFill>
                <a:effectLst/>
                <a:latin typeface="Arial" panose="020B0604020202020204" pitchFamily="34" charset="0"/>
                <a:cs typeface="Arial" panose="020B0604020202020204" pitchFamily="34" charset="0"/>
              </a:rPr>
              <a:t>It replaced previous anti-discrimination laws with a single Act, making the law easier to understand and strengthening protection in some situations. It sets out the different ways in which it’s unlawful to treat someone.</a:t>
            </a:r>
          </a:p>
          <a:p>
            <a:endParaRPr lang="en-GB" sz="16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B7EC55-99CB-77BD-3FAB-DC4D97629DA7}"/>
              </a:ext>
            </a:extLst>
          </p:cNvPr>
          <p:cNvSpPr txBox="1"/>
          <p:nvPr/>
        </p:nvSpPr>
        <p:spPr>
          <a:xfrm>
            <a:off x="8250149" y="5310488"/>
            <a:ext cx="1972638" cy="369332"/>
          </a:xfrm>
          <a:prstGeom prst="rect">
            <a:avLst/>
          </a:prstGeom>
          <a:noFill/>
        </p:spPr>
        <p:txBody>
          <a:bodyPr wrap="square" rtlCol="0">
            <a:spAutoFit/>
          </a:bodyPr>
          <a:lstStyle/>
          <a:p>
            <a:r>
              <a:rPr lang="en-GB" dirty="0"/>
              <a:t>Part 6- Education</a:t>
            </a:r>
          </a:p>
        </p:txBody>
      </p:sp>
      <p:sp>
        <p:nvSpPr>
          <p:cNvPr id="7" name="TextBox 6">
            <a:extLst>
              <a:ext uri="{FF2B5EF4-FFF2-40B4-BE49-F238E27FC236}">
                <a16:creationId xmlns:a16="http://schemas.microsoft.com/office/drawing/2014/main" id="{B52BD212-6678-156E-46CB-48D37ACE84F7}"/>
              </a:ext>
            </a:extLst>
          </p:cNvPr>
          <p:cNvSpPr txBox="1"/>
          <p:nvPr/>
        </p:nvSpPr>
        <p:spPr>
          <a:xfrm>
            <a:off x="3318893" y="6018087"/>
            <a:ext cx="6097712" cy="646331"/>
          </a:xfrm>
          <a:prstGeom prst="rect">
            <a:avLst/>
          </a:prstGeom>
          <a:noFill/>
        </p:spPr>
        <p:txBody>
          <a:bodyPr wrap="square">
            <a:spAutoFit/>
          </a:bodyPr>
          <a:lstStyle/>
          <a:p>
            <a:r>
              <a:rPr lang="en-GB" dirty="0">
                <a:hlinkClick r:id="rId4"/>
              </a:rPr>
              <a:t>https://www.legislation.gov.uk/ukpga/2010/15/contents</a:t>
            </a:r>
            <a:endParaRPr lang="en-GB" dirty="0"/>
          </a:p>
          <a:p>
            <a:endParaRPr lang="en-GB" dirty="0"/>
          </a:p>
        </p:txBody>
      </p:sp>
    </p:spTree>
    <p:extLst>
      <p:ext uri="{BB962C8B-B14F-4D97-AF65-F5344CB8AC3E}">
        <p14:creationId xmlns:p14="http://schemas.microsoft.com/office/powerpoint/2010/main" val="219632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CFE919-F33B-9011-F15A-4CF767E3F777}"/>
              </a:ext>
            </a:extLst>
          </p:cNvPr>
          <p:cNvSpPr txBox="1">
            <a:spLocks/>
          </p:cNvSpPr>
          <p:nvPr/>
        </p:nvSpPr>
        <p:spPr>
          <a:xfrm>
            <a:off x="3642338" y="577153"/>
            <a:ext cx="4907322" cy="548644"/>
          </a:xfrm>
          <a:prstGeom prst="rect">
            <a:avLst/>
          </a:prstGeom>
          <a:noFill/>
          <a:ln w="12700">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accent1"/>
                </a:solidFill>
                <a:latin typeface="Arial" panose="020B0604020202020204" pitchFamily="34" charset="0"/>
                <a:cs typeface="Arial" panose="020B0604020202020204" pitchFamily="34" charset="0"/>
              </a:rPr>
              <a:t>The Equality Act 2010- Reasonable Adjustments </a:t>
            </a:r>
          </a:p>
        </p:txBody>
      </p:sp>
      <p:sp>
        <p:nvSpPr>
          <p:cNvPr id="3" name="Content Placeholder 2">
            <a:extLst>
              <a:ext uri="{FF2B5EF4-FFF2-40B4-BE49-F238E27FC236}">
                <a16:creationId xmlns:a16="http://schemas.microsoft.com/office/drawing/2014/main" id="{90C9FD78-27AE-8984-834D-F901BAE20BBC}"/>
              </a:ext>
            </a:extLst>
          </p:cNvPr>
          <p:cNvSpPr txBox="1">
            <a:spLocks/>
          </p:cNvSpPr>
          <p:nvPr/>
        </p:nvSpPr>
        <p:spPr>
          <a:xfrm>
            <a:off x="2838150" y="1567265"/>
            <a:ext cx="6515699" cy="518435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latin typeface="Arial" panose="020B0604020202020204" pitchFamily="34" charset="0"/>
                <a:cs typeface="Arial" panose="020B0604020202020204" pitchFamily="34" charset="0"/>
              </a:rPr>
              <a:t>Under the Equality Act, settings must make ‘reasonable adjustments’ to ensure that children (and others) with disabilities are not put at a substantial disadvantage by any policies, practice or physical aspects of your setting. </a:t>
            </a:r>
          </a:p>
          <a:p>
            <a:pPr marL="0" indent="0">
              <a:buFont typeface="Arial" panose="020B0604020202020204" pitchFamily="34" charset="0"/>
              <a:buNone/>
            </a:pPr>
            <a:r>
              <a:rPr lang="en-GB" sz="2000">
                <a:latin typeface="Arial" panose="020B0604020202020204" pitchFamily="34" charset="0"/>
                <a:cs typeface="Arial" panose="020B0604020202020204" pitchFamily="34" charset="0"/>
              </a:rPr>
              <a:t>The reasonable adjustments duty includes three key requirements:</a:t>
            </a:r>
          </a:p>
          <a:p>
            <a:pPr marL="457200" indent="-457200">
              <a:buFont typeface="+mj-lt"/>
              <a:buAutoNum type="arabicPeriod"/>
            </a:pPr>
            <a:r>
              <a:rPr lang="en-GB" sz="2000">
                <a:latin typeface="Arial" panose="020B0604020202020204" pitchFamily="34" charset="0"/>
                <a:cs typeface="Arial" panose="020B0604020202020204" pitchFamily="34" charset="0"/>
              </a:rPr>
              <a:t>to make adjustments to any provision, criterion or practice</a:t>
            </a:r>
          </a:p>
          <a:p>
            <a:pPr marL="457200" indent="-457200">
              <a:buFont typeface="+mj-lt"/>
              <a:buAutoNum type="arabicPeriod"/>
            </a:pPr>
            <a:r>
              <a:rPr lang="en-GB" sz="2000">
                <a:latin typeface="Arial" panose="020B0604020202020204" pitchFamily="34" charset="0"/>
                <a:cs typeface="Arial" panose="020B0604020202020204" pitchFamily="34" charset="0"/>
              </a:rPr>
              <a:t>to make alterations to physical features </a:t>
            </a:r>
          </a:p>
          <a:p>
            <a:pPr marL="457200" indent="-457200">
              <a:buFont typeface="+mj-lt"/>
              <a:buAutoNum type="arabicPeriod"/>
            </a:pPr>
            <a:r>
              <a:rPr lang="en-GB" sz="2000">
                <a:latin typeface="Arial" panose="020B0604020202020204" pitchFamily="34" charset="0"/>
                <a:cs typeface="Arial" panose="020B0604020202020204" pitchFamily="34" charset="0"/>
              </a:rPr>
              <a:t>to provide auxiliary aids and services</a:t>
            </a: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000">
                <a:latin typeface="Arial" panose="020B0604020202020204" pitchFamily="34" charset="0"/>
                <a:cs typeface="Arial" panose="020B0604020202020204" pitchFamily="34" charset="0"/>
              </a:rPr>
              <a:t>The reasonable adjustment duty is </a:t>
            </a:r>
            <a:r>
              <a:rPr lang="en-GB" sz="2000" b="1" u="sng">
                <a:latin typeface="Arial" panose="020B0604020202020204" pitchFamily="34" charset="0"/>
                <a:cs typeface="Arial" panose="020B0604020202020204" pitchFamily="34" charset="0"/>
              </a:rPr>
              <a:t>anticipatory</a:t>
            </a:r>
            <a:r>
              <a:rPr lang="en-GB" sz="2000">
                <a:latin typeface="Arial" panose="020B0604020202020204" pitchFamily="34" charset="0"/>
                <a:cs typeface="Arial" panose="020B0604020202020204" pitchFamily="34" charset="0"/>
              </a:rPr>
              <a:t> – it requires thought to be given in advance to what disabled children might require and what adjustments need to be made to prevent that disadvantage.</a:t>
            </a: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16475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8E48C5-D602-6A7C-5390-6383E0A06500}"/>
              </a:ext>
            </a:extLst>
          </p:cNvPr>
          <p:cNvSpPr txBox="1">
            <a:spLocks/>
          </p:cNvSpPr>
          <p:nvPr/>
        </p:nvSpPr>
        <p:spPr>
          <a:xfrm>
            <a:off x="1567665" y="112579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1"/>
                </a:solidFill>
                <a:latin typeface="Arial" panose="020B0604020202020204" pitchFamily="34" charset="0"/>
                <a:cs typeface="Arial" panose="020B0604020202020204" pitchFamily="34" charset="0"/>
              </a:rPr>
              <a:t>Legal Obligations from the Equality Act 2010</a:t>
            </a:r>
          </a:p>
        </p:txBody>
      </p:sp>
      <p:sp>
        <p:nvSpPr>
          <p:cNvPr id="3" name="Content Placeholder 2">
            <a:extLst>
              <a:ext uri="{FF2B5EF4-FFF2-40B4-BE49-F238E27FC236}">
                <a16:creationId xmlns:a16="http://schemas.microsoft.com/office/drawing/2014/main" id="{00A2F345-52CD-F251-CDBB-0F13383ED99F}"/>
              </a:ext>
            </a:extLst>
          </p:cNvPr>
          <p:cNvSpPr txBox="1">
            <a:spLocks/>
          </p:cNvSpPr>
          <p:nvPr/>
        </p:nvSpPr>
        <p:spPr>
          <a:xfrm>
            <a:off x="1068512" y="1808251"/>
            <a:ext cx="10007030" cy="494336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The Equality Act 2010 sets out the legal obligations that schools, early years providers, post-16 institutions, local authorities and others have towards disabled children and young people: </a:t>
            </a:r>
          </a:p>
          <a:p>
            <a:pPr marL="0" indent="0">
              <a:buNone/>
            </a:pPr>
            <a:r>
              <a:rPr lang="en-GB" sz="2000" dirty="0"/>
              <a:t>• They must not directly or indirectly discriminate against, harass or victimise disabled children and young people </a:t>
            </a:r>
          </a:p>
          <a:p>
            <a:pPr marL="0" indent="0">
              <a:buNone/>
            </a:pPr>
            <a:r>
              <a:rPr lang="en-GB" sz="2000" dirty="0"/>
              <a:t>• They must not discriminate for a reason arising in consequence of a child or young person’s disability</a:t>
            </a:r>
          </a:p>
          <a:p>
            <a:pPr marL="0" indent="0">
              <a:buNone/>
            </a:pPr>
            <a:r>
              <a:rPr lang="en-GB" sz="2000" dirty="0"/>
              <a:t>• Public bodies, including further education institutions, local authorities, maintained schools, maintained nursery schools, academies and free schools are covered by the public sector equality duty and, when carrying out their functions, must have regard to the need to eliminate discrimination, promote equality of opportunity and foster good relations between disabled and nondisabled children and young people. Public bodies also have specific duties under the public sector equality duty and must publish information to demonstrate their compliance with this general duty and must prepare and publish objectives to achieve the core aims of the general duty. Objectives must be specific and measurable. The general duty also applies to bodies that are not public bodies but that carry out public functions. Such bodies include providers of relevant early years education, non-maintained special schools, independent specialist providers and others making provision that is funded from the public purse.</a:t>
            </a:r>
          </a:p>
        </p:txBody>
      </p:sp>
    </p:spTree>
    <p:extLst>
      <p:ext uri="{BB962C8B-B14F-4D97-AF65-F5344CB8AC3E}">
        <p14:creationId xmlns:p14="http://schemas.microsoft.com/office/powerpoint/2010/main" val="122863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90F7EA-4158-89B1-FF46-A85FE0F2F7B9}"/>
              </a:ext>
            </a:extLst>
          </p:cNvPr>
          <p:cNvSpPr txBox="1">
            <a:spLocks/>
          </p:cNvSpPr>
          <p:nvPr/>
        </p:nvSpPr>
        <p:spPr>
          <a:xfrm>
            <a:off x="838200" y="116284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1"/>
                </a:solidFill>
                <a:latin typeface="Arial" panose="020B0604020202020204" pitchFamily="34" charset="0"/>
                <a:cs typeface="Arial" panose="020B0604020202020204" pitchFamily="34" charset="0"/>
              </a:rPr>
              <a:t>How much do you already know about the different types of Legislation and Regulations?</a:t>
            </a:r>
          </a:p>
        </p:txBody>
      </p:sp>
      <p:sp>
        <p:nvSpPr>
          <p:cNvPr id="3" name="Content Placeholder 2">
            <a:extLst>
              <a:ext uri="{FF2B5EF4-FFF2-40B4-BE49-F238E27FC236}">
                <a16:creationId xmlns:a16="http://schemas.microsoft.com/office/drawing/2014/main" id="{65352BBB-CAEE-26AB-EFC8-090F74ECCE08}"/>
              </a:ext>
            </a:extLst>
          </p:cNvPr>
          <p:cNvSpPr txBox="1">
            <a:spLocks/>
          </p:cNvSpPr>
          <p:nvPr/>
        </p:nvSpPr>
        <p:spPr>
          <a:xfrm>
            <a:off x="838200" y="2675541"/>
            <a:ext cx="4476750" cy="350142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Have you heard of the SEND Code of Practice 2015?</a:t>
            </a:r>
          </a:p>
          <a:p>
            <a:r>
              <a:rPr lang="en-GB" dirty="0">
                <a:latin typeface="Arial" panose="020B0604020202020204" pitchFamily="34" charset="0"/>
                <a:cs typeface="Arial" panose="020B0604020202020204" pitchFamily="34" charset="0"/>
              </a:rPr>
              <a:t>Do you know what statutory guidance means?</a:t>
            </a:r>
          </a:p>
          <a:p>
            <a:r>
              <a:rPr lang="en-GB" dirty="0">
                <a:latin typeface="Arial" panose="020B0604020202020204" pitchFamily="34" charset="0"/>
                <a:cs typeface="Arial" panose="020B0604020202020204" pitchFamily="34" charset="0"/>
              </a:rPr>
              <a:t>What are the four broad areas of need?</a:t>
            </a:r>
          </a:p>
          <a:p>
            <a:r>
              <a:rPr lang="en-GB" dirty="0">
                <a:latin typeface="Arial" panose="020B0604020202020204" pitchFamily="34" charset="0"/>
                <a:cs typeface="Arial" panose="020B0604020202020204" pitchFamily="34" charset="0"/>
              </a:rPr>
              <a:t>What is the Graduated Approach?</a:t>
            </a:r>
          </a:p>
          <a:p>
            <a:r>
              <a:rPr lang="en-GB" dirty="0">
                <a:latin typeface="Arial" panose="020B0604020202020204" pitchFamily="34" charset="0"/>
                <a:cs typeface="Arial" panose="020B0604020202020204" pitchFamily="34" charset="0"/>
              </a:rPr>
              <a:t>What is the purpose of an EHC Plan?</a:t>
            </a:r>
          </a:p>
          <a:p>
            <a:r>
              <a:rPr lang="en-GB" dirty="0">
                <a:latin typeface="Arial" panose="020B0604020202020204" pitchFamily="34" charset="0"/>
                <a:cs typeface="Arial" panose="020B0604020202020204" pitchFamily="34" charset="0"/>
              </a:rPr>
              <a:t>What are the protected characteristics from the Equality Act 2010?</a:t>
            </a:r>
          </a:p>
          <a:p>
            <a:r>
              <a:rPr lang="en-GB" dirty="0">
                <a:latin typeface="Arial" panose="020B0604020202020204" pitchFamily="34" charset="0"/>
                <a:cs typeface="Arial" panose="020B0604020202020204" pitchFamily="34" charset="0"/>
              </a:rPr>
              <a:t>What do we mean by reasonable adjustments?</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p>
        </p:txBody>
      </p:sp>
      <p:sp>
        <p:nvSpPr>
          <p:cNvPr id="6" name="Content Placeholder 3">
            <a:extLst>
              <a:ext uri="{FF2B5EF4-FFF2-40B4-BE49-F238E27FC236}">
                <a16:creationId xmlns:a16="http://schemas.microsoft.com/office/drawing/2014/main" id="{9C81A544-5E8A-50B2-98FE-CBACA7D3A88B}"/>
              </a:ext>
            </a:extLst>
          </p:cNvPr>
          <p:cNvSpPr txBox="1">
            <a:spLocks/>
          </p:cNvSpPr>
          <p:nvPr/>
        </p:nvSpPr>
        <p:spPr>
          <a:xfrm>
            <a:off x="6096000" y="2675541"/>
            <a:ext cx="5181600" cy="132556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300" dirty="0">
                <a:latin typeface="Arial" panose="020B0604020202020204" pitchFamily="34" charset="0"/>
                <a:cs typeface="Arial" panose="020B0604020202020204" pitchFamily="34" charset="0"/>
              </a:rPr>
              <a:t>Will Ofsted be inspecting SEND provision?</a:t>
            </a:r>
          </a:p>
          <a:p>
            <a:r>
              <a:rPr lang="en-GB" sz="3300" dirty="0">
                <a:latin typeface="Arial" panose="020B0604020202020204" pitchFamily="34" charset="0"/>
                <a:cs typeface="Arial" panose="020B0604020202020204" pitchFamily="34" charset="0"/>
              </a:rPr>
              <a:t>What are the recent changes to the Early Years Framework in regards to SEND?</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67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D9400B-8556-8D28-7FB3-9DCF76632118}"/>
              </a:ext>
            </a:extLst>
          </p:cNvPr>
          <p:cNvSpPr txBox="1"/>
          <p:nvPr/>
        </p:nvSpPr>
        <p:spPr>
          <a:xfrm>
            <a:off x="863030" y="1315092"/>
            <a:ext cx="4243227" cy="584775"/>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Reflection……</a:t>
            </a:r>
          </a:p>
        </p:txBody>
      </p:sp>
      <p:sp>
        <p:nvSpPr>
          <p:cNvPr id="3" name="Thought Bubble: Cloud 2">
            <a:extLst>
              <a:ext uri="{FF2B5EF4-FFF2-40B4-BE49-F238E27FC236}">
                <a16:creationId xmlns:a16="http://schemas.microsoft.com/office/drawing/2014/main" id="{BAE8EF3A-0C80-42E4-F334-CEFBF51F3D82}"/>
              </a:ext>
            </a:extLst>
          </p:cNvPr>
          <p:cNvSpPr/>
          <p:nvPr/>
        </p:nvSpPr>
        <p:spPr>
          <a:xfrm>
            <a:off x="2630291" y="1899867"/>
            <a:ext cx="6678095" cy="325979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would you consider to be a reasonable adjustment for a child with a communication and interaction delay?</a:t>
            </a:r>
          </a:p>
          <a:p>
            <a:pPr algn="ctr"/>
            <a:r>
              <a:rPr lang="en-GB" dirty="0"/>
              <a:t>How can you develop your whole setting approach to supporting children with SEND?</a:t>
            </a:r>
          </a:p>
        </p:txBody>
      </p:sp>
    </p:spTree>
    <p:extLst>
      <p:ext uri="{BB962C8B-B14F-4D97-AF65-F5344CB8AC3E}">
        <p14:creationId xmlns:p14="http://schemas.microsoft.com/office/powerpoint/2010/main" val="192556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ED235C-4F4A-3DB2-D881-ED9A751A3BCE}"/>
              </a:ext>
            </a:extLst>
          </p:cNvPr>
          <p:cNvSpPr txBox="1"/>
          <p:nvPr/>
        </p:nvSpPr>
        <p:spPr>
          <a:xfrm>
            <a:off x="2674456" y="483265"/>
            <a:ext cx="7739865" cy="1077218"/>
          </a:xfrm>
          <a:prstGeom prst="rect">
            <a:avLst/>
          </a:prstGeom>
          <a:noFill/>
        </p:spPr>
        <p:txBody>
          <a:bodyPr wrap="square" rtlCol="0">
            <a:spAutoFit/>
          </a:bodyPr>
          <a:lstStyle/>
          <a:p>
            <a:pPr algn="ctr"/>
            <a:r>
              <a:rPr lang="en-GB" sz="3200" dirty="0">
                <a:solidFill>
                  <a:schemeClr val="accent1"/>
                </a:solidFill>
                <a:latin typeface="Arial" panose="020B0604020202020204" pitchFamily="34" charset="0"/>
                <a:cs typeface="Arial" panose="020B0604020202020204" pitchFamily="34" charset="0"/>
              </a:rPr>
              <a:t>Ofsted- Early Years Inspection Handbook 2023</a:t>
            </a:r>
          </a:p>
        </p:txBody>
      </p:sp>
      <p:sp>
        <p:nvSpPr>
          <p:cNvPr id="3" name="TextBox 2">
            <a:extLst>
              <a:ext uri="{FF2B5EF4-FFF2-40B4-BE49-F238E27FC236}">
                <a16:creationId xmlns:a16="http://schemas.microsoft.com/office/drawing/2014/main" id="{FE95026C-76E6-729C-D933-1EECB315E9F4}"/>
              </a:ext>
            </a:extLst>
          </p:cNvPr>
          <p:cNvSpPr txBox="1"/>
          <p:nvPr/>
        </p:nvSpPr>
        <p:spPr>
          <a:xfrm>
            <a:off x="1302250" y="1560483"/>
            <a:ext cx="9701372" cy="923330"/>
          </a:xfrm>
          <a:prstGeom prst="rect">
            <a:avLst/>
          </a:prstGeom>
          <a:noFill/>
        </p:spPr>
        <p:txBody>
          <a:bodyPr wrap="square">
            <a:spAutoFit/>
          </a:bodyPr>
          <a:lstStyle/>
          <a:p>
            <a:r>
              <a:rPr lang="en-GB" dirty="0">
                <a:hlinkClick r:id="rId3"/>
              </a:rPr>
              <a:t>https://www.gov.uk/government/publications/early-years-inspection-handbook-eif/early-years-inspection-handbook-for-ofsted-registered-provision-for-september-2023</a:t>
            </a:r>
            <a:endParaRPr lang="en-GB" dirty="0"/>
          </a:p>
          <a:p>
            <a:endParaRPr lang="en-GB" dirty="0"/>
          </a:p>
        </p:txBody>
      </p:sp>
      <p:sp>
        <p:nvSpPr>
          <p:cNvPr id="5" name="Content Placeholder 2">
            <a:extLst>
              <a:ext uri="{FF2B5EF4-FFF2-40B4-BE49-F238E27FC236}">
                <a16:creationId xmlns:a16="http://schemas.microsoft.com/office/drawing/2014/main" id="{04317E70-99AC-819B-F084-D779589B550E}"/>
              </a:ext>
            </a:extLst>
          </p:cNvPr>
          <p:cNvSpPr txBox="1">
            <a:spLocks/>
          </p:cNvSpPr>
          <p:nvPr/>
        </p:nvSpPr>
        <p:spPr>
          <a:xfrm>
            <a:off x="3828049" y="2291624"/>
            <a:ext cx="6525467" cy="437630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b="0" i="0" dirty="0">
                <a:solidFill>
                  <a:srgbClr val="0B0C0C"/>
                </a:solidFill>
                <a:effectLst/>
                <a:latin typeface="Arial" panose="020B0604020202020204" pitchFamily="34" charset="0"/>
                <a:cs typeface="Arial" panose="020B0604020202020204" pitchFamily="34" charset="0"/>
              </a:rPr>
              <a:t>The provider must demonstrate how they will:</a:t>
            </a: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meet the learning and development requirements, if appropriate</a:t>
            </a:r>
            <a:endParaRPr lang="en-GB" sz="1800" b="0" i="0" baseline="30000" dirty="0">
              <a:solidFill>
                <a:srgbClr val="1D70B8"/>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meet the safeguarding and welfare requirements</a:t>
            </a: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develop and deliver the educational programmes, if appropriate</a:t>
            </a: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identify children’s starting points and ensure that children make progress in their learning through effective planning, observation and assessment, if appropriate</a:t>
            </a: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safeguard children</a:t>
            </a: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work in partnership with parents, carers and others</a:t>
            </a: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offer an inclusive service</a:t>
            </a:r>
          </a:p>
          <a:p>
            <a:pPr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evaluate their service and strive for continuous improvement</a:t>
            </a:r>
          </a:p>
        </p:txBody>
      </p:sp>
      <p:pic>
        <p:nvPicPr>
          <p:cNvPr id="6" name="Picture 5">
            <a:extLst>
              <a:ext uri="{FF2B5EF4-FFF2-40B4-BE49-F238E27FC236}">
                <a16:creationId xmlns:a16="http://schemas.microsoft.com/office/drawing/2014/main" id="{8E13845A-C9C0-0A07-E2FD-35D4A990E87D}"/>
              </a:ext>
            </a:extLst>
          </p:cNvPr>
          <p:cNvPicPr>
            <a:picLocks noChangeAspect="1"/>
          </p:cNvPicPr>
          <p:nvPr/>
        </p:nvPicPr>
        <p:blipFill rotWithShape="1">
          <a:blip r:embed="rId4"/>
          <a:srcRect r="7429" b="2084"/>
          <a:stretch/>
        </p:blipFill>
        <p:spPr>
          <a:xfrm>
            <a:off x="660647" y="2367254"/>
            <a:ext cx="2846070" cy="2006934"/>
          </a:xfrm>
          <a:prstGeom prst="rect">
            <a:avLst/>
          </a:prstGeom>
          <a:solidFill>
            <a:schemeClr val="tx2">
              <a:lumMod val="25000"/>
            </a:schemeClr>
          </a:solidFill>
          <a:ln w="19050">
            <a:solidFill>
              <a:schemeClr val="tx1"/>
            </a:solidFill>
          </a:ln>
        </p:spPr>
      </p:pic>
    </p:spTree>
    <p:extLst>
      <p:ext uri="{BB962C8B-B14F-4D97-AF65-F5344CB8AC3E}">
        <p14:creationId xmlns:p14="http://schemas.microsoft.com/office/powerpoint/2010/main" val="144153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C68F1092-BB9C-2767-7D65-F57C28CA6164}"/>
              </a:ext>
            </a:extLst>
          </p:cNvPr>
          <p:cNvSpPr txBox="1">
            <a:spLocks/>
          </p:cNvSpPr>
          <p:nvPr/>
        </p:nvSpPr>
        <p:spPr>
          <a:xfrm>
            <a:off x="729465" y="1315092"/>
            <a:ext cx="10818688" cy="54260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800" b="0" i="0" dirty="0">
                <a:solidFill>
                  <a:srgbClr val="0B0C0C"/>
                </a:solidFill>
                <a:effectLst/>
                <a:latin typeface="Arial" panose="020B0604020202020204" pitchFamily="34" charset="0"/>
                <a:cs typeface="Arial" panose="020B0604020202020204" pitchFamily="34" charset="0"/>
              </a:rPr>
              <a:t>In the first telephone notification call from Ofste</a:t>
            </a:r>
            <a:r>
              <a:rPr lang="en-GB" sz="1800" dirty="0">
                <a:solidFill>
                  <a:srgbClr val="0B0C0C"/>
                </a:solidFill>
                <a:latin typeface="Arial" panose="020B0604020202020204" pitchFamily="34" charset="0"/>
                <a:cs typeface="Arial" panose="020B0604020202020204" pitchFamily="34" charset="0"/>
              </a:rPr>
              <a:t>d, they would like to know </a:t>
            </a:r>
            <a:r>
              <a:rPr lang="en-GB" sz="1800" b="0" i="0" dirty="0">
                <a:solidFill>
                  <a:srgbClr val="0B0C0C"/>
                </a:solidFill>
                <a:effectLst/>
                <a:latin typeface="Arial" panose="020B0604020202020204" pitchFamily="34" charset="0"/>
                <a:cs typeface="Arial" panose="020B0604020202020204" pitchFamily="34" charset="0"/>
              </a:rPr>
              <a:t>any additional support and/or arrangements for children who need special educational provision, including responses to any emerging needs or difficulties.</a:t>
            </a:r>
          </a:p>
          <a:p>
            <a:pPr marL="285750" indent="-285750" algn="l">
              <a:buFont typeface="Arial" panose="020B0604020202020204" pitchFamily="34" charset="0"/>
              <a:buChar char="•"/>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Inspectors will evaluate evidence of the impact of the curriculum, including on the most disadvantaged children. Disadvantaged children includes children with SEND.</a:t>
            </a:r>
          </a:p>
          <a:p>
            <a:pPr algn="l"/>
            <a:endPar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In group provision, the inspector must track a representative sample of 2 or more children across the inspection. The inspector should discuss with the provider what they intend the relevant children to learn and remember based on what those children know and can already do. The evidence collected must refer to:</a:t>
            </a:r>
            <a:endParaRPr lang="en-US" altLang="en-US" sz="1800" dirty="0">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altLang="en-US" sz="1800" dirty="0">
                <a:solidFill>
                  <a:srgbClr val="0B0C0C"/>
                </a:solidFill>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practitioner’s knowledge of each child</a:t>
            </a:r>
          </a:p>
          <a:p>
            <a:pPr marL="0" marR="0" lvl="0" indent="0" algn="l" defTabSz="914400" rtl="0" eaLnBrk="0" fontAlgn="base" latinLnBrk="0" hangingPunct="0">
              <a:lnSpc>
                <a:spcPct val="100000"/>
              </a:lnSpc>
              <a:spcBef>
                <a:spcPct val="0"/>
              </a:spcBef>
              <a:spcAft>
                <a:spcPct val="0"/>
              </a:spcAft>
              <a:buClrTx/>
              <a:buSzTx/>
              <a:tabLst/>
            </a:pPr>
            <a:r>
              <a:rPr lang="en-US" altLang="en-US" sz="1800" dirty="0">
                <a:solidFill>
                  <a:srgbClr val="0B0C0C"/>
                </a:solidFill>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progress check for any children aged 2</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the impact of any early years pupil premium funding on the children’s development</a:t>
            </a: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the quality of support for any children with SEND </a:t>
            </a: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the discussions held with each child’s key person and how they decide what to teach</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 how well children are developing in the prime and specific areas of learning that help them to be ready for their next stage of education, including school</a:t>
            </a:r>
          </a:p>
          <a:p>
            <a:pPr marL="0" marR="0" lvl="0" indent="0" algn="l" defTabSz="914400" rtl="0" eaLnBrk="0" fontAlgn="base" latinLnBrk="0" hangingPunct="0">
              <a:lnSpc>
                <a:spcPct val="100000"/>
              </a:lnSpc>
              <a:spcBef>
                <a:spcPct val="0"/>
              </a:spcBef>
              <a:spcAft>
                <a:spcPct val="0"/>
              </a:spcAft>
              <a:buClrTx/>
              <a:buSzTx/>
              <a:tabLst/>
            </a:pPr>
            <a:r>
              <a:rPr lang="en-US" altLang="en-US" sz="1800" dirty="0">
                <a:solidFill>
                  <a:srgbClr val="0B0C0C"/>
                </a:solidFill>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reason why children may not receive their full entitlement to early education and the impact that has on them, particularly disadvantaged children, which includes children with SEND</a:t>
            </a:r>
          </a:p>
          <a:p>
            <a:pPr marL="285750" indent="-285750" algn="l">
              <a:buFont typeface="Arial" panose="020B0604020202020204" pitchFamily="34" charset="0"/>
              <a:buChar char="•"/>
            </a:pPr>
            <a:endParaRPr lang="en-GB" sz="1400" b="0" i="0" dirty="0">
              <a:solidFill>
                <a:srgbClr val="0B0C0C"/>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BE520CE-71AF-7640-B450-68F7D87EEF92}"/>
              </a:ext>
            </a:extLst>
          </p:cNvPr>
          <p:cNvSpPr txBox="1"/>
          <p:nvPr/>
        </p:nvSpPr>
        <p:spPr>
          <a:xfrm>
            <a:off x="2856215" y="325783"/>
            <a:ext cx="7500135" cy="1077218"/>
          </a:xfrm>
          <a:prstGeom prst="rect">
            <a:avLst/>
          </a:prstGeom>
          <a:noFill/>
        </p:spPr>
        <p:txBody>
          <a:bodyPr wrap="square" rtlCol="0">
            <a:spAutoFit/>
          </a:bodyPr>
          <a:lstStyle/>
          <a:p>
            <a:pPr algn="ctr"/>
            <a:r>
              <a:rPr lang="en-GB" sz="3200" dirty="0">
                <a:solidFill>
                  <a:schemeClr val="accent1"/>
                </a:solidFill>
                <a:latin typeface="Arial" panose="020B0604020202020204" pitchFamily="34" charset="0"/>
                <a:cs typeface="Arial" panose="020B0604020202020204" pitchFamily="34" charset="0"/>
              </a:rPr>
              <a:t>What are Ofsted looking for in reference to SEND?</a:t>
            </a:r>
          </a:p>
        </p:txBody>
      </p:sp>
    </p:spTree>
    <p:extLst>
      <p:ext uri="{BB962C8B-B14F-4D97-AF65-F5344CB8AC3E}">
        <p14:creationId xmlns:p14="http://schemas.microsoft.com/office/powerpoint/2010/main" val="134538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558C58-A2C5-0314-DD65-9FF0A2D61436}"/>
              </a:ext>
            </a:extLst>
          </p:cNvPr>
          <p:cNvSpPr txBox="1">
            <a:spLocks/>
          </p:cNvSpPr>
          <p:nvPr/>
        </p:nvSpPr>
        <p:spPr>
          <a:xfrm>
            <a:off x="1631752" y="980381"/>
            <a:ext cx="8640960" cy="935732"/>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solidFill>
                  <a:schemeClr val="accent1"/>
                </a:solidFill>
                <a:latin typeface="Arial" panose="020B0604020202020204" pitchFamily="34" charset="0"/>
                <a:cs typeface="Arial" panose="020B0604020202020204" pitchFamily="34" charset="0"/>
              </a:rPr>
              <a:t>Inspection Grade Descriptors 2023</a:t>
            </a:r>
          </a:p>
        </p:txBody>
      </p:sp>
      <p:sp>
        <p:nvSpPr>
          <p:cNvPr id="3" name="Content Placeholder 2">
            <a:extLst>
              <a:ext uri="{FF2B5EF4-FFF2-40B4-BE49-F238E27FC236}">
                <a16:creationId xmlns:a16="http://schemas.microsoft.com/office/drawing/2014/main" id="{31606664-2571-E11E-68FC-302D32D27CF3}"/>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a:t>
            </a:r>
          </a:p>
          <a:p>
            <a:pPr marL="0" indent="0">
              <a:buFont typeface="Arial" panose="020B0604020202020204" pitchFamily="34" charset="0"/>
              <a:buNone/>
            </a:pPr>
            <a:endParaRPr lang="en-GB" dirty="0"/>
          </a:p>
        </p:txBody>
      </p:sp>
      <p:sp>
        <p:nvSpPr>
          <p:cNvPr id="5" name="Content Placeholder 2">
            <a:extLst>
              <a:ext uri="{FF2B5EF4-FFF2-40B4-BE49-F238E27FC236}">
                <a16:creationId xmlns:a16="http://schemas.microsoft.com/office/drawing/2014/main" id="{6D7C7902-EAC7-4282-2C60-49AB90BDD114}"/>
              </a:ext>
            </a:extLst>
          </p:cNvPr>
          <p:cNvSpPr txBox="1">
            <a:spLocks/>
          </p:cNvSpPr>
          <p:nvPr/>
        </p:nvSpPr>
        <p:spPr bwMode="auto">
          <a:xfrm>
            <a:off x="2286000" y="3038946"/>
            <a:ext cx="7776864" cy="3600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2000">
                <a:solidFill>
                  <a:schemeClr val="tx1"/>
                </a:solidFill>
                <a:latin typeface="+mn-lt"/>
              </a:defRPr>
            </a:lvl9pPr>
          </a:lstStyle>
          <a:p>
            <a:pPr>
              <a:buFont typeface="Arial" panose="020B0604020202020204" pitchFamily="34" charset="0"/>
              <a:buChar char="•"/>
            </a:pPr>
            <a:r>
              <a:rPr lang="en-GB" sz="1800" kern="0" dirty="0">
                <a:latin typeface="Arial" panose="020B0604020202020204" pitchFamily="34" charset="0"/>
                <a:cs typeface="Arial" panose="020B0604020202020204" pitchFamily="34" charset="0"/>
              </a:rPr>
              <a:t>Leadership and Management- Good- Leaders act with integrity to ensure that all children, particularly those with SEND, have full access to their entitlement to early education.</a:t>
            </a:r>
          </a:p>
          <a:p>
            <a:pPr>
              <a:buFont typeface="Arial" panose="020B0604020202020204" pitchFamily="34" charset="0"/>
              <a:buChar char="•"/>
            </a:pPr>
            <a:r>
              <a:rPr lang="en-GB" sz="1800" kern="0" dirty="0">
                <a:latin typeface="Arial" panose="020B0604020202020204" pitchFamily="34" charset="0"/>
                <a:cs typeface="Arial" panose="020B0604020202020204" pitchFamily="34" charset="0"/>
              </a:rPr>
              <a:t>Quality of Education- Outstanding- </a:t>
            </a:r>
            <a:r>
              <a:rPr lang="en-GB" sz="1800" b="0" i="0" dirty="0">
                <a:effectLst/>
                <a:latin typeface="Arial" panose="020B0604020202020204" pitchFamily="34" charset="0"/>
                <a:cs typeface="Arial" panose="020B0604020202020204" pitchFamily="34" charset="0"/>
              </a:rPr>
              <a:t>The impact of the curriculum on what children know, can remember and do is highly effective. Children demonstrate this through being deeply engaged in their work and play and sustaining high levels of concentration. Children, including those children from disadvantaged backgrounds, do well. Children with SEND achieve the best possible outcomes. Good- The provider has the same ambitions for almost all children. For children with particular needs, such as those with SEND, their curriculum is still ambitious and meets their needs.</a:t>
            </a:r>
          </a:p>
          <a:p>
            <a:pPr>
              <a:buFont typeface="Arial" panose="020B0604020202020204" pitchFamily="34" charset="0"/>
              <a:buChar char="•"/>
            </a:pPr>
            <a:endParaRPr lang="en-GB" sz="1400" b="0" i="0" dirty="0">
              <a:solidFill>
                <a:srgbClr val="0B0C0C"/>
              </a:solidFill>
              <a:effectLst/>
              <a:latin typeface="GDS Transport"/>
            </a:endParaRPr>
          </a:p>
          <a:p>
            <a:pPr>
              <a:buFont typeface="Arial" panose="020B0604020202020204" pitchFamily="34" charset="0"/>
              <a:buChar char="•"/>
            </a:pPr>
            <a:endParaRPr lang="en-GB" sz="2400" kern="0" dirty="0">
              <a:solidFill>
                <a:srgbClr val="FF0000"/>
              </a:solidFill>
              <a:latin typeface="Arial" panose="020B0604020202020204" pitchFamily="34" charset="0"/>
              <a:cs typeface="Arial" panose="020B0604020202020204" pitchFamily="34" charset="0"/>
            </a:endParaRPr>
          </a:p>
          <a:p>
            <a:pPr marL="0" indent="0">
              <a:buNone/>
            </a:pPr>
            <a:endParaRPr lang="en-GB" sz="2000" kern="0" dirty="0"/>
          </a:p>
        </p:txBody>
      </p:sp>
      <p:pic>
        <p:nvPicPr>
          <p:cNvPr id="1026" name="Picture 2" descr="Ofsted removes date on new good logo">
            <a:extLst>
              <a:ext uri="{FF2B5EF4-FFF2-40B4-BE49-F238E27FC236}">
                <a16:creationId xmlns:a16="http://schemas.microsoft.com/office/drawing/2014/main" id="{7FD17F5D-4828-955F-F0ED-DF8EDCA83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497" y="1522059"/>
            <a:ext cx="2655870" cy="1394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5CFF53C2-5D29-8F5A-EE78-652221366861}"/>
              </a:ext>
            </a:extLst>
          </p:cNvPr>
          <p:cNvSpPr txBox="1">
            <a:spLocks/>
          </p:cNvSpPr>
          <p:nvPr/>
        </p:nvSpPr>
        <p:spPr bwMode="auto">
          <a:xfrm>
            <a:off x="1202076" y="1955044"/>
            <a:ext cx="9683086" cy="36004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2000">
                <a:solidFill>
                  <a:schemeClr val="tx1"/>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Inspectors should take account of all the judgements made across the evaluation schedule. In particular, they should consider:</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extent to which leaders and providers plan, design and implement the EYFS curriculum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extent to which the curriculum and care practices that the setting provides meet the needs of the range of children who attend, particularly children with SEND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progress children make in their learning and development relative to their starting points, and their readiness for the next stage of their education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children’s personal and emotional development, including whether they feel safe and are secure and happy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whether the requirements for children’s safeguarding and welfare have been fully met and there is a shared understanding of and responsibility for protecting children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the effectiveness of leadership and management in evaluating practice and securing continuous development that improves children’s education</a:t>
            </a:r>
          </a:p>
        </p:txBody>
      </p:sp>
      <p:sp>
        <p:nvSpPr>
          <p:cNvPr id="3" name="Title 1">
            <a:extLst>
              <a:ext uri="{FF2B5EF4-FFF2-40B4-BE49-F238E27FC236}">
                <a16:creationId xmlns:a16="http://schemas.microsoft.com/office/drawing/2014/main" id="{CB7A2DD5-E630-0D61-365A-1E43E98BD0FA}"/>
              </a:ext>
            </a:extLst>
          </p:cNvPr>
          <p:cNvSpPr txBox="1">
            <a:spLocks/>
          </p:cNvSpPr>
          <p:nvPr/>
        </p:nvSpPr>
        <p:spPr>
          <a:xfrm>
            <a:off x="1631752" y="980381"/>
            <a:ext cx="8640960" cy="935732"/>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accent1"/>
                </a:solidFill>
                <a:latin typeface="Arial" panose="020B0604020202020204" pitchFamily="34" charset="0"/>
                <a:cs typeface="Arial" panose="020B0604020202020204" pitchFamily="34" charset="0"/>
              </a:rPr>
              <a:t>Overall Effectiveness: </a:t>
            </a:r>
            <a:r>
              <a:rPr lang="en-GB" sz="3200" i="0" dirty="0">
                <a:solidFill>
                  <a:schemeClr val="accent1"/>
                </a:solidFill>
                <a:effectLst/>
                <a:latin typeface="Arial" panose="020B0604020202020204" pitchFamily="34" charset="0"/>
                <a:cs typeface="Arial" panose="020B0604020202020204" pitchFamily="34" charset="0"/>
              </a:rPr>
              <a:t>the quality and standards of the early years provision</a:t>
            </a:r>
          </a:p>
        </p:txBody>
      </p:sp>
    </p:spTree>
    <p:extLst>
      <p:ext uri="{BB962C8B-B14F-4D97-AF65-F5344CB8AC3E}">
        <p14:creationId xmlns:p14="http://schemas.microsoft.com/office/powerpoint/2010/main" val="360555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109AC6-46A2-92E7-2B86-DB2939040047}"/>
              </a:ext>
            </a:extLst>
          </p:cNvPr>
          <p:cNvSpPr txBox="1"/>
          <p:nvPr/>
        </p:nvSpPr>
        <p:spPr>
          <a:xfrm>
            <a:off x="863030" y="1315092"/>
            <a:ext cx="4243227" cy="584775"/>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Reflection……</a:t>
            </a:r>
          </a:p>
        </p:txBody>
      </p:sp>
      <p:sp>
        <p:nvSpPr>
          <p:cNvPr id="3" name="Thought Bubble: Cloud 2">
            <a:extLst>
              <a:ext uri="{FF2B5EF4-FFF2-40B4-BE49-F238E27FC236}">
                <a16:creationId xmlns:a16="http://schemas.microsoft.com/office/drawing/2014/main" id="{CA1FDD7E-673E-4C29-5D95-BBF0E62A3F53}"/>
              </a:ext>
            </a:extLst>
          </p:cNvPr>
          <p:cNvSpPr/>
          <p:nvPr/>
        </p:nvSpPr>
        <p:spPr>
          <a:xfrm>
            <a:off x="2630291" y="1899867"/>
            <a:ext cx="6678095" cy="325979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feel prepared to speak with Ofsted inspectors regarding your SEND provision and protocols?</a:t>
            </a:r>
          </a:p>
          <a:p>
            <a:pPr algn="ctr"/>
            <a:endParaRPr lang="en-GB" dirty="0"/>
          </a:p>
        </p:txBody>
      </p:sp>
    </p:spTree>
    <p:extLst>
      <p:ext uri="{BB962C8B-B14F-4D97-AF65-F5344CB8AC3E}">
        <p14:creationId xmlns:p14="http://schemas.microsoft.com/office/powerpoint/2010/main" val="62986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EE8AC6-E3EE-FD71-B9F6-18CCF224EBDD}"/>
              </a:ext>
            </a:extLst>
          </p:cNvPr>
          <p:cNvSpPr txBox="1"/>
          <p:nvPr/>
        </p:nvSpPr>
        <p:spPr>
          <a:xfrm>
            <a:off x="2704518" y="770178"/>
            <a:ext cx="6678201" cy="584775"/>
          </a:xfrm>
          <a:prstGeom prst="rect">
            <a:avLst/>
          </a:prstGeom>
          <a:noFill/>
        </p:spPr>
        <p:txBody>
          <a:bodyPr wrap="square" rtlCol="0">
            <a:spAutoFit/>
          </a:bodyPr>
          <a:lstStyle/>
          <a:p>
            <a:pPr algn="ctr"/>
            <a:r>
              <a:rPr lang="en-GB" sz="3200" dirty="0">
                <a:solidFill>
                  <a:schemeClr val="accent1"/>
                </a:solidFill>
                <a:latin typeface="Arial" panose="020B0604020202020204" pitchFamily="34" charset="0"/>
                <a:cs typeface="Arial" panose="020B0604020202020204" pitchFamily="34" charset="0"/>
              </a:rPr>
              <a:t>GDPR</a:t>
            </a:r>
          </a:p>
        </p:txBody>
      </p:sp>
      <p:sp>
        <p:nvSpPr>
          <p:cNvPr id="3" name="Content Placeholder 2">
            <a:extLst>
              <a:ext uri="{FF2B5EF4-FFF2-40B4-BE49-F238E27FC236}">
                <a16:creationId xmlns:a16="http://schemas.microsoft.com/office/drawing/2014/main" id="{749A0454-E56F-4919-FD49-FFA4AE0B1C58}"/>
              </a:ext>
            </a:extLst>
          </p:cNvPr>
          <p:cNvSpPr txBox="1">
            <a:spLocks/>
          </p:cNvSpPr>
          <p:nvPr/>
        </p:nvSpPr>
        <p:spPr bwMode="auto">
          <a:xfrm>
            <a:off x="1202076" y="1955043"/>
            <a:ext cx="9683086" cy="45279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2000">
                <a:solidFill>
                  <a:schemeClr val="tx1"/>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rPr>
              <a:t>General Data Protection Regulation (GDPR) came into effect in 2018.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0B0C0C"/>
                </a:solidFill>
                <a:latin typeface="Arial" panose="020B0604020202020204" pitchFamily="34" charset="0"/>
                <a:cs typeface="Arial" panose="020B0604020202020204" pitchFamily="34" charset="0"/>
              </a:rPr>
              <a:t>GDPR Principles:</a:t>
            </a:r>
          </a:p>
          <a:p>
            <a:pPr marL="0" indent="0" algn="l">
              <a:buNone/>
            </a:pPr>
            <a:r>
              <a:rPr lang="en-GB" sz="1800" b="0" i="0" dirty="0">
                <a:solidFill>
                  <a:srgbClr val="000000"/>
                </a:solidFill>
                <a:effectLst/>
                <a:latin typeface="Arial" panose="020B0604020202020204" pitchFamily="34" charset="0"/>
              </a:rPr>
              <a:t>All data collected must be:</a:t>
            </a:r>
          </a:p>
          <a:p>
            <a:pPr algn="l"/>
            <a:r>
              <a:rPr lang="en-GB" sz="1800" b="0" i="0" dirty="0">
                <a:solidFill>
                  <a:srgbClr val="000000"/>
                </a:solidFill>
                <a:effectLst/>
                <a:latin typeface="Arial" panose="020B0604020202020204" pitchFamily="34" charset="0"/>
              </a:rPr>
              <a:t>1. processed fairly, lawfully and in a transparent manner in relation to the data subject</a:t>
            </a:r>
          </a:p>
          <a:p>
            <a:pPr algn="l"/>
            <a:r>
              <a:rPr lang="en-GB" sz="1800" b="0" i="0" dirty="0">
                <a:solidFill>
                  <a:srgbClr val="000000"/>
                </a:solidFill>
                <a:effectLst/>
                <a:latin typeface="Arial" panose="020B0604020202020204" pitchFamily="34" charset="0"/>
              </a:rPr>
              <a:t>2. collected for specified, explicit and legitimate purposes and not further processed for unrelated or incompatible other purposes</a:t>
            </a:r>
          </a:p>
          <a:p>
            <a:pPr algn="l"/>
            <a:r>
              <a:rPr lang="en-GB" sz="1800" b="0" i="0" dirty="0">
                <a:solidFill>
                  <a:srgbClr val="000000"/>
                </a:solidFill>
                <a:effectLst/>
                <a:latin typeface="Arial" panose="020B0604020202020204" pitchFamily="34" charset="0"/>
              </a:rPr>
              <a:t>3. adequate, relevant and limited to what is necessary in relation to the purposes for which data is processed</a:t>
            </a:r>
          </a:p>
          <a:p>
            <a:pPr algn="l"/>
            <a:r>
              <a:rPr lang="en-GB" sz="1800" b="0" i="0" dirty="0">
                <a:solidFill>
                  <a:srgbClr val="000000"/>
                </a:solidFill>
                <a:effectLst/>
                <a:latin typeface="Arial" panose="020B0604020202020204" pitchFamily="34" charset="0"/>
              </a:rPr>
              <a:t>4. accurate and up to date</a:t>
            </a:r>
          </a:p>
          <a:p>
            <a:pPr algn="l"/>
            <a:r>
              <a:rPr lang="en-GB" sz="1800" b="0" i="0" dirty="0">
                <a:solidFill>
                  <a:srgbClr val="000000"/>
                </a:solidFill>
                <a:effectLst/>
                <a:latin typeface="Arial" panose="020B0604020202020204" pitchFamily="34" charset="0"/>
              </a:rPr>
              <a:t>5. kept in a form that permits identification of data subjects for no longer than is necessary for the purpose for which the data was collected</a:t>
            </a:r>
          </a:p>
          <a:p>
            <a:pPr algn="l"/>
            <a:r>
              <a:rPr lang="en-GB" sz="1800" b="0" i="0" dirty="0">
                <a:solidFill>
                  <a:srgbClr val="000000"/>
                </a:solidFill>
                <a:effectLst/>
                <a:latin typeface="Arial" panose="020B0604020202020204" pitchFamily="34" charset="0"/>
              </a:rPr>
              <a:t>6. processed in a way that ensures appropriate security of the personal data including protection against unauthorised processing, accidental loss, destruction or damage using appropriate technical and organisational measures.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14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FD8312-AFBF-A66F-2ED7-B1D95819192E}"/>
              </a:ext>
            </a:extLst>
          </p:cNvPr>
          <p:cNvSpPr txBox="1"/>
          <p:nvPr/>
        </p:nvSpPr>
        <p:spPr>
          <a:xfrm>
            <a:off x="2756899" y="770178"/>
            <a:ext cx="6678201" cy="584775"/>
          </a:xfrm>
          <a:prstGeom prst="rect">
            <a:avLst/>
          </a:prstGeom>
          <a:noFill/>
        </p:spPr>
        <p:txBody>
          <a:bodyPr wrap="square" rtlCol="0">
            <a:spAutoFit/>
          </a:bodyPr>
          <a:lstStyle/>
          <a:p>
            <a:pPr algn="ctr"/>
            <a:r>
              <a:rPr lang="en-GB" sz="3200" dirty="0">
                <a:solidFill>
                  <a:schemeClr val="accent1"/>
                </a:solidFill>
                <a:latin typeface="Arial" panose="020B0604020202020204" pitchFamily="34" charset="0"/>
                <a:cs typeface="Arial" panose="020B0604020202020204" pitchFamily="34" charset="0"/>
              </a:rPr>
              <a:t>GDPR and Safeguarding</a:t>
            </a:r>
          </a:p>
        </p:txBody>
      </p:sp>
      <p:sp>
        <p:nvSpPr>
          <p:cNvPr id="3" name="Content Placeholder 2">
            <a:extLst>
              <a:ext uri="{FF2B5EF4-FFF2-40B4-BE49-F238E27FC236}">
                <a16:creationId xmlns:a16="http://schemas.microsoft.com/office/drawing/2014/main" id="{70392278-9551-3D47-01B0-D1E15C455FD7}"/>
              </a:ext>
            </a:extLst>
          </p:cNvPr>
          <p:cNvSpPr txBox="1">
            <a:spLocks/>
          </p:cNvSpPr>
          <p:nvPr/>
        </p:nvSpPr>
        <p:spPr bwMode="auto">
          <a:xfrm>
            <a:off x="380143" y="1955043"/>
            <a:ext cx="5558320" cy="45279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2000">
                <a:solidFill>
                  <a:schemeClr val="tx1"/>
                </a:solidFill>
                <a:latin typeface="+mn-lt"/>
              </a:defRPr>
            </a:lvl9pPr>
          </a:lstStyle>
          <a:p>
            <a:pPr algn="l">
              <a:buFont typeface="Arial" panose="020B0604020202020204" pitchFamily="34" charset="0"/>
              <a:buChar char="•"/>
            </a:pPr>
            <a:r>
              <a:rPr lang="en-GB" sz="1600" b="1" i="0" dirty="0">
                <a:solidFill>
                  <a:srgbClr val="000000"/>
                </a:solidFill>
                <a:effectLst/>
                <a:latin typeface="Arial" panose="020B0604020202020204" pitchFamily="34" charset="0"/>
              </a:rPr>
              <a:t>Safeguarding</a:t>
            </a:r>
            <a:endParaRPr lang="en-GB" sz="1600" b="0" i="0" dirty="0">
              <a:solidFill>
                <a:srgbClr val="000000"/>
              </a:solidFill>
              <a:effectLst/>
              <a:latin typeface="Arial" panose="020B0604020202020204" pitchFamily="34" charset="0"/>
            </a:endParaRPr>
          </a:p>
          <a:p>
            <a:pPr algn="l"/>
            <a:r>
              <a:rPr lang="en-GB" sz="1600" b="0" i="0" dirty="0">
                <a:solidFill>
                  <a:srgbClr val="000000"/>
                </a:solidFill>
                <a:effectLst/>
                <a:latin typeface="Arial" panose="020B0604020202020204" pitchFamily="34" charset="0"/>
              </a:rPr>
              <a:t>Where there are concerns about a child being at risk due to possible neglect or abuse, Local Safeguarding Partners (LSPs) procedures advise that it is best practice in most circumstances to seek consent before making a child protection referral. </a:t>
            </a:r>
          </a:p>
          <a:p>
            <a:pPr algn="l"/>
            <a:r>
              <a:rPr lang="en-GB" sz="1600" b="0" i="0" dirty="0">
                <a:solidFill>
                  <a:srgbClr val="000000"/>
                </a:solidFill>
                <a:effectLst/>
                <a:latin typeface="Arial" panose="020B0604020202020204" pitchFamily="34" charset="0"/>
              </a:rPr>
              <a:t>If consent is withheld and the concern remains that a child may be at risk of significant harm, the referral should still be made.</a:t>
            </a:r>
          </a:p>
          <a:p>
            <a:pPr algn="l"/>
            <a:r>
              <a:rPr lang="en-GB" sz="1600" b="0" i="0" dirty="0">
                <a:solidFill>
                  <a:srgbClr val="000000"/>
                </a:solidFill>
                <a:effectLst/>
                <a:latin typeface="Arial" panose="020B0604020202020204" pitchFamily="34" charset="0"/>
              </a:rPr>
              <a:t>Practitioners should follow LSP safeguarding procedures at all times and this remains unchanged by GDPR.</a:t>
            </a:r>
            <a:endParaRPr kumimoji="0" lang="en-US" altLang="en-US" sz="1400" b="0" i="0" u="none" strike="noStrike" cap="none" normalizeH="0" baseline="0" dirty="0">
              <a:ln>
                <a:noFill/>
              </a:ln>
              <a:solidFill>
                <a:srgbClr val="0B0C0C"/>
              </a:solidFill>
              <a:effectLs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2C3F971-7D10-3927-4110-17D433965BB0}"/>
              </a:ext>
            </a:extLst>
          </p:cNvPr>
          <p:cNvSpPr txBox="1">
            <a:spLocks/>
          </p:cNvSpPr>
          <p:nvPr/>
        </p:nvSpPr>
        <p:spPr bwMode="auto">
          <a:xfrm>
            <a:off x="6096000" y="1955043"/>
            <a:ext cx="5715857" cy="45279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Arial" charset="0"/>
              <a:buChar char="»"/>
              <a:defRPr sz="2000">
                <a:solidFill>
                  <a:schemeClr val="tx1"/>
                </a:solidFill>
                <a:latin typeface="+mn-lt"/>
              </a:defRPr>
            </a:lvl5pPr>
            <a:lvl6pPr marL="2514600" indent="-228600" algn="l" rtl="0" fontAlgn="base">
              <a:spcBef>
                <a:spcPct val="20000"/>
              </a:spcBef>
              <a:spcAft>
                <a:spcPct val="0"/>
              </a:spcAft>
              <a:buClr>
                <a:schemeClr val="tx1"/>
              </a:buClr>
              <a:buFont typeface="Arial" charset="0"/>
              <a:buChar char="»"/>
              <a:defRPr sz="2000">
                <a:solidFill>
                  <a:schemeClr val="tx1"/>
                </a:solidFill>
                <a:latin typeface="+mn-lt"/>
              </a:defRPr>
            </a:lvl6pPr>
            <a:lvl7pPr marL="2971800" indent="-228600" algn="l" rtl="0" fontAlgn="base">
              <a:spcBef>
                <a:spcPct val="20000"/>
              </a:spcBef>
              <a:spcAft>
                <a:spcPct val="0"/>
              </a:spcAft>
              <a:buClr>
                <a:schemeClr val="tx1"/>
              </a:buClr>
              <a:buFont typeface="Arial" charset="0"/>
              <a:buChar char="»"/>
              <a:defRPr sz="2000">
                <a:solidFill>
                  <a:schemeClr val="tx1"/>
                </a:solidFill>
                <a:latin typeface="+mn-lt"/>
              </a:defRPr>
            </a:lvl7pPr>
            <a:lvl8pPr marL="3429000" indent="-228600" algn="l" rtl="0" fontAlgn="base">
              <a:spcBef>
                <a:spcPct val="20000"/>
              </a:spcBef>
              <a:spcAft>
                <a:spcPct val="0"/>
              </a:spcAft>
              <a:buClr>
                <a:schemeClr val="tx1"/>
              </a:buClr>
              <a:buFont typeface="Arial" charset="0"/>
              <a:buChar char="»"/>
              <a:defRPr sz="2000">
                <a:solidFill>
                  <a:schemeClr val="tx1"/>
                </a:solidFill>
                <a:latin typeface="+mn-lt"/>
              </a:defRPr>
            </a:lvl8pPr>
            <a:lvl9pPr marL="3886200" indent="-228600" algn="l" rtl="0" fontAlgn="base">
              <a:spcBef>
                <a:spcPct val="20000"/>
              </a:spcBef>
              <a:spcAft>
                <a:spcPct val="0"/>
              </a:spcAft>
              <a:buClr>
                <a:schemeClr val="tx1"/>
              </a:buClr>
              <a:buFont typeface="Arial" charset="0"/>
              <a:buChar char="»"/>
              <a:defRPr sz="2000">
                <a:solidFill>
                  <a:schemeClr val="tx1"/>
                </a:solidFill>
                <a:latin typeface="+mn-lt"/>
              </a:defRPr>
            </a:lvl9pPr>
          </a:lstStyle>
          <a:p>
            <a:pPr algn="l">
              <a:buFont typeface="Arial" panose="020B0604020202020204" pitchFamily="34" charset="0"/>
              <a:buChar char="•"/>
            </a:pPr>
            <a:r>
              <a:rPr lang="en-GB" sz="1600" b="1" i="0" dirty="0">
                <a:solidFill>
                  <a:srgbClr val="000000"/>
                </a:solidFill>
                <a:effectLst/>
                <a:latin typeface="Arial" panose="020B0604020202020204" pitchFamily="34" charset="0"/>
              </a:rPr>
              <a:t>Processing safeguarding data lawfully</a:t>
            </a:r>
            <a:endParaRPr lang="en-GB" sz="1600" b="0" i="0" dirty="0">
              <a:solidFill>
                <a:srgbClr val="000000"/>
              </a:solidFill>
              <a:effectLst/>
              <a:latin typeface="Arial" panose="020B0604020202020204" pitchFamily="34" charset="0"/>
            </a:endParaRPr>
          </a:p>
          <a:p>
            <a:pPr algn="l"/>
            <a:r>
              <a:rPr lang="en-GB" sz="1600" b="0" i="0" dirty="0">
                <a:solidFill>
                  <a:srgbClr val="000000"/>
                </a:solidFill>
                <a:effectLst/>
                <a:latin typeface="Arial" panose="020B0604020202020204" pitchFamily="34" charset="0"/>
              </a:rPr>
              <a:t>The Data Protection Act 2018 supplements GDPR and includes a new category of child abuse data, defined as physical injuries (non-accidental), physical and emotional neglect, ill treatment and sexual abuse.</a:t>
            </a:r>
          </a:p>
          <a:p>
            <a:pPr algn="l"/>
            <a:r>
              <a:rPr lang="en-GB" sz="1600" b="0" i="0" dirty="0">
                <a:solidFill>
                  <a:srgbClr val="000000"/>
                </a:solidFill>
                <a:effectLst/>
                <a:latin typeface="Arial" panose="020B0604020202020204" pitchFamily="34" charset="0"/>
              </a:rPr>
              <a:t>The Act allows all organisations to process data for safeguarding purposes lawfully and without consent where necessary for the purposes of:</a:t>
            </a:r>
          </a:p>
          <a:p>
            <a:pPr algn="l">
              <a:buFont typeface="Arial" panose="020B0604020202020204" pitchFamily="34" charset="0"/>
              <a:buChar char="•"/>
            </a:pPr>
            <a:r>
              <a:rPr lang="en-GB" sz="1600" b="0" i="0" dirty="0">
                <a:solidFill>
                  <a:srgbClr val="000000"/>
                </a:solidFill>
                <a:effectLst/>
                <a:latin typeface="Arial" panose="020B0604020202020204" pitchFamily="34" charset="0"/>
              </a:rPr>
              <a:t>protecting an individual from neglect or physical and emotional harm; or</a:t>
            </a:r>
          </a:p>
          <a:p>
            <a:pPr algn="l">
              <a:buFont typeface="Arial" panose="020B0604020202020204" pitchFamily="34" charset="0"/>
              <a:buChar char="•"/>
            </a:pPr>
            <a:r>
              <a:rPr lang="en-GB" sz="1600" b="0" i="0" dirty="0">
                <a:solidFill>
                  <a:srgbClr val="000000"/>
                </a:solidFill>
                <a:effectLst/>
                <a:latin typeface="Arial" panose="020B0604020202020204" pitchFamily="34" charset="0"/>
              </a:rPr>
              <a:t>protecting the physical, mental or emotional wellbeing of an individual.</a:t>
            </a:r>
          </a:p>
          <a:p>
            <a:pPr algn="l"/>
            <a:r>
              <a:rPr lang="en-GB" sz="1600" b="0" i="0" dirty="0">
                <a:solidFill>
                  <a:srgbClr val="000000"/>
                </a:solidFill>
                <a:effectLst/>
                <a:latin typeface="Arial" panose="020B0604020202020204" pitchFamily="34" charset="0"/>
              </a:rPr>
              <a:t>This covers situations where a child may be at risk of significant harm due to neglect or abuse and also applies to referrals made to the local authority for any child considered to be a 'child in need'.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B0C0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789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6D76E4-21F0-6C38-2517-3A6019CFB5F2}"/>
              </a:ext>
            </a:extLst>
          </p:cNvPr>
          <p:cNvSpPr txBox="1"/>
          <p:nvPr/>
        </p:nvSpPr>
        <p:spPr>
          <a:xfrm>
            <a:off x="863030" y="1315092"/>
            <a:ext cx="4243227" cy="584775"/>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Reflection……</a:t>
            </a:r>
          </a:p>
        </p:txBody>
      </p:sp>
      <p:sp>
        <p:nvSpPr>
          <p:cNvPr id="3" name="Thought Bubble: Cloud 2">
            <a:extLst>
              <a:ext uri="{FF2B5EF4-FFF2-40B4-BE49-F238E27FC236}">
                <a16:creationId xmlns:a16="http://schemas.microsoft.com/office/drawing/2014/main" id="{A60974AB-E6E9-C74A-4FE3-6B02FBF92435}"/>
              </a:ext>
            </a:extLst>
          </p:cNvPr>
          <p:cNvSpPr/>
          <p:nvPr/>
        </p:nvSpPr>
        <p:spPr>
          <a:xfrm>
            <a:off x="2630291" y="1899867"/>
            <a:ext cx="6678095" cy="325979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are you storing information and data on your SEND children?</a:t>
            </a:r>
          </a:p>
          <a:p>
            <a:pPr algn="ctr"/>
            <a:endParaRPr lang="en-GB" dirty="0"/>
          </a:p>
        </p:txBody>
      </p:sp>
    </p:spTree>
    <p:extLst>
      <p:ext uri="{BB962C8B-B14F-4D97-AF65-F5344CB8AC3E}">
        <p14:creationId xmlns:p14="http://schemas.microsoft.com/office/powerpoint/2010/main" val="3578870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3972B0-6725-4FE9-DAD9-985CAA4F117E}"/>
              </a:ext>
            </a:extLst>
          </p:cNvPr>
          <p:cNvSpPr txBox="1"/>
          <p:nvPr/>
        </p:nvSpPr>
        <p:spPr>
          <a:xfrm>
            <a:off x="863030" y="1315092"/>
            <a:ext cx="4243227" cy="584775"/>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Things to consider…</a:t>
            </a:r>
          </a:p>
        </p:txBody>
      </p:sp>
      <p:sp>
        <p:nvSpPr>
          <p:cNvPr id="3" name="TextBox 2">
            <a:extLst>
              <a:ext uri="{FF2B5EF4-FFF2-40B4-BE49-F238E27FC236}">
                <a16:creationId xmlns:a16="http://schemas.microsoft.com/office/drawing/2014/main" id="{9F5B5375-0FA9-C2A5-0602-C43A50CAE5C7}"/>
              </a:ext>
            </a:extLst>
          </p:cNvPr>
          <p:cNvSpPr txBox="1"/>
          <p:nvPr/>
        </p:nvSpPr>
        <p:spPr>
          <a:xfrm>
            <a:off x="986319" y="2106202"/>
            <a:ext cx="8784405"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is a brief overview of the legislation and regulations which are necessary to understand to be able to fulfil your role as a SENCo. You will need to show your understanding of these regularly throughout your role and are expected to read fully through the documents that have been linked to these slides.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best to review the documents annually for any updates.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Once you have read and fully understand the legislations and regulations, you will need to think about how best to implement the key themes throughout your daily practice. </a:t>
            </a:r>
          </a:p>
          <a:p>
            <a:endParaRPr lang="en-GB" dirty="0"/>
          </a:p>
          <a:p>
            <a:endParaRPr lang="en-GB" dirty="0"/>
          </a:p>
        </p:txBody>
      </p:sp>
    </p:spTree>
    <p:extLst>
      <p:ext uri="{BB962C8B-B14F-4D97-AF65-F5344CB8AC3E}">
        <p14:creationId xmlns:p14="http://schemas.microsoft.com/office/powerpoint/2010/main" val="116723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he Equality act 2010 by Bev Williams">
            <a:extLst>
              <a:ext uri="{FF2B5EF4-FFF2-40B4-BE49-F238E27FC236}">
                <a16:creationId xmlns:a16="http://schemas.microsoft.com/office/drawing/2014/main" id="{61C152FF-72F0-BC3A-A9D1-4718289376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90" t="21" r="19733" b="1277"/>
          <a:stretch/>
        </p:blipFill>
        <p:spPr bwMode="auto">
          <a:xfrm>
            <a:off x="3959092" y="4641376"/>
            <a:ext cx="1983162" cy="2010551"/>
          </a:xfrm>
          <a:prstGeom prst="rect">
            <a:avLst/>
          </a:prstGeom>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8B7D1C-75CD-ADAF-24D0-F29BE4EBDFC9}"/>
              </a:ext>
            </a:extLst>
          </p:cNvPr>
          <p:cNvPicPr>
            <a:picLocks noChangeAspect="1"/>
          </p:cNvPicPr>
          <p:nvPr/>
        </p:nvPicPr>
        <p:blipFill rotWithShape="1">
          <a:blip r:embed="rId4"/>
          <a:srcRect r="7429" b="2084"/>
          <a:stretch/>
        </p:blipFill>
        <p:spPr>
          <a:xfrm>
            <a:off x="991663" y="2470907"/>
            <a:ext cx="2846070" cy="2006934"/>
          </a:xfrm>
          <a:prstGeom prst="rect">
            <a:avLst/>
          </a:prstGeom>
          <a:solidFill>
            <a:schemeClr val="tx2">
              <a:lumMod val="25000"/>
            </a:schemeClr>
          </a:solidFill>
          <a:ln w="19050">
            <a:solidFill>
              <a:schemeClr val="tx1"/>
            </a:solidFill>
          </a:ln>
        </p:spPr>
      </p:pic>
      <p:pic>
        <p:nvPicPr>
          <p:cNvPr id="14" name="Picture 12" descr="The Children and Families Act 2014 and the impact on recently refreshing  authorities">
            <a:extLst>
              <a:ext uri="{FF2B5EF4-FFF2-40B4-BE49-F238E27FC236}">
                <a16:creationId xmlns:a16="http://schemas.microsoft.com/office/drawing/2014/main" id="{E57A37AE-2EB1-E52F-B0F9-9E1206B0F33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1663" y="4641376"/>
            <a:ext cx="2846070" cy="18699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5" name="Content Placeholder 12">
            <a:extLst>
              <a:ext uri="{FF2B5EF4-FFF2-40B4-BE49-F238E27FC236}">
                <a16:creationId xmlns:a16="http://schemas.microsoft.com/office/drawing/2014/main" id="{4C324F47-BD6D-AAEF-90D0-973C38496FB7}"/>
              </a:ext>
            </a:extLst>
          </p:cNvPr>
          <p:cNvPicPr>
            <a:picLocks noChangeAspect="1"/>
          </p:cNvPicPr>
          <p:nvPr/>
        </p:nvPicPr>
        <p:blipFill rotWithShape="1">
          <a:blip r:embed="rId6"/>
          <a:srcRect l="45043" t="18090" r="22834" b="4991"/>
          <a:stretch/>
        </p:blipFill>
        <p:spPr>
          <a:xfrm>
            <a:off x="3959092" y="453787"/>
            <a:ext cx="3002747" cy="4044517"/>
          </a:xfrm>
          <a:prstGeom prst="rect">
            <a:avLst/>
          </a:prstGeom>
        </p:spPr>
      </p:pic>
      <p:pic>
        <p:nvPicPr>
          <p:cNvPr id="16" name="Picture 15">
            <a:extLst>
              <a:ext uri="{FF2B5EF4-FFF2-40B4-BE49-F238E27FC236}">
                <a16:creationId xmlns:a16="http://schemas.microsoft.com/office/drawing/2014/main" id="{31DCABCD-1A53-9DE0-D4BC-160718E4FBB1}"/>
              </a:ext>
            </a:extLst>
          </p:cNvPr>
          <p:cNvPicPr>
            <a:picLocks noChangeAspect="1"/>
          </p:cNvPicPr>
          <p:nvPr/>
        </p:nvPicPr>
        <p:blipFill rotWithShape="1">
          <a:blip r:embed="rId7"/>
          <a:srcRect l="45417" t="18286" r="23083" b="4592"/>
          <a:stretch/>
        </p:blipFill>
        <p:spPr>
          <a:xfrm>
            <a:off x="7097117" y="453787"/>
            <a:ext cx="3002747" cy="4024054"/>
          </a:xfrm>
          <a:prstGeom prst="rect">
            <a:avLst/>
          </a:prstGeom>
        </p:spPr>
      </p:pic>
    </p:spTree>
    <p:extLst>
      <p:ext uri="{BB962C8B-B14F-4D97-AF65-F5344CB8AC3E}">
        <p14:creationId xmlns:p14="http://schemas.microsoft.com/office/powerpoint/2010/main" val="411460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CB4A6D6-A00B-B8E0-8682-B912E90A0FED}"/>
              </a:ext>
            </a:extLst>
          </p:cNvPr>
          <p:cNvSpPr txBox="1">
            <a:spLocks/>
          </p:cNvSpPr>
          <p:nvPr/>
        </p:nvSpPr>
        <p:spPr>
          <a:xfrm>
            <a:off x="838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Outlines legal requirements and statutory guidance </a:t>
            </a:r>
            <a:r>
              <a:rPr lang="en-GB">
                <a:solidFill>
                  <a:srgbClr val="2E2E2E"/>
                </a:solidFill>
                <a:latin typeface="-apple-system"/>
              </a:rPr>
              <a:t>for providers, as set out in the Children and Families Act 2014, the Equality Act 2010, and the Special Educational Needs and Disability Regulations 2014.</a:t>
            </a:r>
          </a:p>
          <a:p>
            <a:r>
              <a:rPr lang="en-GB">
                <a:solidFill>
                  <a:srgbClr val="2E2E2E"/>
                </a:solidFill>
                <a:latin typeface="-apple-system"/>
              </a:rPr>
              <a:t>In 2015 the code was updated with further information.</a:t>
            </a:r>
            <a:endParaRPr lang="en-GB" dirty="0"/>
          </a:p>
        </p:txBody>
      </p:sp>
      <p:sp>
        <p:nvSpPr>
          <p:cNvPr id="3" name="Content Placeholder 3">
            <a:extLst>
              <a:ext uri="{FF2B5EF4-FFF2-40B4-BE49-F238E27FC236}">
                <a16:creationId xmlns:a16="http://schemas.microsoft.com/office/drawing/2014/main" id="{C36CB47F-3C11-3028-E270-7F28C6E6A81A}"/>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What is statutory guidance? “</a:t>
            </a:r>
            <a:r>
              <a:rPr lang="en-GB">
                <a:solidFill>
                  <a:srgbClr val="202124"/>
                </a:solidFill>
                <a:latin typeface="Google Sans"/>
              </a:rPr>
              <a:t>Statutory guidance </a:t>
            </a:r>
            <a:r>
              <a:rPr lang="en-GB">
                <a:solidFill>
                  <a:srgbClr val="040C28"/>
                </a:solidFill>
                <a:latin typeface="Google Sans"/>
              </a:rPr>
              <a:t>sets out what schools and local authorities must do to comply with the law</a:t>
            </a:r>
            <a:r>
              <a:rPr lang="en-GB">
                <a:solidFill>
                  <a:srgbClr val="202124"/>
                </a:solidFill>
                <a:latin typeface="Google Sans"/>
              </a:rPr>
              <a:t>. You should follow the guidance unless you have a very good reason not to. There is some guidance that you must follow without exception.”</a:t>
            </a:r>
            <a:endParaRPr lang="en-GB" dirty="0"/>
          </a:p>
        </p:txBody>
      </p:sp>
      <p:sp>
        <p:nvSpPr>
          <p:cNvPr id="5" name="Title 1">
            <a:extLst>
              <a:ext uri="{FF2B5EF4-FFF2-40B4-BE49-F238E27FC236}">
                <a16:creationId xmlns:a16="http://schemas.microsoft.com/office/drawing/2014/main" id="{3780693C-C45D-56F6-E0C0-195AEDFD1615}"/>
              </a:ext>
            </a:extLst>
          </p:cNvPr>
          <p:cNvSpPr txBox="1">
            <a:spLocks/>
          </p:cNvSpPr>
          <p:nvPr/>
        </p:nvSpPr>
        <p:spPr>
          <a:xfrm>
            <a:off x="2196443" y="1162844"/>
            <a:ext cx="8190729" cy="48102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accent1"/>
                </a:solidFill>
                <a:latin typeface="Arial" panose="020B0604020202020204" pitchFamily="34" charset="0"/>
                <a:cs typeface="Arial" panose="020B0604020202020204" pitchFamily="34" charset="0"/>
              </a:rPr>
              <a:t>What is the SEND Code Of Practice 2015?</a:t>
            </a:r>
          </a:p>
        </p:txBody>
      </p:sp>
    </p:spTree>
    <p:extLst>
      <p:ext uri="{BB962C8B-B14F-4D97-AF65-F5344CB8AC3E}">
        <p14:creationId xmlns:p14="http://schemas.microsoft.com/office/powerpoint/2010/main" val="13001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12">
            <a:extLst>
              <a:ext uri="{FF2B5EF4-FFF2-40B4-BE49-F238E27FC236}">
                <a16:creationId xmlns:a16="http://schemas.microsoft.com/office/drawing/2014/main" id="{4D242C8D-0F9B-D277-7592-FAC49F46ACAA}"/>
              </a:ext>
            </a:extLst>
          </p:cNvPr>
          <p:cNvPicPr>
            <a:picLocks noChangeAspect="1"/>
          </p:cNvPicPr>
          <p:nvPr/>
        </p:nvPicPr>
        <p:blipFill rotWithShape="1">
          <a:blip r:embed="rId3"/>
          <a:srcRect l="45043" t="18090" r="22834" b="4991"/>
          <a:stretch/>
        </p:blipFill>
        <p:spPr>
          <a:xfrm>
            <a:off x="4594625" y="220452"/>
            <a:ext cx="3002747" cy="4044517"/>
          </a:xfrm>
          <a:prstGeom prst="rect">
            <a:avLst/>
          </a:prstGeom>
        </p:spPr>
      </p:pic>
      <p:sp>
        <p:nvSpPr>
          <p:cNvPr id="3" name="Oval 2">
            <a:extLst>
              <a:ext uri="{FF2B5EF4-FFF2-40B4-BE49-F238E27FC236}">
                <a16:creationId xmlns:a16="http://schemas.microsoft.com/office/drawing/2014/main" id="{F40A0D32-3A9B-E1C7-CAFF-32D4B868514C}"/>
              </a:ext>
            </a:extLst>
          </p:cNvPr>
          <p:cNvSpPr/>
          <p:nvPr/>
        </p:nvSpPr>
        <p:spPr>
          <a:xfrm>
            <a:off x="771525" y="1247774"/>
            <a:ext cx="3267075" cy="5324475"/>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In this Code of Practice, where the text uses the word </a:t>
            </a:r>
            <a:r>
              <a:rPr lang="en-GB" b="1" dirty="0">
                <a:solidFill>
                  <a:schemeClr val="tx1"/>
                </a:solidFill>
                <a:latin typeface="Arial" panose="020B0604020202020204" pitchFamily="34" charset="0"/>
                <a:cs typeface="Arial" panose="020B0604020202020204" pitchFamily="34" charset="0"/>
              </a:rPr>
              <a:t>‘must’ </a:t>
            </a:r>
            <a:r>
              <a:rPr lang="en-GB" dirty="0">
                <a:solidFill>
                  <a:schemeClr val="tx1"/>
                </a:solidFill>
                <a:latin typeface="Arial" panose="020B0604020202020204" pitchFamily="34" charset="0"/>
                <a:cs typeface="Arial" panose="020B0604020202020204" pitchFamily="34" charset="0"/>
              </a:rPr>
              <a:t>it refers to a statutory requirement under primary legislation, regulations or case law. Where the text uses the word </a:t>
            </a:r>
            <a:r>
              <a:rPr lang="en-GB" b="1" dirty="0">
                <a:solidFill>
                  <a:schemeClr val="tx1"/>
                </a:solidFill>
                <a:latin typeface="Arial" panose="020B0604020202020204" pitchFamily="34" charset="0"/>
                <a:cs typeface="Arial" panose="020B0604020202020204" pitchFamily="34" charset="0"/>
              </a:rPr>
              <a:t>‘should’ </a:t>
            </a:r>
            <a:r>
              <a:rPr lang="en-GB" dirty="0">
                <a:solidFill>
                  <a:schemeClr val="tx1"/>
                </a:solidFill>
                <a:latin typeface="Arial" panose="020B0604020202020204" pitchFamily="34" charset="0"/>
                <a:cs typeface="Arial" panose="020B0604020202020204" pitchFamily="34" charset="0"/>
              </a:rPr>
              <a:t>it means that the guidance contained in this Code </a:t>
            </a:r>
            <a:r>
              <a:rPr lang="en-GB" b="1" dirty="0">
                <a:solidFill>
                  <a:schemeClr val="tx1"/>
                </a:solidFill>
                <a:latin typeface="Arial" panose="020B0604020202020204" pitchFamily="34" charset="0"/>
                <a:cs typeface="Arial" panose="020B0604020202020204" pitchFamily="34" charset="0"/>
              </a:rPr>
              <a:t>must</a:t>
            </a:r>
            <a:r>
              <a:rPr lang="en-GB" dirty="0">
                <a:solidFill>
                  <a:schemeClr val="tx1"/>
                </a:solidFill>
                <a:latin typeface="Arial" panose="020B0604020202020204" pitchFamily="34" charset="0"/>
                <a:cs typeface="Arial" panose="020B0604020202020204" pitchFamily="34" charset="0"/>
              </a:rPr>
              <a:t> be considered and that those who </a:t>
            </a:r>
            <a:r>
              <a:rPr lang="en-GB" b="1" dirty="0">
                <a:solidFill>
                  <a:schemeClr val="tx1"/>
                </a:solidFill>
                <a:latin typeface="Arial" panose="020B0604020202020204" pitchFamily="34" charset="0"/>
                <a:cs typeface="Arial" panose="020B0604020202020204" pitchFamily="34" charset="0"/>
              </a:rPr>
              <a:t>must</a:t>
            </a:r>
            <a:r>
              <a:rPr lang="en-GB" dirty="0">
                <a:solidFill>
                  <a:schemeClr val="tx1"/>
                </a:solidFill>
                <a:latin typeface="Arial" panose="020B0604020202020204" pitchFamily="34" charset="0"/>
                <a:cs typeface="Arial" panose="020B0604020202020204" pitchFamily="34" charset="0"/>
              </a:rPr>
              <a:t> have regard to it will be expected to explain any departure from it.</a:t>
            </a:r>
          </a:p>
        </p:txBody>
      </p:sp>
      <p:sp>
        <p:nvSpPr>
          <p:cNvPr id="5" name="Oval 4">
            <a:extLst>
              <a:ext uri="{FF2B5EF4-FFF2-40B4-BE49-F238E27FC236}">
                <a16:creationId xmlns:a16="http://schemas.microsoft.com/office/drawing/2014/main" id="{6732D502-9671-0B45-3B59-5CDD2FF1F2CB}"/>
              </a:ext>
            </a:extLst>
          </p:cNvPr>
          <p:cNvSpPr/>
          <p:nvPr/>
        </p:nvSpPr>
        <p:spPr>
          <a:xfrm>
            <a:off x="8042678" y="1247774"/>
            <a:ext cx="3377797" cy="532447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Contents to look closely at:</a:t>
            </a:r>
          </a:p>
          <a:p>
            <a:pPr marL="285750" indent="-285750" algn="ct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Chapter 5 – Early Years Providers</a:t>
            </a:r>
          </a:p>
          <a:p>
            <a:pPr marL="285750" indent="-285750" algn="ct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Chapter 6 – Page 97 – Broad Areas of Need</a:t>
            </a:r>
          </a:p>
          <a:p>
            <a:pPr marL="285750" indent="-285750" algn="ct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Chapter 9 – Education, Health and Care needs assessments and plans.</a:t>
            </a:r>
          </a:p>
        </p:txBody>
      </p:sp>
      <p:sp>
        <p:nvSpPr>
          <p:cNvPr id="6" name="TextBox 5">
            <a:extLst>
              <a:ext uri="{FF2B5EF4-FFF2-40B4-BE49-F238E27FC236}">
                <a16:creationId xmlns:a16="http://schemas.microsoft.com/office/drawing/2014/main" id="{E8D138A7-C4FF-27C6-EA8A-75A1466FC9FC}"/>
              </a:ext>
            </a:extLst>
          </p:cNvPr>
          <p:cNvSpPr txBox="1"/>
          <p:nvPr/>
        </p:nvSpPr>
        <p:spPr>
          <a:xfrm>
            <a:off x="4356243" y="4537035"/>
            <a:ext cx="3554858" cy="1754326"/>
          </a:xfrm>
          <a:prstGeom prst="rect">
            <a:avLst/>
          </a:prstGeom>
          <a:noFill/>
        </p:spPr>
        <p:txBody>
          <a:bodyPr wrap="square">
            <a:spAutoFit/>
          </a:bodyPr>
          <a:lstStyle/>
          <a:p>
            <a:r>
              <a:rPr lang="en-GB" dirty="0">
                <a:hlinkClick r:id="rId4"/>
              </a:rPr>
              <a:t>https://assets.publishing.service.gov.uk/government/uploads/system/uploads/attachment_data/file/398815/SEND_Code_of_Practice_January_2015.pdf</a:t>
            </a:r>
            <a:endParaRPr lang="en-GB" dirty="0"/>
          </a:p>
          <a:p>
            <a:endParaRPr lang="en-GB" dirty="0"/>
          </a:p>
        </p:txBody>
      </p:sp>
    </p:spTree>
    <p:extLst>
      <p:ext uri="{BB962C8B-B14F-4D97-AF65-F5344CB8AC3E}">
        <p14:creationId xmlns:p14="http://schemas.microsoft.com/office/powerpoint/2010/main" val="346878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4">
            <a:extLst>
              <a:ext uri="{FF2B5EF4-FFF2-40B4-BE49-F238E27FC236}">
                <a16:creationId xmlns:a16="http://schemas.microsoft.com/office/drawing/2014/main" id="{564636B7-64B7-193C-AF80-16D1BD376431}"/>
              </a:ext>
            </a:extLst>
          </p:cNvPr>
          <p:cNvSpPr txBox="1">
            <a:spLocks/>
          </p:cNvSpPr>
          <p:nvPr/>
        </p:nvSpPr>
        <p:spPr>
          <a:xfrm>
            <a:off x="2855639" y="1125797"/>
            <a:ext cx="6696744" cy="526728"/>
          </a:xfrm>
          <a:prstGeom prst="rect">
            <a:avLst/>
          </a:prstGeom>
          <a:no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3200" dirty="0">
                <a:solidFill>
                  <a:schemeClr val="accent1"/>
                </a:solidFill>
              </a:rPr>
            </a:br>
            <a:r>
              <a:rPr lang="en-GB" sz="12800" dirty="0">
                <a:solidFill>
                  <a:schemeClr val="accent1"/>
                </a:solidFill>
                <a:latin typeface="Arial" panose="020B0604020202020204" pitchFamily="34" charset="0"/>
                <a:cs typeface="Arial" panose="020B0604020202020204" pitchFamily="34" charset="0"/>
              </a:rPr>
              <a:t>SEND Code of Practice 2015</a:t>
            </a:r>
            <a:br>
              <a:rPr lang="en-GB" sz="3600" dirty="0">
                <a:solidFill>
                  <a:schemeClr val="accent1"/>
                </a:solidFill>
                <a:latin typeface="Arial" panose="020B0604020202020204" pitchFamily="34" charset="0"/>
                <a:cs typeface="Arial" panose="020B0604020202020204" pitchFamily="34" charset="0"/>
              </a:rPr>
            </a:br>
            <a:endParaRPr lang="en-GB" sz="3600" dirty="0">
              <a:solidFill>
                <a:schemeClr val="accent1"/>
              </a:solidFill>
              <a:latin typeface="Arial" panose="020B0604020202020204" pitchFamily="34" charset="0"/>
              <a:cs typeface="Arial" panose="020B0604020202020204" pitchFamily="34" charset="0"/>
            </a:endParaRPr>
          </a:p>
        </p:txBody>
      </p:sp>
      <p:sp>
        <p:nvSpPr>
          <p:cNvPr id="3" name="Subtitle 5">
            <a:extLst>
              <a:ext uri="{FF2B5EF4-FFF2-40B4-BE49-F238E27FC236}">
                <a16:creationId xmlns:a16="http://schemas.microsoft.com/office/drawing/2014/main" id="{0744A76A-24FB-5BC1-A76E-FF0782636619}"/>
              </a:ext>
            </a:extLst>
          </p:cNvPr>
          <p:cNvSpPr txBox="1">
            <a:spLocks/>
          </p:cNvSpPr>
          <p:nvPr/>
        </p:nvSpPr>
        <p:spPr>
          <a:xfrm>
            <a:off x="3308465" y="1764636"/>
            <a:ext cx="5791093" cy="4438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a:latin typeface="Arial" panose="020B0604020202020204" pitchFamily="34" charset="0"/>
              <a:cs typeface="Arial" panose="020B0604020202020204" pitchFamily="34" charset="0"/>
            </a:endParaRPr>
          </a:p>
          <a:p>
            <a:pPr marL="285750" indent="-285750"/>
            <a:r>
              <a:rPr lang="en-GB" sz="2000">
                <a:latin typeface="Arial" panose="020B0604020202020204" pitchFamily="34" charset="0"/>
                <a:cs typeface="Arial" panose="020B0604020202020204" pitchFamily="34" charset="0"/>
              </a:rPr>
              <a:t>The focus of the SEND Code of Practice is on inclusive practice, removing barriers to learning and providing high quality provision to meet the needs of children and young people.</a:t>
            </a:r>
          </a:p>
          <a:p>
            <a:pPr marL="285750" indent="-285750"/>
            <a:r>
              <a:rPr lang="en-GB" sz="2000">
                <a:latin typeface="Arial" panose="020B0604020202020204" pitchFamily="34" charset="0"/>
                <a:cs typeface="Arial" panose="020B0604020202020204" pitchFamily="34" charset="0"/>
              </a:rPr>
              <a:t>It clearly lays out the actions early years settings need to take to identify and support all children with SEND. </a:t>
            </a:r>
          </a:p>
          <a:p>
            <a:pPr marL="285750" indent="-285750"/>
            <a:r>
              <a:rPr lang="en-GB" sz="2000">
                <a:latin typeface="Arial" panose="020B0604020202020204" pitchFamily="34" charset="0"/>
                <a:cs typeface="Arial" panose="020B0604020202020204" pitchFamily="34" charset="0"/>
              </a:rPr>
              <a:t>Part of this is an aim to increase the participation of children with SEND and their parents in decision making, giving them more choice and control over their support. </a:t>
            </a:r>
          </a:p>
          <a:p>
            <a:endParaRPr lang="en-GB" sz="1200" b="1" i="1" dirty="0"/>
          </a:p>
        </p:txBody>
      </p:sp>
    </p:spTree>
    <p:extLst>
      <p:ext uri="{BB962C8B-B14F-4D97-AF65-F5344CB8AC3E}">
        <p14:creationId xmlns:p14="http://schemas.microsoft.com/office/powerpoint/2010/main" val="170862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CB94F8B-E59B-7E74-7829-740C5B7F027A}"/>
              </a:ext>
            </a:extLst>
          </p:cNvPr>
          <p:cNvSpPr/>
          <p:nvPr/>
        </p:nvSpPr>
        <p:spPr>
          <a:xfrm>
            <a:off x="272857" y="1302784"/>
            <a:ext cx="2847974" cy="2867025"/>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Providers must have arrangements in place to support children with SEN or disabilities. These arrangements should include a clear approach to identifying and responding to SEN.</a:t>
            </a:r>
          </a:p>
          <a:p>
            <a:pPr algn="ctr"/>
            <a:endParaRPr lang="en-GB" dirty="0">
              <a:solidFill>
                <a:schemeClr val="tx1"/>
              </a:solidFill>
            </a:endParaRPr>
          </a:p>
        </p:txBody>
      </p:sp>
      <p:sp>
        <p:nvSpPr>
          <p:cNvPr id="3" name="Oval 2">
            <a:extLst>
              <a:ext uri="{FF2B5EF4-FFF2-40B4-BE49-F238E27FC236}">
                <a16:creationId xmlns:a16="http://schemas.microsoft.com/office/drawing/2014/main" id="{6578F28A-F9B2-B6C9-D6D2-7C85DB6C8E2F}"/>
              </a:ext>
            </a:extLst>
          </p:cNvPr>
          <p:cNvSpPr/>
          <p:nvPr/>
        </p:nvSpPr>
        <p:spPr>
          <a:xfrm>
            <a:off x="2077843" y="2740720"/>
            <a:ext cx="3760984" cy="4057649"/>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3"/>
          </a:fillRef>
          <a:effectRef idx="1">
            <a:schemeClr val="accent3"/>
          </a:effectRef>
          <a:fontRef idx="minor">
            <a:schemeClr val="lt1"/>
          </a:fontRef>
        </p:style>
        <p:txBody>
          <a:bodyPr rtlCol="0" anchor="ctr"/>
          <a:lstStyle/>
          <a:p>
            <a:pPr marL="0" indent="0">
              <a:buNone/>
            </a:pPr>
            <a:r>
              <a:rPr lang="en-GB" sz="1400" dirty="0">
                <a:solidFill>
                  <a:schemeClr val="tx1"/>
                </a:solidFill>
                <a:latin typeface="Arial" panose="020B0604020202020204" pitchFamily="34" charset="0"/>
                <a:ea typeface="Calibri" panose="020F0502020204030204" pitchFamily="34" charset="0"/>
                <a:cs typeface="Arial" panose="020B0604020202020204" pitchFamily="34" charset="0"/>
              </a:rPr>
              <a:t>’a child or young person has SEND if they have a learning difficulty or disability which calls for special educational provision to be made for them.’</a:t>
            </a:r>
          </a:p>
          <a:p>
            <a:pPr marL="0" indent="0">
              <a:buNone/>
            </a:pPr>
            <a:endParaRPr lang="en-GB"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400" dirty="0">
                <a:solidFill>
                  <a:schemeClr val="tx1"/>
                </a:solidFill>
                <a:latin typeface="Arial" panose="020B0604020202020204" pitchFamily="34" charset="0"/>
                <a:ea typeface="Calibri" panose="020F0502020204030204" pitchFamily="34" charset="0"/>
                <a:cs typeface="Arial" panose="020B0604020202020204" pitchFamily="34" charset="0"/>
              </a:rPr>
              <a:t>‘Special Educational Provision is provision that is </a:t>
            </a:r>
            <a:r>
              <a:rPr lang="en-GB" sz="1400" b="1" i="1" dirty="0">
                <a:solidFill>
                  <a:schemeClr val="tx1"/>
                </a:solidFill>
                <a:latin typeface="Arial" panose="020B0604020202020204" pitchFamily="34" charset="0"/>
                <a:ea typeface="Calibri" panose="020F0502020204030204" pitchFamily="34" charset="0"/>
                <a:cs typeface="Arial" panose="020B0604020202020204" pitchFamily="34" charset="0"/>
              </a:rPr>
              <a:t>additional to and different from </a:t>
            </a:r>
            <a:r>
              <a:rPr lang="en-GB" sz="1400" dirty="0">
                <a:solidFill>
                  <a:schemeClr val="tx1"/>
                </a:solidFill>
                <a:latin typeface="Arial" panose="020B0604020202020204" pitchFamily="34" charset="0"/>
                <a:ea typeface="Calibri" panose="020F0502020204030204" pitchFamily="34" charset="0"/>
                <a:cs typeface="Arial" panose="020B0604020202020204" pitchFamily="34" charset="0"/>
              </a:rPr>
              <a:t>that which is normally available to pupils or students of the same age’</a:t>
            </a:r>
          </a:p>
        </p:txBody>
      </p:sp>
      <p:sp>
        <p:nvSpPr>
          <p:cNvPr id="5" name="Rectangle: Rounded Corners 4">
            <a:extLst>
              <a:ext uri="{FF2B5EF4-FFF2-40B4-BE49-F238E27FC236}">
                <a16:creationId xmlns:a16="http://schemas.microsoft.com/office/drawing/2014/main" id="{D588C9E6-21F0-6613-563D-D5DE4FE1B9B0}"/>
              </a:ext>
            </a:extLst>
          </p:cNvPr>
          <p:cNvSpPr/>
          <p:nvPr/>
        </p:nvSpPr>
        <p:spPr>
          <a:xfrm>
            <a:off x="8124824" y="1531146"/>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Communication and Interaction</a:t>
            </a:r>
          </a:p>
        </p:txBody>
      </p:sp>
      <p:sp>
        <p:nvSpPr>
          <p:cNvPr id="6" name="Rectangle: Rounded Corners 5">
            <a:extLst>
              <a:ext uri="{FF2B5EF4-FFF2-40B4-BE49-F238E27FC236}">
                <a16:creationId xmlns:a16="http://schemas.microsoft.com/office/drawing/2014/main" id="{A3224121-2170-5D82-1381-646111D6CD55}"/>
              </a:ext>
            </a:extLst>
          </p:cNvPr>
          <p:cNvSpPr/>
          <p:nvPr/>
        </p:nvSpPr>
        <p:spPr>
          <a:xfrm>
            <a:off x="6600826" y="2774158"/>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Cognition and Learning</a:t>
            </a:r>
          </a:p>
        </p:txBody>
      </p:sp>
      <p:sp>
        <p:nvSpPr>
          <p:cNvPr id="7" name="Rectangle: Rounded Corners 6">
            <a:extLst>
              <a:ext uri="{FF2B5EF4-FFF2-40B4-BE49-F238E27FC236}">
                <a16:creationId xmlns:a16="http://schemas.microsoft.com/office/drawing/2014/main" id="{6E5D090F-28E5-2B99-DEC1-151095474B75}"/>
              </a:ext>
            </a:extLst>
          </p:cNvPr>
          <p:cNvSpPr/>
          <p:nvPr/>
        </p:nvSpPr>
        <p:spPr>
          <a:xfrm>
            <a:off x="8124825" y="4026694"/>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Social, Emotional and Mental Health</a:t>
            </a:r>
          </a:p>
        </p:txBody>
      </p:sp>
      <p:sp>
        <p:nvSpPr>
          <p:cNvPr id="8" name="Rectangle: Rounded Corners 7">
            <a:extLst>
              <a:ext uri="{FF2B5EF4-FFF2-40B4-BE49-F238E27FC236}">
                <a16:creationId xmlns:a16="http://schemas.microsoft.com/office/drawing/2014/main" id="{4D47BF31-4BF0-57D9-EBAD-F1455B305A0C}"/>
              </a:ext>
            </a:extLst>
          </p:cNvPr>
          <p:cNvSpPr/>
          <p:nvPr/>
        </p:nvSpPr>
        <p:spPr>
          <a:xfrm>
            <a:off x="6600827" y="5300662"/>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Physical and Sensory</a:t>
            </a:r>
          </a:p>
        </p:txBody>
      </p:sp>
      <p:sp>
        <p:nvSpPr>
          <p:cNvPr id="9" name="TextBox 8">
            <a:extLst>
              <a:ext uri="{FF2B5EF4-FFF2-40B4-BE49-F238E27FC236}">
                <a16:creationId xmlns:a16="http://schemas.microsoft.com/office/drawing/2014/main" id="{04CB343F-6C5F-C916-9764-98F04468F819}"/>
              </a:ext>
            </a:extLst>
          </p:cNvPr>
          <p:cNvSpPr txBox="1"/>
          <p:nvPr/>
        </p:nvSpPr>
        <p:spPr>
          <a:xfrm>
            <a:off x="4358380" y="1990606"/>
            <a:ext cx="3687291"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The Four Broad Areas of Need Page 97</a:t>
            </a:r>
          </a:p>
        </p:txBody>
      </p:sp>
      <p:sp>
        <p:nvSpPr>
          <p:cNvPr id="10" name="TextBox 9">
            <a:extLst>
              <a:ext uri="{FF2B5EF4-FFF2-40B4-BE49-F238E27FC236}">
                <a16:creationId xmlns:a16="http://schemas.microsoft.com/office/drawing/2014/main" id="{947801F6-72FE-AC4F-3B26-694CF441FDB7}"/>
              </a:ext>
            </a:extLst>
          </p:cNvPr>
          <p:cNvSpPr txBox="1"/>
          <p:nvPr/>
        </p:nvSpPr>
        <p:spPr>
          <a:xfrm>
            <a:off x="1944278" y="1026518"/>
            <a:ext cx="8685407" cy="1077218"/>
          </a:xfrm>
          <a:prstGeom prst="rect">
            <a:avLst/>
          </a:prstGeom>
          <a:noFill/>
        </p:spPr>
        <p:txBody>
          <a:bodyPr wrap="square" rtlCol="0">
            <a:spAutoFit/>
          </a:bodyPr>
          <a:lstStyle/>
          <a:p>
            <a:pPr algn="ctr"/>
            <a:r>
              <a:rPr lang="en-GB" sz="3200" dirty="0">
                <a:solidFill>
                  <a:schemeClr val="accent1"/>
                </a:solidFill>
                <a:latin typeface="Arial" panose="020B0604020202020204" pitchFamily="34" charset="0"/>
                <a:cs typeface="Arial" panose="020B0604020202020204" pitchFamily="34" charset="0"/>
              </a:rPr>
              <a:t>Defining SEND in the SEND Code of Practice 2015</a:t>
            </a:r>
          </a:p>
        </p:txBody>
      </p:sp>
    </p:spTree>
    <p:extLst>
      <p:ext uri="{BB962C8B-B14F-4D97-AF65-F5344CB8AC3E}">
        <p14:creationId xmlns:p14="http://schemas.microsoft.com/office/powerpoint/2010/main" val="57120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5">
            <a:extLst>
              <a:ext uri="{FF2B5EF4-FFF2-40B4-BE49-F238E27FC236}">
                <a16:creationId xmlns:a16="http://schemas.microsoft.com/office/drawing/2014/main" id="{107D08DD-A534-02B2-DD6B-B3EA09BC5AC9}"/>
              </a:ext>
            </a:extLst>
          </p:cNvPr>
          <p:cNvSpPr txBox="1">
            <a:spLocks/>
          </p:cNvSpPr>
          <p:nvPr/>
        </p:nvSpPr>
        <p:spPr>
          <a:xfrm>
            <a:off x="242994" y="1440042"/>
            <a:ext cx="5791093" cy="4438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Arial" panose="020B0604020202020204" pitchFamily="34" charset="0"/>
              <a:cs typeface="Arial" panose="020B0604020202020204" pitchFamily="34" charset="0"/>
            </a:endParaRPr>
          </a:p>
          <a:p>
            <a:pPr marL="0" indent="0">
              <a:buNone/>
            </a:pPr>
            <a:r>
              <a:rPr lang="en-GB" sz="1800" dirty="0">
                <a:solidFill>
                  <a:schemeClr val="tx1"/>
                </a:solidFill>
                <a:latin typeface="Arial" panose="020B0604020202020204" pitchFamily="34" charset="0"/>
                <a:cs typeface="Arial" panose="020B0604020202020204" pitchFamily="34" charset="0"/>
              </a:rPr>
              <a:t>Early years providers should know precisely where children and young people with SEN are in their learning and development. They should:</a:t>
            </a:r>
          </a:p>
          <a:p>
            <a:pPr marL="0" indent="0">
              <a:buNone/>
            </a:pPr>
            <a:r>
              <a:rPr lang="en-GB" sz="1800" dirty="0">
                <a:solidFill>
                  <a:schemeClr val="tx1"/>
                </a:solidFill>
                <a:latin typeface="Arial" panose="020B0604020202020204" pitchFamily="34" charset="0"/>
                <a:cs typeface="Arial" panose="020B0604020202020204" pitchFamily="34" charset="0"/>
              </a:rPr>
              <a:t>• ensure decisions are informed by the insights of parents and those of children and young people themselves </a:t>
            </a:r>
          </a:p>
          <a:p>
            <a:pPr marL="0" indent="0">
              <a:buNone/>
            </a:pPr>
            <a:r>
              <a:rPr lang="en-GB" sz="1800" dirty="0">
                <a:solidFill>
                  <a:schemeClr val="tx1"/>
                </a:solidFill>
                <a:latin typeface="Arial" panose="020B0604020202020204" pitchFamily="34" charset="0"/>
                <a:cs typeface="Arial" panose="020B0604020202020204" pitchFamily="34" charset="0"/>
              </a:rPr>
              <a:t>• have high ambitions and set stretching targets for them </a:t>
            </a:r>
          </a:p>
          <a:p>
            <a:pPr marL="0" indent="0">
              <a:buNone/>
            </a:pPr>
            <a:r>
              <a:rPr lang="en-GB" sz="1800" dirty="0">
                <a:solidFill>
                  <a:schemeClr val="tx1"/>
                </a:solidFill>
                <a:latin typeface="Arial" panose="020B0604020202020204" pitchFamily="34" charset="0"/>
                <a:cs typeface="Arial" panose="020B0604020202020204" pitchFamily="34" charset="0"/>
              </a:rPr>
              <a:t>• track their progress towards these goals </a:t>
            </a:r>
          </a:p>
          <a:p>
            <a:pPr marL="0" indent="0">
              <a:buNone/>
            </a:pPr>
            <a:r>
              <a:rPr lang="en-GB" sz="1800" dirty="0">
                <a:solidFill>
                  <a:schemeClr val="tx1"/>
                </a:solidFill>
                <a:latin typeface="Arial" panose="020B0604020202020204" pitchFamily="34" charset="0"/>
                <a:cs typeface="Arial" panose="020B0604020202020204" pitchFamily="34" charset="0"/>
              </a:rPr>
              <a:t>• keep under review the additional or different provision that is made for them </a:t>
            </a:r>
          </a:p>
          <a:p>
            <a:pPr marL="0" indent="0">
              <a:buNone/>
            </a:pPr>
            <a:r>
              <a:rPr lang="en-GB" sz="1800" dirty="0">
                <a:solidFill>
                  <a:schemeClr val="tx1"/>
                </a:solidFill>
                <a:latin typeface="Arial" panose="020B0604020202020204" pitchFamily="34" charset="0"/>
                <a:cs typeface="Arial" panose="020B0604020202020204" pitchFamily="34" charset="0"/>
              </a:rPr>
              <a:t>• promote positive outcomes in the wider areas of personal and social development, and </a:t>
            </a:r>
          </a:p>
          <a:p>
            <a:pPr marL="0" indent="0">
              <a:buNone/>
            </a:pPr>
            <a:r>
              <a:rPr lang="en-GB" sz="1800" dirty="0">
                <a:solidFill>
                  <a:schemeClr val="tx1"/>
                </a:solidFill>
                <a:latin typeface="Arial" panose="020B0604020202020204" pitchFamily="34" charset="0"/>
                <a:cs typeface="Arial" panose="020B0604020202020204" pitchFamily="34" charset="0"/>
              </a:rPr>
              <a:t>• ensure that the approaches used are based on the best possible evidence and are having the required impact on progress.</a:t>
            </a:r>
          </a:p>
          <a:p>
            <a:endParaRPr lang="en-GB" sz="1200" b="1" i="1" dirty="0"/>
          </a:p>
        </p:txBody>
      </p:sp>
      <p:sp>
        <p:nvSpPr>
          <p:cNvPr id="5" name="Subtitle 5">
            <a:extLst>
              <a:ext uri="{FF2B5EF4-FFF2-40B4-BE49-F238E27FC236}">
                <a16:creationId xmlns:a16="http://schemas.microsoft.com/office/drawing/2014/main" id="{CB9D8278-27B0-E94B-0277-123385D3F31D}"/>
              </a:ext>
            </a:extLst>
          </p:cNvPr>
          <p:cNvSpPr txBox="1">
            <a:spLocks/>
          </p:cNvSpPr>
          <p:nvPr/>
        </p:nvSpPr>
        <p:spPr>
          <a:xfrm>
            <a:off x="6157913" y="1440041"/>
            <a:ext cx="5791093" cy="4438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1800" dirty="0">
              <a:solidFill>
                <a:schemeClr val="tx1"/>
              </a:solidFill>
              <a:latin typeface="Arial" panose="020B0604020202020204" pitchFamily="34" charset="0"/>
              <a:cs typeface="Arial" panose="020B0604020202020204" pitchFamily="34" charset="0"/>
            </a:endParaRPr>
          </a:p>
          <a:p>
            <a:pPr marL="0" indent="0">
              <a:buNone/>
            </a:pPr>
            <a:r>
              <a:rPr lang="en-GB" sz="1800" dirty="0">
                <a:solidFill>
                  <a:schemeClr val="tx1"/>
                </a:solidFill>
                <a:latin typeface="Arial" panose="020B0604020202020204" pitchFamily="34" charset="0"/>
                <a:cs typeface="Arial" panose="020B0604020202020204" pitchFamily="34" charset="0"/>
              </a:rPr>
              <a:t>The role of the SENCO involves: </a:t>
            </a:r>
          </a:p>
          <a:p>
            <a:pPr marL="0" indent="0">
              <a:buNone/>
            </a:pPr>
            <a:r>
              <a:rPr lang="en-GB" sz="1800" dirty="0">
                <a:solidFill>
                  <a:schemeClr val="tx1"/>
                </a:solidFill>
                <a:latin typeface="Arial" panose="020B0604020202020204" pitchFamily="34" charset="0"/>
                <a:cs typeface="Arial" panose="020B0604020202020204" pitchFamily="34" charset="0"/>
              </a:rPr>
              <a:t>• ensuring all practitioners in the setting understand their responsibilities to children with SEN and the setting’s approach to identifying and meeting SEN </a:t>
            </a:r>
          </a:p>
          <a:p>
            <a:pPr marL="0" indent="0">
              <a:buNone/>
            </a:pPr>
            <a:r>
              <a:rPr lang="en-GB" sz="1800" dirty="0">
                <a:solidFill>
                  <a:schemeClr val="tx1"/>
                </a:solidFill>
                <a:latin typeface="Arial" panose="020B0604020202020204" pitchFamily="34" charset="0"/>
                <a:cs typeface="Arial" panose="020B0604020202020204" pitchFamily="34" charset="0"/>
              </a:rPr>
              <a:t>• advising and supporting colleagues </a:t>
            </a:r>
          </a:p>
          <a:p>
            <a:pPr marL="0" indent="0">
              <a:buNone/>
            </a:pPr>
            <a:r>
              <a:rPr lang="en-GB" sz="1800" dirty="0">
                <a:solidFill>
                  <a:schemeClr val="tx1"/>
                </a:solidFill>
                <a:latin typeface="Arial" panose="020B0604020202020204" pitchFamily="34" charset="0"/>
                <a:cs typeface="Arial" panose="020B0604020202020204" pitchFamily="34" charset="0"/>
              </a:rPr>
              <a:t>• ensuring parents are closely involved throughout and that their insights inform action taken by the setting, and </a:t>
            </a:r>
          </a:p>
          <a:p>
            <a:pPr marL="0" indent="0">
              <a:buNone/>
            </a:pPr>
            <a:r>
              <a:rPr lang="en-GB" sz="1800" dirty="0">
                <a:solidFill>
                  <a:schemeClr val="tx1"/>
                </a:solidFill>
                <a:latin typeface="Arial" panose="020B0604020202020204" pitchFamily="34" charset="0"/>
                <a:cs typeface="Arial" panose="020B0604020202020204" pitchFamily="34" charset="0"/>
              </a:rPr>
              <a:t>• liaising with professionals or agencies beyond the setting</a:t>
            </a:r>
          </a:p>
        </p:txBody>
      </p:sp>
      <p:sp>
        <p:nvSpPr>
          <p:cNvPr id="2" name="TextBox 1">
            <a:extLst>
              <a:ext uri="{FF2B5EF4-FFF2-40B4-BE49-F238E27FC236}">
                <a16:creationId xmlns:a16="http://schemas.microsoft.com/office/drawing/2014/main" id="{BB748843-4A18-D197-00FF-291D1428FCF2}"/>
              </a:ext>
            </a:extLst>
          </p:cNvPr>
          <p:cNvSpPr txBox="1"/>
          <p:nvPr/>
        </p:nvSpPr>
        <p:spPr>
          <a:xfrm>
            <a:off x="1898988" y="979189"/>
            <a:ext cx="9424739" cy="584775"/>
          </a:xfrm>
          <a:prstGeom prst="rect">
            <a:avLst/>
          </a:prstGeom>
          <a:noFill/>
        </p:spPr>
        <p:txBody>
          <a:bodyPr wrap="square" rtlCol="0">
            <a:spAutoFit/>
          </a:bodyPr>
          <a:lstStyle/>
          <a:p>
            <a:r>
              <a:rPr lang="en-GB" sz="3200" dirty="0">
                <a:solidFill>
                  <a:schemeClr val="accent1"/>
                </a:solidFill>
                <a:latin typeface="Arial" panose="020B0604020202020204" pitchFamily="34" charset="0"/>
                <a:cs typeface="Arial" panose="020B0604020202020204" pitchFamily="34" charset="0"/>
              </a:rPr>
              <a:t>Expectations from the SEND Code of Practice </a:t>
            </a:r>
          </a:p>
        </p:txBody>
      </p:sp>
    </p:spTree>
    <p:extLst>
      <p:ext uri="{BB962C8B-B14F-4D97-AF65-F5344CB8AC3E}">
        <p14:creationId xmlns:p14="http://schemas.microsoft.com/office/powerpoint/2010/main" val="146737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7252C82-C00C-C08D-A002-C48879A40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7" y="414560"/>
            <a:ext cx="2844946" cy="7112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D8430633-785E-BEDF-66AD-DADF977414FD}"/>
              </a:ext>
            </a:extLst>
          </p:cNvPr>
          <p:cNvSpPr txBox="1">
            <a:spLocks/>
          </p:cNvSpPr>
          <p:nvPr/>
        </p:nvSpPr>
        <p:spPr>
          <a:xfrm>
            <a:off x="584552" y="2203015"/>
            <a:ext cx="5184576" cy="4212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a:p>
          <a:p>
            <a:pPr marL="0" indent="0">
              <a:lnSpc>
                <a:spcPct val="120000"/>
              </a:lnSpc>
              <a:spcBef>
                <a:spcPts val="0"/>
              </a:spcBef>
              <a:buFont typeface="Arial" panose="020B0604020202020204" pitchFamily="34" charset="0"/>
              <a:buNone/>
            </a:pPr>
            <a:r>
              <a:rPr lang="en-US" sz="2400">
                <a:latin typeface="Arial" panose="020B0604020202020204" pitchFamily="34" charset="0"/>
                <a:cs typeface="Arial" panose="020B0604020202020204" pitchFamily="34" charset="0"/>
              </a:rPr>
              <a:t>All Early Years Child Care providers </a:t>
            </a:r>
            <a:r>
              <a:rPr lang="en-US" sz="2400" b="1" u="sng">
                <a:latin typeface="Arial" panose="020B0604020202020204" pitchFamily="34" charset="0"/>
                <a:cs typeface="Arial" panose="020B0604020202020204" pitchFamily="34" charset="0"/>
              </a:rPr>
              <a:t>must </a:t>
            </a:r>
            <a:r>
              <a:rPr lang="en-US" sz="2400">
                <a:latin typeface="Arial" panose="020B0604020202020204" pitchFamily="34" charset="0"/>
                <a:cs typeface="Arial" panose="020B0604020202020204" pitchFamily="34" charset="0"/>
              </a:rPr>
              <a:t>continually monitor and support children to ensure that they develop and learn as appropriate, identifying any developmental issues, working with parents to address any identified problems, use their own best endeavours to support the child using their own resources and drawing in extra help if needed. </a:t>
            </a:r>
          </a:p>
          <a:p>
            <a:pPr marL="0" indent="0">
              <a:lnSpc>
                <a:spcPct val="120000"/>
              </a:lnSpc>
              <a:spcBef>
                <a:spcPts val="0"/>
              </a:spcBef>
              <a:buFont typeface="Arial" panose="020B0604020202020204" pitchFamily="34" charset="0"/>
              <a:buNone/>
            </a:pPr>
            <a:endParaRPr lang="en-US" sz="2400" b="1" u="sng">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US" sz="180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7EA99B7-A9FD-1A0B-7F56-14E64B07EAF5}"/>
              </a:ext>
            </a:extLst>
          </p:cNvPr>
          <p:cNvSpPr/>
          <p:nvPr/>
        </p:nvSpPr>
        <p:spPr>
          <a:xfrm>
            <a:off x="8309327" y="1654198"/>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Assess</a:t>
            </a:r>
          </a:p>
        </p:txBody>
      </p:sp>
      <p:sp>
        <p:nvSpPr>
          <p:cNvPr id="5" name="Rectangle: Rounded Corners 4">
            <a:extLst>
              <a:ext uri="{FF2B5EF4-FFF2-40B4-BE49-F238E27FC236}">
                <a16:creationId xmlns:a16="http://schemas.microsoft.com/office/drawing/2014/main" id="{4B8579D0-7F08-2350-638D-97FFEE193336}"/>
              </a:ext>
            </a:extLst>
          </p:cNvPr>
          <p:cNvSpPr/>
          <p:nvPr/>
        </p:nvSpPr>
        <p:spPr>
          <a:xfrm>
            <a:off x="6613879" y="2906734"/>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Plan</a:t>
            </a:r>
          </a:p>
        </p:txBody>
      </p:sp>
      <p:sp>
        <p:nvSpPr>
          <p:cNvPr id="6" name="Rectangle: Rounded Corners 5">
            <a:extLst>
              <a:ext uri="{FF2B5EF4-FFF2-40B4-BE49-F238E27FC236}">
                <a16:creationId xmlns:a16="http://schemas.microsoft.com/office/drawing/2014/main" id="{B5E351B2-7D7C-98A0-58A7-234BC2722D2B}"/>
              </a:ext>
            </a:extLst>
          </p:cNvPr>
          <p:cNvSpPr/>
          <p:nvPr/>
        </p:nvSpPr>
        <p:spPr>
          <a:xfrm>
            <a:off x="8309327" y="4149062"/>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Do</a:t>
            </a:r>
          </a:p>
        </p:txBody>
      </p:sp>
      <p:sp>
        <p:nvSpPr>
          <p:cNvPr id="7" name="Rectangle: Rounded Corners 6">
            <a:extLst>
              <a:ext uri="{FF2B5EF4-FFF2-40B4-BE49-F238E27FC236}">
                <a16:creationId xmlns:a16="http://schemas.microsoft.com/office/drawing/2014/main" id="{CB8BBBEA-9A72-42FA-D01E-D69947AADE80}"/>
              </a:ext>
            </a:extLst>
          </p:cNvPr>
          <p:cNvSpPr/>
          <p:nvPr/>
        </p:nvSpPr>
        <p:spPr>
          <a:xfrm>
            <a:off x="6613880" y="5401598"/>
            <a:ext cx="3295649" cy="1252536"/>
          </a:xfrm>
          <a:prstGeom prst="roundRect">
            <a:avLst/>
          </a:prstGeom>
          <a:gradFill flip="none" rotWithShape="1">
            <a:gsLst>
              <a:gs pos="0">
                <a:srgbClr val="ACC1E4">
                  <a:tint val="66000"/>
                  <a:satMod val="160000"/>
                </a:srgbClr>
              </a:gs>
              <a:gs pos="50000">
                <a:srgbClr val="ACC1E4">
                  <a:tint val="44500"/>
                  <a:satMod val="160000"/>
                </a:srgbClr>
              </a:gs>
              <a:gs pos="100000">
                <a:srgbClr val="ACC1E4">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8B20A16-1E2A-1E56-2D5A-F9EC1310C413}"/>
              </a:ext>
            </a:extLst>
          </p:cNvPr>
          <p:cNvSpPr txBox="1"/>
          <p:nvPr/>
        </p:nvSpPr>
        <p:spPr>
          <a:xfrm>
            <a:off x="422636" y="1125797"/>
            <a:ext cx="11020424" cy="1077218"/>
          </a:xfrm>
          <a:prstGeom prst="rect">
            <a:avLst/>
          </a:prstGeom>
          <a:noFill/>
        </p:spPr>
        <p:txBody>
          <a:bodyPr wrap="square" rtlCol="0">
            <a:spAutoFit/>
          </a:bodyPr>
          <a:lstStyle/>
          <a:p>
            <a:pPr algn="ctr"/>
            <a:r>
              <a:rPr lang="en-GB" sz="3200" dirty="0">
                <a:solidFill>
                  <a:schemeClr val="accent1"/>
                </a:solidFill>
                <a:latin typeface="Arial" panose="020B0604020202020204" pitchFamily="34" charset="0"/>
                <a:cs typeface="Arial" panose="020B0604020202020204" pitchFamily="34" charset="0"/>
              </a:rPr>
              <a:t>Following the Graduated Approach from the SEND Code of Practice</a:t>
            </a:r>
          </a:p>
        </p:txBody>
      </p:sp>
    </p:spTree>
    <p:extLst>
      <p:ext uri="{BB962C8B-B14F-4D97-AF65-F5344CB8AC3E}">
        <p14:creationId xmlns:p14="http://schemas.microsoft.com/office/powerpoint/2010/main" val="38045319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3362</Words>
  <Application>Microsoft Office PowerPoint</Application>
  <PresentationFormat>Widescreen</PresentationFormat>
  <Paragraphs>195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-apple-system</vt:lpstr>
      <vt:lpstr>Arial</vt:lpstr>
      <vt:lpstr>Calibri</vt:lpstr>
      <vt:lpstr>Calibri Light</vt:lpstr>
      <vt:lpstr>GDS Transport</vt:lpstr>
      <vt:lpstr>Google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Legislation for Early Years</dc:title>
  <dc:creator>Samantha Hawkesford</dc:creator>
  <cp:lastModifiedBy>Samantha Hawkesford</cp:lastModifiedBy>
  <cp:revision>18</cp:revision>
  <dcterms:created xsi:type="dcterms:W3CDTF">2023-08-10T09:34:36Z</dcterms:created>
  <dcterms:modified xsi:type="dcterms:W3CDTF">2023-09-04T08:46:11Z</dcterms:modified>
</cp:coreProperties>
</file>