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8"/>
  </p:notesMasterIdLst>
  <p:sldIdLst>
    <p:sldId id="256" r:id="rId5"/>
    <p:sldId id="286" r:id="rId6"/>
    <p:sldId id="287" r:id="rId7"/>
    <p:sldId id="288" r:id="rId8"/>
    <p:sldId id="289" r:id="rId9"/>
    <p:sldId id="290" r:id="rId10"/>
    <p:sldId id="291" r:id="rId11"/>
    <p:sldId id="292" r:id="rId12"/>
    <p:sldId id="293" r:id="rId13"/>
    <p:sldId id="294" r:id="rId14"/>
    <p:sldId id="297" r:id="rId15"/>
    <p:sldId id="295" r:id="rId16"/>
    <p:sldId id="29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3C3B"/>
    <a:srgbClr val="B52259"/>
    <a:srgbClr val="F39204"/>
    <a:srgbClr val="282F38"/>
    <a:srgbClr val="882038"/>
    <a:srgbClr val="2E4E9C"/>
    <a:srgbClr val="B71D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68286" autoAdjust="0"/>
  </p:normalViewPr>
  <p:slideViewPr>
    <p:cSldViewPr snapToGrid="0">
      <p:cViewPr varScale="1">
        <p:scale>
          <a:sx n="45" d="100"/>
          <a:sy n="45" d="100"/>
        </p:scale>
        <p:origin x="1500" y="5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F34249-8988-4F04-AC22-86A30ECA66FD}" type="datetimeFigureOut">
              <a:rPr lang="en-GB" smtClean="0"/>
              <a:t>16/04/2024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7657AA-BB13-447E-8C94-D621B9C8610F}" type="slidenum">
              <a:rPr lang="en-GB" smtClean="0"/>
              <a:t>‹#›</a:t>
            </a:fld>
            <a:endParaRPr lang="en-GB"/>
          </a:p>
        </p:txBody>
      </p:sp>
    </p:spTree>
    <p:extLst>
      <p:ext uri="{BB962C8B-B14F-4D97-AF65-F5344CB8AC3E}">
        <p14:creationId xmlns:p14="http://schemas.microsoft.com/office/powerpoint/2010/main" val="1108350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7657AA-BB13-447E-8C94-D621B9C8610F}" type="slidenum">
              <a:rPr lang="en-GB" smtClean="0"/>
              <a:t>2</a:t>
            </a:fld>
            <a:endParaRPr lang="en-GB"/>
          </a:p>
        </p:txBody>
      </p:sp>
    </p:spTree>
    <p:extLst>
      <p:ext uri="{BB962C8B-B14F-4D97-AF65-F5344CB8AC3E}">
        <p14:creationId xmlns:p14="http://schemas.microsoft.com/office/powerpoint/2010/main" val="342307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7657AA-BB13-447E-8C94-D621B9C8610F}" type="slidenum">
              <a:rPr lang="en-GB" smtClean="0"/>
              <a:t>7</a:t>
            </a:fld>
            <a:endParaRPr lang="en-GB"/>
          </a:p>
        </p:txBody>
      </p:sp>
    </p:spTree>
    <p:extLst>
      <p:ext uri="{BB962C8B-B14F-4D97-AF65-F5344CB8AC3E}">
        <p14:creationId xmlns:p14="http://schemas.microsoft.com/office/powerpoint/2010/main" val="19840011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B5225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000249"/>
            <a:ext cx="9959340" cy="1509713"/>
          </a:xfrm>
        </p:spPr>
        <p:txBody>
          <a:bodyPr anchor="b">
            <a:normAutofit/>
          </a:bodyPr>
          <a:lstStyle>
            <a:lvl1pPr algn="l">
              <a:defRPr sz="4400" b="0" i="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838200" y="3602038"/>
            <a:ext cx="9959340" cy="1655762"/>
          </a:xfrm>
        </p:spPr>
        <p:txBody>
          <a:bodyPr>
            <a:normAutofit/>
          </a:bodyPr>
          <a:lstStyle>
            <a:lvl1pPr marL="0" indent="0" algn="l">
              <a:buNone/>
              <a:defRPr sz="2000" b="0" i="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solidFill>
                  <a:schemeClr val="bg1"/>
                </a:solidFill>
              </a:defRPr>
            </a:lvl1pPr>
          </a:lstStyle>
          <a:p>
            <a:fld id="{6392F3C1-0B21-4B51-A342-0F51B3F7BBAD}" type="datetimeFigureOut">
              <a:rPr lang="en-GB" smtClean="0"/>
              <a:pPr/>
              <a:t>16/04/2024</a:t>
            </a:fld>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8DF6C8E-05E1-4D05-BAE8-1259DBC81783}" type="slidenum">
              <a:rPr lang="en-GB" smtClean="0"/>
              <a:pPr/>
              <a:t>‹#›</a:t>
            </a:fld>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0" y="80666"/>
            <a:ext cx="3086589" cy="1642065"/>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rcRect t="20895" b="20895"/>
          <a:stretch/>
        </p:blipFill>
        <p:spPr>
          <a:xfrm>
            <a:off x="4317682" y="6194289"/>
            <a:ext cx="3000375" cy="606009"/>
          </a:xfrm>
          <a:prstGeom prst="rect">
            <a:avLst/>
          </a:prstGeom>
        </p:spPr>
      </p:pic>
      <p:pic>
        <p:nvPicPr>
          <p:cNvPr id="10" name="Picture 9">
            <a:extLst>
              <a:ext uri="{FF2B5EF4-FFF2-40B4-BE49-F238E27FC236}">
                <a16:creationId xmlns:a16="http://schemas.microsoft.com/office/drawing/2014/main" id="{D3F0EB12-448C-BF4D-A39C-859039BC04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170" y="80666"/>
            <a:ext cx="3086589" cy="1642065"/>
          </a:xfrm>
          <a:prstGeom prst="rect">
            <a:avLst/>
          </a:prstGeom>
        </p:spPr>
      </p:pic>
      <p:pic>
        <p:nvPicPr>
          <p:cNvPr id="11" name="Picture 10">
            <a:extLst>
              <a:ext uri="{FF2B5EF4-FFF2-40B4-BE49-F238E27FC236}">
                <a16:creationId xmlns:a16="http://schemas.microsoft.com/office/drawing/2014/main" id="{C2DECD2D-EB7B-484E-8B20-0FB957A553AC}"/>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t="20895" b="20895"/>
          <a:stretch/>
        </p:blipFill>
        <p:spPr>
          <a:xfrm>
            <a:off x="4317682" y="6194289"/>
            <a:ext cx="3000375" cy="606009"/>
          </a:xfrm>
          <a:prstGeom prst="rect">
            <a:avLst/>
          </a:prstGeom>
        </p:spPr>
      </p:pic>
    </p:spTree>
    <p:extLst>
      <p:ext uri="{BB962C8B-B14F-4D97-AF65-F5344CB8AC3E}">
        <p14:creationId xmlns:p14="http://schemas.microsoft.com/office/powerpoint/2010/main" val="2705633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488680" cy="1325563"/>
          </a:xfrm>
        </p:spPr>
        <p:txBody>
          <a:bodyPr/>
          <a:lstStyle>
            <a:lvl1pPr>
              <a:defRPr b="0" i="0"/>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392F3C1-0B21-4B51-A342-0F51B3F7BBAD}" type="datetimeFigureOut">
              <a:rPr lang="en-GB" smtClean="0"/>
              <a:t>16/04/2024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9" name="Picture 8">
            <a:extLst>
              <a:ext uri="{FF2B5EF4-FFF2-40B4-BE49-F238E27FC236}">
                <a16:creationId xmlns:a16="http://schemas.microsoft.com/office/drawing/2014/main" id="{EDB70780-2DBD-D14E-AF6A-959ED517ABC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0" name="Picture 9">
            <a:extLst>
              <a:ext uri="{FF2B5EF4-FFF2-40B4-BE49-F238E27FC236}">
                <a16:creationId xmlns:a16="http://schemas.microsoft.com/office/drawing/2014/main" id="{8EF7C60E-5384-5240-830C-4DAA5276B63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2382363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06608" y="365125"/>
            <a:ext cx="1547191" cy="5811838"/>
          </a:xfrm>
        </p:spPr>
        <p:txBody>
          <a:bodyPr vert="eaVert"/>
          <a:lstStyle>
            <a:lvl1pPr>
              <a:defRPr b="0" i="0"/>
            </a:lvl1pPr>
          </a:lstStyle>
          <a:p>
            <a:r>
              <a:rPr lang="en-US"/>
              <a:t>Click to edit Master title style</a:t>
            </a:r>
            <a:endParaRPr lang="en-GB" dirty="0"/>
          </a:p>
        </p:txBody>
      </p:sp>
      <p:sp>
        <p:nvSpPr>
          <p:cNvPr id="3" name="Vertical Text Placeholder 2"/>
          <p:cNvSpPr>
            <a:spLocks noGrp="1"/>
          </p:cNvSpPr>
          <p:nvPr>
            <p:ph type="body" orient="vert" idx="1"/>
          </p:nvPr>
        </p:nvSpPr>
        <p:spPr>
          <a:xfrm>
            <a:off x="838200" y="365125"/>
            <a:ext cx="8796130" cy="5811838"/>
          </a:xfrm>
        </p:spPr>
        <p:txBody>
          <a:bodyPr vert="eaVert"/>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392F3C1-0B21-4B51-A342-0F51B3F7BBAD}" type="datetimeFigureOut">
              <a:rPr lang="en-GB" smtClean="0"/>
              <a:t>16/04/2024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a:extLst>
              <a:ext uri="{FF2B5EF4-FFF2-40B4-BE49-F238E27FC236}">
                <a16:creationId xmlns:a16="http://schemas.microsoft.com/office/drawing/2014/main" id="{90B5874C-C5E1-CD46-9627-4FC316B7FC2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spTree>
    <p:extLst>
      <p:ext uri="{BB962C8B-B14F-4D97-AF65-F5344CB8AC3E}">
        <p14:creationId xmlns:p14="http://schemas.microsoft.com/office/powerpoint/2010/main" val="3712149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B5225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000249"/>
            <a:ext cx="9959340" cy="1509713"/>
          </a:xfrm>
        </p:spPr>
        <p:txBody>
          <a:bodyPr anchor="b">
            <a:normAutofit/>
          </a:bodyPr>
          <a:lstStyle>
            <a:lvl1pPr algn="l">
              <a:defRPr sz="4400" b="0" i="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838200" y="3602038"/>
            <a:ext cx="9959340" cy="1655762"/>
          </a:xfrm>
        </p:spPr>
        <p:txBody>
          <a:bodyPr>
            <a:normAutofit/>
          </a:bodyPr>
          <a:lstStyle>
            <a:lvl1pPr marL="0" indent="0" algn="l">
              <a:buNone/>
              <a:defRPr sz="2000" b="0" i="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solidFill>
                  <a:schemeClr val="bg1"/>
                </a:solidFill>
              </a:defRPr>
            </a:lvl1pPr>
          </a:lstStyle>
          <a:p>
            <a:fld id="{6392F3C1-0B21-4B51-A342-0F51B3F7BBAD}" type="datetimeFigureOut">
              <a:rPr lang="en-GB" smtClean="0"/>
              <a:pPr/>
              <a:t>16/04/2024</a:t>
            </a:fld>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8DF6C8E-05E1-4D05-BAE8-1259DBC81783}" type="slidenum">
              <a:rPr lang="en-GB" smtClean="0"/>
              <a:pPr/>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170" y="80666"/>
            <a:ext cx="3086589" cy="1642065"/>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rcRect t="20895" b="20895"/>
          <a:stretch/>
        </p:blipFill>
        <p:spPr>
          <a:xfrm>
            <a:off x="4317682" y="6194289"/>
            <a:ext cx="3000375" cy="606009"/>
          </a:xfrm>
          <a:prstGeom prst="rect">
            <a:avLst/>
          </a:prstGeom>
        </p:spPr>
      </p:pic>
    </p:spTree>
    <p:extLst>
      <p:ext uri="{BB962C8B-B14F-4D97-AF65-F5344CB8AC3E}">
        <p14:creationId xmlns:p14="http://schemas.microsoft.com/office/powerpoint/2010/main" val="2102716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1802295"/>
            <a:ext cx="10515600" cy="4287355"/>
          </a:xfrm>
        </p:spPr>
        <p:txBody>
          <a:bodyPr>
            <a:normAutofit/>
          </a:bodyPr>
          <a:lstStyle>
            <a:lvl1pPr marL="0" indent="0">
              <a:buNone/>
              <a:defRPr sz="1600" b="0" i="0">
                <a:solidFill>
                  <a:srgbClr val="3C3C3B"/>
                </a:solidFill>
                <a:latin typeface="Avenir Book" panose="02000503020000020003"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92F3C1-0B21-4B51-A342-0F51B3F7BBAD}" type="datetimeFigureOut">
              <a:rPr lang="en-GB" smtClean="0"/>
              <a:t>16/04/2024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9" name="Title 1">
            <a:extLst>
              <a:ext uri="{FF2B5EF4-FFF2-40B4-BE49-F238E27FC236}">
                <a16:creationId xmlns:a16="http://schemas.microsoft.com/office/drawing/2014/main" id="{6C370FE5-5514-4147-889D-55501E9FBD03}"/>
              </a:ext>
            </a:extLst>
          </p:cNvPr>
          <p:cNvSpPr>
            <a:spLocks noGrp="1"/>
          </p:cNvSpPr>
          <p:nvPr>
            <p:ph type="title"/>
          </p:nvPr>
        </p:nvSpPr>
        <p:spPr>
          <a:xfrm>
            <a:off x="838200" y="365125"/>
            <a:ext cx="9311640" cy="1325563"/>
          </a:xfrm>
        </p:spPr>
        <p:txBody>
          <a:bodyPr/>
          <a:lstStyle>
            <a:lvl1pPr>
              <a:defRPr b="0" i="0">
                <a:latin typeface="Avenir Book" panose="02000503020000020003" pitchFamily="2"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836815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211580"/>
            <a:ext cx="6172200" cy="4649470"/>
          </a:xfrm>
        </p:spPr>
        <p:txBody>
          <a:bodyPr/>
          <a:lstStyle>
            <a:lvl1pPr>
              <a:defRPr sz="1600" b="0" i="0"/>
            </a:lvl1pPr>
            <a:lvl2pPr>
              <a:defRPr sz="1400" b="0" i="0"/>
            </a:lvl2pPr>
            <a:lvl3pPr>
              <a:defRPr sz="1200" b="0" i="0"/>
            </a:lvl3pPr>
            <a:lvl4pPr>
              <a:defRPr sz="1050" b="0" i="0"/>
            </a:lvl4pPr>
            <a:lvl5pPr>
              <a:defRPr sz="900" b="0" i="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92F3C1-0B21-4B51-A342-0F51B3F7BBAD}" type="datetimeFigureOut">
              <a:rPr lang="en-GB" smtClean="0"/>
              <a:t>16/04/2024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0" name="Title 1">
            <a:extLst>
              <a:ext uri="{FF2B5EF4-FFF2-40B4-BE49-F238E27FC236}">
                <a16:creationId xmlns:a16="http://schemas.microsoft.com/office/drawing/2014/main" id="{AF7B749C-53AA-3B47-B86F-D1AA412B1B72}"/>
              </a:ext>
            </a:extLst>
          </p:cNvPr>
          <p:cNvSpPr txBox="1">
            <a:spLocks/>
          </p:cNvSpPr>
          <p:nvPr userDrawn="1"/>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spTree>
    <p:extLst>
      <p:ext uri="{BB962C8B-B14F-4D97-AF65-F5344CB8AC3E}">
        <p14:creationId xmlns:p14="http://schemas.microsoft.com/office/powerpoint/2010/main" val="3301019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1200150"/>
            <a:ext cx="6172200" cy="4660900"/>
          </a:xfrm>
        </p:spPr>
        <p:txBody>
          <a:bodyPr/>
          <a:lstStyle>
            <a:lvl1pPr marL="0" indent="0">
              <a:buNone/>
              <a:defRPr sz="3200" b="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5" name="Date Placeholder 4"/>
          <p:cNvSpPr>
            <a:spLocks noGrp="1"/>
          </p:cNvSpPr>
          <p:nvPr>
            <p:ph type="dt" sz="half" idx="10"/>
          </p:nvPr>
        </p:nvSpPr>
        <p:spPr/>
        <p:txBody>
          <a:bodyPr/>
          <a:lstStyle/>
          <a:p>
            <a:fld id="{6392F3C1-0B21-4B51-A342-0F51B3F7BBAD}" type="datetimeFigureOut">
              <a:rPr lang="en-GB" smtClean="0"/>
              <a:t>16/04/2024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0" name="Text Placeholder 3">
            <a:extLst>
              <a:ext uri="{FF2B5EF4-FFF2-40B4-BE49-F238E27FC236}">
                <a16:creationId xmlns:a16="http://schemas.microsoft.com/office/drawing/2014/main" id="{18EC59EE-7C3C-2A48-97AE-F373E70B4738}"/>
              </a:ext>
            </a:extLst>
          </p:cNvPr>
          <p:cNvSpPr>
            <a:spLocks noGrp="1"/>
          </p:cNvSpPr>
          <p:nvPr>
            <p:ph type="body" sz="half" idx="2"/>
          </p:nvPr>
        </p:nvSpPr>
        <p:spPr>
          <a:xfrm>
            <a:off x="839788" y="2057400"/>
            <a:ext cx="3932237" cy="3811588"/>
          </a:xfrm>
        </p:spPr>
        <p:txBody>
          <a:bodyPr>
            <a:normAutofit/>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Title 1">
            <a:extLst>
              <a:ext uri="{FF2B5EF4-FFF2-40B4-BE49-F238E27FC236}">
                <a16:creationId xmlns:a16="http://schemas.microsoft.com/office/drawing/2014/main" id="{F31E8F93-F907-A74B-AEBF-962FDF4537A6}"/>
              </a:ext>
            </a:extLst>
          </p:cNvPr>
          <p:cNvSpPr txBox="1">
            <a:spLocks/>
          </p:cNvSpPr>
          <p:nvPr userDrawn="1"/>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spTree>
    <p:extLst>
      <p:ext uri="{BB962C8B-B14F-4D97-AF65-F5344CB8AC3E}">
        <p14:creationId xmlns:p14="http://schemas.microsoft.com/office/powerpoint/2010/main" val="10375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1802295"/>
            <a:ext cx="10515600" cy="4287355"/>
          </a:xfrm>
        </p:spPr>
        <p:txBody>
          <a:bodyPr>
            <a:normAutofit/>
          </a:bodyPr>
          <a:lstStyle>
            <a:lvl1pPr marL="0" indent="0">
              <a:buNone/>
              <a:defRPr sz="1600" b="0" i="0">
                <a:solidFill>
                  <a:srgbClr val="3C3C3B"/>
                </a:solidFill>
                <a:latin typeface="Avenir Book" panose="02000503020000020003"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92F3C1-0B21-4B51-A342-0F51B3F7BBAD}" type="datetimeFigureOut">
              <a:rPr lang="en-GB" smtClean="0"/>
              <a:t>16/04/2024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9" name="Title 1">
            <a:extLst>
              <a:ext uri="{FF2B5EF4-FFF2-40B4-BE49-F238E27FC236}">
                <a16:creationId xmlns:a16="http://schemas.microsoft.com/office/drawing/2014/main" id="{6C370FE5-5514-4147-889D-55501E9FBD03}"/>
              </a:ext>
            </a:extLst>
          </p:cNvPr>
          <p:cNvSpPr>
            <a:spLocks noGrp="1"/>
          </p:cNvSpPr>
          <p:nvPr>
            <p:ph type="title"/>
          </p:nvPr>
        </p:nvSpPr>
        <p:spPr>
          <a:xfrm>
            <a:off x="838200" y="365125"/>
            <a:ext cx="9311640" cy="1325563"/>
          </a:xfrm>
        </p:spPr>
        <p:txBody>
          <a:bodyPr/>
          <a:lstStyle>
            <a:lvl1pPr>
              <a:defRPr b="1" i="0">
                <a:latin typeface="Avenir Heavy" panose="02000503020000020003" pitchFamily="2" charset="0"/>
                <a:cs typeface="Arial" panose="020B0604020202020204" pitchFamily="34" charset="0"/>
              </a:defRPr>
            </a:lvl1pPr>
          </a:lstStyle>
          <a:p>
            <a:r>
              <a:rPr lang="en-US"/>
              <a:t>Click to edit Master title style</a:t>
            </a:r>
            <a:endParaRPr lang="en-GB" dirty="0"/>
          </a:p>
        </p:txBody>
      </p:sp>
      <p:pic>
        <p:nvPicPr>
          <p:cNvPr id="10" name="Picture 9">
            <a:extLst>
              <a:ext uri="{FF2B5EF4-FFF2-40B4-BE49-F238E27FC236}">
                <a16:creationId xmlns:a16="http://schemas.microsoft.com/office/drawing/2014/main" id="{B7EA1E88-FF07-AD49-AA39-9CA9FAE1517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1" name="Picture 10">
            <a:extLst>
              <a:ext uri="{FF2B5EF4-FFF2-40B4-BE49-F238E27FC236}">
                <a16:creationId xmlns:a16="http://schemas.microsoft.com/office/drawing/2014/main" id="{184549BA-9F6D-1C4B-92F7-944CC191DAA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1267862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311640" cy="1325563"/>
          </a:xfrm>
        </p:spPr>
        <p:txBody>
          <a:bodyPr/>
          <a:lstStyle>
            <a:lvl1pPr>
              <a:defRPr b="0" i="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392F3C1-0B21-4B51-A342-0F51B3F7BBAD}" type="datetimeFigureOut">
              <a:rPr lang="en-GB" smtClean="0"/>
              <a:t>16/04/2024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9" name="Picture 8">
            <a:extLst>
              <a:ext uri="{FF2B5EF4-FFF2-40B4-BE49-F238E27FC236}">
                <a16:creationId xmlns:a16="http://schemas.microsoft.com/office/drawing/2014/main" id="{3090CC70-0750-1E4B-A272-5E1EC690C56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0" name="Picture 9">
            <a:extLst>
              <a:ext uri="{FF2B5EF4-FFF2-40B4-BE49-F238E27FC236}">
                <a16:creationId xmlns:a16="http://schemas.microsoft.com/office/drawing/2014/main" id="{CD527AE8-0426-6A4B-9642-3EDD08F09B0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193695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22970" cy="1325563"/>
          </a:xfrm>
        </p:spPr>
        <p:txBody>
          <a:bodyPr/>
          <a:lstStyle>
            <a:lvl1pPr>
              <a:defRPr b="0" i="0"/>
            </a:lvl1pPr>
          </a:lstStyle>
          <a:p>
            <a:r>
              <a:rPr lang="en-US"/>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lvl1pPr>
              <a:defRPr b="0" i="0">
                <a:solidFill>
                  <a:srgbClr val="3C3C3B"/>
                </a:solidFill>
              </a:defRPr>
            </a:lvl1pPr>
            <a:lvl2pPr>
              <a:defRPr b="0" i="0">
                <a:solidFill>
                  <a:srgbClr val="3C3C3B"/>
                </a:solidFill>
              </a:defRPr>
            </a:lvl2pPr>
            <a:lvl3pPr>
              <a:defRPr b="0" i="0">
                <a:solidFill>
                  <a:srgbClr val="3C3C3B"/>
                </a:solidFill>
              </a:defRPr>
            </a:lvl3pPr>
            <a:lvl4pPr>
              <a:defRPr b="0" i="0">
                <a:solidFill>
                  <a:srgbClr val="3C3C3B"/>
                </a:solidFill>
              </a:defRPr>
            </a:lvl4pPr>
            <a:lvl5pPr>
              <a:defRPr b="0" i="0">
                <a:solidFill>
                  <a:srgbClr val="3C3C3B"/>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p:cNvSpPr>
            <a:spLocks noGrp="1"/>
          </p:cNvSpPr>
          <p:nvPr>
            <p:ph type="dt" sz="half" idx="10"/>
          </p:nvPr>
        </p:nvSpPr>
        <p:spPr/>
        <p:txBody>
          <a:bodyPr/>
          <a:lstStyle/>
          <a:p>
            <a:fld id="{6392F3C1-0B21-4B51-A342-0F51B3F7BBAD}" type="datetimeFigureOut">
              <a:rPr lang="en-GB" smtClean="0"/>
              <a:t>16/04/2024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10" name="Picture 9">
            <a:extLst>
              <a:ext uri="{FF2B5EF4-FFF2-40B4-BE49-F238E27FC236}">
                <a16:creationId xmlns:a16="http://schemas.microsoft.com/office/drawing/2014/main" id="{85305B1E-E315-0C46-A54B-ED88F5CFF4A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1" name="Picture 10">
            <a:extLst>
              <a:ext uri="{FF2B5EF4-FFF2-40B4-BE49-F238E27FC236}">
                <a16:creationId xmlns:a16="http://schemas.microsoft.com/office/drawing/2014/main" id="{D05CE1C3-0613-B54F-96FE-516843A5EC8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2110380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8281352" cy="1325563"/>
          </a:xfrm>
        </p:spPr>
        <p:txBody>
          <a:bodyPr/>
          <a:lstStyle>
            <a:lvl1pPr>
              <a:defRPr b="0" i="0"/>
            </a:lvl1pPr>
          </a:lstStyle>
          <a:p>
            <a:r>
              <a:rPr lang="en-US"/>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000" b="0" i="0">
                <a:solidFill>
                  <a:srgbClr val="3C3C3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0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p:cNvSpPr>
            <a:spLocks noGrp="1"/>
          </p:cNvSpPr>
          <p:nvPr>
            <p:ph type="dt" sz="half" idx="10"/>
          </p:nvPr>
        </p:nvSpPr>
        <p:spPr/>
        <p:txBody>
          <a:bodyPr/>
          <a:lstStyle/>
          <a:p>
            <a:fld id="{6392F3C1-0B21-4B51-A342-0F51B3F7BBAD}" type="datetimeFigureOut">
              <a:rPr lang="en-GB" smtClean="0"/>
              <a:t>16/04/2024</a:t>
            </a:fld>
            <a:endParaRPr lang="en-GB"/>
          </a:p>
        </p:txBody>
      </p:sp>
      <p:sp>
        <p:nvSpPr>
          <p:cNvPr id="9" name="Slide Number Placeholder 8"/>
          <p:cNvSpPr>
            <a:spLocks noGrp="1"/>
          </p:cNvSpPr>
          <p:nvPr>
            <p:ph type="sldNum" sz="quarter" idx="12"/>
          </p:nvPr>
        </p:nvSpPr>
        <p:spPr/>
        <p:txBody>
          <a:bodyPr/>
          <a:lstStyle/>
          <a:p>
            <a:fld id="{E8DF6C8E-05E1-4D05-BAE8-1259DBC81783}" type="slidenum">
              <a:rPr lang="en-GB" smtClean="0"/>
              <a:t>‹#›</a:t>
            </a:fld>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12" name="Picture 11">
            <a:extLst>
              <a:ext uri="{FF2B5EF4-FFF2-40B4-BE49-F238E27FC236}">
                <a16:creationId xmlns:a16="http://schemas.microsoft.com/office/drawing/2014/main" id="{006467B1-4E86-E244-83E5-4961F827055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3" name="Picture 12">
            <a:extLst>
              <a:ext uri="{FF2B5EF4-FFF2-40B4-BE49-F238E27FC236}">
                <a16:creationId xmlns:a16="http://schemas.microsoft.com/office/drawing/2014/main" id="{BE68324E-9257-1441-A3DC-F95A26805A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1662953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80120" cy="1325563"/>
          </a:xfrm>
        </p:spPr>
        <p:txBody>
          <a:bodyPr/>
          <a:lstStyle>
            <a:lvl1pPr>
              <a:defRPr b="0" i="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p>
            <a:fld id="{6392F3C1-0B21-4B51-A342-0F51B3F7BBAD}" type="datetimeFigureOut">
              <a:rPr lang="en-GB" smtClean="0"/>
              <a:t>16/04/2024</a:t>
            </a:fld>
            <a:endParaRPr lang="en-GB"/>
          </a:p>
        </p:txBody>
      </p:sp>
      <p:sp>
        <p:nvSpPr>
          <p:cNvPr id="5" name="Slide Number Placeholder 4"/>
          <p:cNvSpPr>
            <a:spLocks noGrp="1"/>
          </p:cNvSpPr>
          <p:nvPr>
            <p:ph type="sldNum" sz="quarter" idx="12"/>
          </p:nvPr>
        </p:nvSpPr>
        <p:spPr/>
        <p:txBody>
          <a:bodyPr/>
          <a:lstStyle/>
          <a:p>
            <a:fld id="{E8DF6C8E-05E1-4D05-BAE8-1259DBC81783}" type="slidenum">
              <a:rPr lang="en-GB" smtClean="0"/>
              <a:t>‹#›</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8" name="Picture 7">
            <a:extLst>
              <a:ext uri="{FF2B5EF4-FFF2-40B4-BE49-F238E27FC236}">
                <a16:creationId xmlns:a16="http://schemas.microsoft.com/office/drawing/2014/main" id="{B8C09A44-771E-CA41-9BDD-ED354431C0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a:extLst>
              <a:ext uri="{FF2B5EF4-FFF2-40B4-BE49-F238E27FC236}">
                <a16:creationId xmlns:a16="http://schemas.microsoft.com/office/drawing/2014/main" id="{76936055-2139-1745-8656-E1DD32D2357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1412477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2F3C1-0B21-4B51-A342-0F51B3F7BBAD}" type="datetimeFigureOut">
              <a:rPr lang="en-GB" smtClean="0"/>
              <a:t>16/04/2024</a:t>
            </a:fld>
            <a:endParaRPr lang="en-GB"/>
          </a:p>
        </p:txBody>
      </p:sp>
      <p:sp>
        <p:nvSpPr>
          <p:cNvPr id="4" name="Slide Number Placeholder 3"/>
          <p:cNvSpPr>
            <a:spLocks noGrp="1"/>
          </p:cNvSpPr>
          <p:nvPr>
            <p:ph type="sldNum" sz="quarter" idx="12"/>
          </p:nvPr>
        </p:nvSpPr>
        <p:spPr/>
        <p:txBody>
          <a:bodyPr/>
          <a:lstStyle/>
          <a:p>
            <a:fld id="{E8DF6C8E-05E1-4D05-BAE8-1259DBC81783}" type="slidenum">
              <a:rPr lang="en-GB" smtClean="0"/>
              <a:t>‹#›</a:t>
            </a:fld>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7" name="Picture 6">
            <a:extLst>
              <a:ext uri="{FF2B5EF4-FFF2-40B4-BE49-F238E27FC236}">
                <a16:creationId xmlns:a16="http://schemas.microsoft.com/office/drawing/2014/main" id="{FA38F8D1-13C4-AE4A-B03C-8120451906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8" name="Picture 7">
            <a:extLst>
              <a:ext uri="{FF2B5EF4-FFF2-40B4-BE49-F238E27FC236}">
                <a16:creationId xmlns:a16="http://schemas.microsoft.com/office/drawing/2014/main" id="{0CA84702-E676-8148-A2BC-9CD7CBAD98E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spTree>
    <p:extLst>
      <p:ext uri="{BB962C8B-B14F-4D97-AF65-F5344CB8AC3E}">
        <p14:creationId xmlns:p14="http://schemas.microsoft.com/office/powerpoint/2010/main" val="3200640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211580"/>
            <a:ext cx="6172200" cy="4649470"/>
          </a:xfrm>
        </p:spPr>
        <p:txBody>
          <a:bodyPr/>
          <a:lstStyle>
            <a:lvl1pPr>
              <a:defRPr sz="1600" b="0" i="0"/>
            </a:lvl1pPr>
            <a:lvl2pPr>
              <a:defRPr sz="1400" b="0" i="0"/>
            </a:lvl2pPr>
            <a:lvl3pPr>
              <a:defRPr sz="1200" b="0" i="0"/>
            </a:lvl3pPr>
            <a:lvl4pPr>
              <a:defRPr sz="1050" b="0" i="0"/>
            </a:lvl4pPr>
            <a:lvl5pPr>
              <a:defRPr sz="900" b="0" i="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92F3C1-0B21-4B51-A342-0F51B3F7BBAD}" type="datetimeFigureOut">
              <a:rPr lang="en-GB" smtClean="0"/>
              <a:t>16/04/2024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0" name="Title 1">
            <a:extLst>
              <a:ext uri="{FF2B5EF4-FFF2-40B4-BE49-F238E27FC236}">
                <a16:creationId xmlns:a16="http://schemas.microsoft.com/office/drawing/2014/main" id="{AF7B749C-53AA-3B47-B86F-D1AA412B1B72}"/>
              </a:ext>
            </a:extLst>
          </p:cNvPr>
          <p:cNvSpPr txBox="1">
            <a:spLocks/>
          </p:cNvSpPr>
          <p:nvPr/>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pic>
        <p:nvPicPr>
          <p:cNvPr id="11" name="Picture 10">
            <a:extLst>
              <a:ext uri="{FF2B5EF4-FFF2-40B4-BE49-F238E27FC236}">
                <a16:creationId xmlns:a16="http://schemas.microsoft.com/office/drawing/2014/main" id="{495380C5-074F-914F-B1BF-97D30C93C4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2" name="Picture 11">
            <a:extLst>
              <a:ext uri="{FF2B5EF4-FFF2-40B4-BE49-F238E27FC236}">
                <a16:creationId xmlns:a16="http://schemas.microsoft.com/office/drawing/2014/main" id="{F2B3AA7F-113C-7F4D-84B4-8CDA6396EB8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3" name="Title 1">
            <a:extLst>
              <a:ext uri="{FF2B5EF4-FFF2-40B4-BE49-F238E27FC236}">
                <a16:creationId xmlns:a16="http://schemas.microsoft.com/office/drawing/2014/main" id="{C7E5E50C-8BFC-E94A-823E-AA617E865DC6}"/>
              </a:ext>
            </a:extLst>
          </p:cNvPr>
          <p:cNvSpPr txBox="1">
            <a:spLocks/>
          </p:cNvSpPr>
          <p:nvPr userDrawn="1"/>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spTree>
    <p:extLst>
      <p:ext uri="{BB962C8B-B14F-4D97-AF65-F5344CB8AC3E}">
        <p14:creationId xmlns:p14="http://schemas.microsoft.com/office/powerpoint/2010/main" val="4190204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1200150"/>
            <a:ext cx="6172200" cy="4660900"/>
          </a:xfrm>
        </p:spPr>
        <p:txBody>
          <a:bodyPr/>
          <a:lstStyle>
            <a:lvl1pPr marL="0" indent="0">
              <a:buNone/>
              <a:defRPr sz="3200" b="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5" name="Date Placeholder 4"/>
          <p:cNvSpPr>
            <a:spLocks noGrp="1"/>
          </p:cNvSpPr>
          <p:nvPr>
            <p:ph type="dt" sz="half" idx="10"/>
          </p:nvPr>
        </p:nvSpPr>
        <p:spPr/>
        <p:txBody>
          <a:bodyPr/>
          <a:lstStyle/>
          <a:p>
            <a:fld id="{6392F3C1-0B21-4B51-A342-0F51B3F7BBAD}" type="datetimeFigureOut">
              <a:rPr lang="en-GB" smtClean="0"/>
              <a:t>16/04/2024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0" name="Text Placeholder 3">
            <a:extLst>
              <a:ext uri="{FF2B5EF4-FFF2-40B4-BE49-F238E27FC236}">
                <a16:creationId xmlns:a16="http://schemas.microsoft.com/office/drawing/2014/main" id="{18EC59EE-7C3C-2A48-97AE-F373E70B4738}"/>
              </a:ext>
            </a:extLst>
          </p:cNvPr>
          <p:cNvSpPr>
            <a:spLocks noGrp="1"/>
          </p:cNvSpPr>
          <p:nvPr>
            <p:ph type="body" sz="half" idx="2"/>
          </p:nvPr>
        </p:nvSpPr>
        <p:spPr>
          <a:xfrm>
            <a:off x="839788" y="2057400"/>
            <a:ext cx="3932237" cy="3811588"/>
          </a:xfrm>
        </p:spPr>
        <p:txBody>
          <a:bodyPr>
            <a:normAutofit/>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Title 1">
            <a:extLst>
              <a:ext uri="{FF2B5EF4-FFF2-40B4-BE49-F238E27FC236}">
                <a16:creationId xmlns:a16="http://schemas.microsoft.com/office/drawing/2014/main" id="{F31E8F93-F907-A74B-AEBF-962FDF4537A6}"/>
              </a:ext>
            </a:extLst>
          </p:cNvPr>
          <p:cNvSpPr txBox="1">
            <a:spLocks/>
          </p:cNvSpPr>
          <p:nvPr/>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pic>
        <p:nvPicPr>
          <p:cNvPr id="12" name="Picture 11">
            <a:extLst>
              <a:ext uri="{FF2B5EF4-FFF2-40B4-BE49-F238E27FC236}">
                <a16:creationId xmlns:a16="http://schemas.microsoft.com/office/drawing/2014/main" id="{02F5817B-FBEF-794B-809B-2037C9E19EC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3" name="Picture 12">
            <a:extLst>
              <a:ext uri="{FF2B5EF4-FFF2-40B4-BE49-F238E27FC236}">
                <a16:creationId xmlns:a16="http://schemas.microsoft.com/office/drawing/2014/main" id="{3F9D78B5-5CA3-F746-ACC6-DF8CB933AE5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4" name="Title 1">
            <a:extLst>
              <a:ext uri="{FF2B5EF4-FFF2-40B4-BE49-F238E27FC236}">
                <a16:creationId xmlns:a16="http://schemas.microsoft.com/office/drawing/2014/main" id="{9BB63466-649D-634D-A521-888483D9E3E4}"/>
              </a:ext>
            </a:extLst>
          </p:cNvPr>
          <p:cNvSpPr txBox="1">
            <a:spLocks/>
          </p:cNvSpPr>
          <p:nvPr userDrawn="1"/>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spTree>
    <p:extLst>
      <p:ext uri="{BB962C8B-B14F-4D97-AF65-F5344CB8AC3E}">
        <p14:creationId xmlns:p14="http://schemas.microsoft.com/office/powerpoint/2010/main" val="1524371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92F3C1-0B21-4B51-A342-0F51B3F7BBAD}" type="datetimeFigureOut">
              <a:rPr lang="en-GB" smtClean="0"/>
              <a:t>16/04/2024</a:t>
            </a:fld>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F6C8E-05E1-4D05-BAE8-1259DBC81783}" type="slidenum">
              <a:rPr lang="en-GB" smtClean="0"/>
              <a:t>‹#›</a:t>
            </a:fld>
            <a:endParaRPr lang="en-GB"/>
          </a:p>
        </p:txBody>
      </p:sp>
    </p:spTree>
    <p:extLst>
      <p:ext uri="{BB962C8B-B14F-4D97-AF65-F5344CB8AC3E}">
        <p14:creationId xmlns:p14="http://schemas.microsoft.com/office/powerpoint/2010/main" val="16665036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49" r:id="rId12"/>
    <p:sldLayoutId id="2147483651" r:id="rId13"/>
    <p:sldLayoutId id="2147483656" r:id="rId14"/>
    <p:sldLayoutId id="2147483657" r:id="rId15"/>
  </p:sldLayoutIdLst>
  <p:txStyles>
    <p:titleStyle>
      <a:lvl1pPr algn="l" defTabSz="914400" rtl="0" eaLnBrk="1" latinLnBrk="0" hangingPunct="1">
        <a:lnSpc>
          <a:spcPct val="90000"/>
        </a:lnSpc>
        <a:spcBef>
          <a:spcPct val="0"/>
        </a:spcBef>
        <a:buNone/>
        <a:defRPr sz="3600" b="1" i="0" kern="1200">
          <a:solidFill>
            <a:srgbClr val="B52259"/>
          </a:solidFill>
          <a:latin typeface="Avenir Heavy" panose="02000503020000020003" pitchFamily="2"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b="0" i="0" kern="1200">
          <a:solidFill>
            <a:srgbClr val="3C3C3B"/>
          </a:solidFill>
          <a:latin typeface="Avenir Book" panose="02000503020000020003" pitchFamily="2"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b="0" i="0" kern="1200">
          <a:solidFill>
            <a:srgbClr val="3C3C3B"/>
          </a:solidFill>
          <a:latin typeface="Avenir Book" panose="02000503020000020003" pitchFamily="2"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200" b="0" i="0" kern="1200">
          <a:solidFill>
            <a:srgbClr val="3C3C3B"/>
          </a:solidFill>
          <a:latin typeface="Avenir Book" panose="02000503020000020003" pitchFamily="2"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050" b="0" i="0" kern="1200">
          <a:solidFill>
            <a:srgbClr val="3C3C3B"/>
          </a:solidFill>
          <a:latin typeface="Avenir Book" panose="02000503020000020003" pitchFamily="2"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900" b="0" i="0" kern="1200">
          <a:solidFill>
            <a:srgbClr val="3C3C3B"/>
          </a:solidFill>
          <a:latin typeface="Avenir Book" panose="02000503020000020003" pitchFamily="2"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ally.Oakley@virgincare.co.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5225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1520" y="1620166"/>
            <a:ext cx="9144000" cy="2387600"/>
          </a:xfrm>
        </p:spPr>
        <p:txBody>
          <a:bodyPr/>
          <a:lstStyle/>
          <a:p>
            <a:pPr algn="l"/>
            <a:r>
              <a:rPr lang="en-GB" dirty="0">
                <a:solidFill>
                  <a:schemeClr val="bg1"/>
                </a:solidFill>
              </a:rPr>
              <a:t>Care Pathways for Preschool Children with Speech, Language and Communication Needs</a:t>
            </a:r>
          </a:p>
        </p:txBody>
      </p:sp>
      <p:sp>
        <p:nvSpPr>
          <p:cNvPr id="3" name="Subtitle 2"/>
          <p:cNvSpPr>
            <a:spLocks noGrp="1"/>
          </p:cNvSpPr>
          <p:nvPr>
            <p:ph type="subTitle" idx="1"/>
          </p:nvPr>
        </p:nvSpPr>
        <p:spPr>
          <a:xfrm>
            <a:off x="834390" y="4062077"/>
            <a:ext cx="9144000" cy="1655762"/>
          </a:xfrm>
        </p:spPr>
        <p:txBody>
          <a:bodyPr/>
          <a:lstStyle/>
          <a:p>
            <a:pPr algn="l"/>
            <a:endParaRPr lang="en-GB" dirty="0">
              <a:solidFill>
                <a:schemeClr val="bg1"/>
              </a:solidFill>
            </a:endParaRPr>
          </a:p>
        </p:txBody>
      </p:sp>
    </p:spTree>
    <p:extLst>
      <p:ext uri="{BB962C8B-B14F-4D97-AF65-F5344CB8AC3E}">
        <p14:creationId xmlns:p14="http://schemas.microsoft.com/office/powerpoint/2010/main" val="1175076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255AAE-F9F9-48EA-A189-319E83272080}"/>
              </a:ext>
            </a:extLst>
          </p:cNvPr>
          <p:cNvSpPr>
            <a:spLocks noGrp="1"/>
          </p:cNvSpPr>
          <p:nvPr>
            <p:ph type="body" idx="1"/>
          </p:nvPr>
        </p:nvSpPr>
        <p:spPr/>
        <p:txBody>
          <a:bodyPr>
            <a:normAutofit/>
          </a:bodyPr>
          <a:lstStyle/>
          <a:p>
            <a:r>
              <a:rPr lang="en-GB" sz="2000" dirty="0">
                <a:latin typeface="Arial" panose="020B0604020202020204" pitchFamily="34" charset="0"/>
              </a:rPr>
              <a:t>If the child is a new referral to SLT they will be offered:</a:t>
            </a:r>
          </a:p>
          <a:p>
            <a:pPr marL="285750" indent="-285750">
              <a:buFont typeface="Arial" panose="020B0604020202020204" pitchFamily="34" charset="0"/>
              <a:buChar char="•"/>
            </a:pPr>
            <a:r>
              <a:rPr lang="en-GB" sz="2000" dirty="0">
                <a:latin typeface="Arial" panose="020B0604020202020204" pitchFamily="34" charset="0"/>
              </a:rPr>
              <a:t>Initial phone call with an SLT within 6 weeks – case history will be taken. Strategies will be discussed with the parents and advice will be sent via e mail. This includes written advice as well as links to videos. </a:t>
            </a:r>
          </a:p>
          <a:p>
            <a:pPr marL="285750" indent="-285750">
              <a:buFont typeface="Arial" panose="020B0604020202020204" pitchFamily="34" charset="0"/>
              <a:buChar char="•"/>
            </a:pPr>
            <a:r>
              <a:rPr lang="en-GB" sz="2000" dirty="0">
                <a:latin typeface="Arial" panose="020B0604020202020204" pitchFamily="34" charset="0"/>
              </a:rPr>
              <a:t>The family will be offered a face to face clinic appointment 6 weeks after their initial phone call. This will enable the parents to meet their therapist and discuss how they have got on with the strategies suggested. The child will be assessed and a report and targets will be written. This will be shared with parents and early years settings.</a:t>
            </a:r>
          </a:p>
          <a:p>
            <a:pPr marL="285750" indent="-285750">
              <a:buFont typeface="Arial" panose="020B0604020202020204" pitchFamily="34" charset="0"/>
              <a:buChar char="•"/>
            </a:pPr>
            <a:r>
              <a:rPr lang="en-GB" sz="2000" dirty="0">
                <a:latin typeface="Arial" panose="020B0604020202020204" pitchFamily="34" charset="0"/>
              </a:rPr>
              <a:t>The child will be reviewed/monitored termly (6 weeks) in their early years setting. Feedback to parents will be sent in the post.</a:t>
            </a:r>
          </a:p>
          <a:p>
            <a:pPr marL="285750" indent="-285750">
              <a:buFont typeface="Arial" panose="020B0604020202020204" pitchFamily="34" charset="0"/>
              <a:buChar char="•"/>
            </a:pPr>
            <a:r>
              <a:rPr lang="en-GB" sz="2000" dirty="0">
                <a:latin typeface="Arial" panose="020B0604020202020204" pitchFamily="34" charset="0"/>
              </a:rPr>
              <a:t>We also offer Communication in Autism Training (CAT) and Makaton training.</a:t>
            </a:r>
          </a:p>
          <a:p>
            <a:pPr marL="285750" indent="-285750">
              <a:buFont typeface="Arial" panose="020B0604020202020204" pitchFamily="34" charset="0"/>
              <a:buChar char="•"/>
            </a:pPr>
            <a:endParaRPr lang="en-GB" sz="2000" dirty="0">
              <a:latin typeface="Arial" panose="020B0604020202020204" pitchFamily="34" charset="0"/>
            </a:endParaRPr>
          </a:p>
          <a:p>
            <a:endParaRPr lang="en-GB" sz="2000" dirty="0">
              <a:latin typeface="Arial" panose="020B0604020202020204" pitchFamily="34" charset="0"/>
            </a:endParaRPr>
          </a:p>
        </p:txBody>
      </p:sp>
      <p:sp>
        <p:nvSpPr>
          <p:cNvPr id="3" name="Title 2">
            <a:extLst>
              <a:ext uri="{FF2B5EF4-FFF2-40B4-BE49-F238E27FC236}">
                <a16:creationId xmlns:a16="http://schemas.microsoft.com/office/drawing/2014/main" id="{F6FCF10D-09EA-4821-B19C-04755E8E8303}"/>
              </a:ext>
            </a:extLst>
          </p:cNvPr>
          <p:cNvSpPr>
            <a:spLocks noGrp="1"/>
          </p:cNvSpPr>
          <p:nvPr>
            <p:ph type="title"/>
          </p:nvPr>
        </p:nvSpPr>
        <p:spPr/>
        <p:txBody>
          <a:bodyPr/>
          <a:lstStyle/>
          <a:p>
            <a:r>
              <a:rPr lang="en-GB" dirty="0"/>
              <a:t>PCN offer</a:t>
            </a:r>
          </a:p>
        </p:txBody>
      </p:sp>
    </p:spTree>
    <p:extLst>
      <p:ext uri="{BB962C8B-B14F-4D97-AF65-F5344CB8AC3E}">
        <p14:creationId xmlns:p14="http://schemas.microsoft.com/office/powerpoint/2010/main" val="2290095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528224-20C3-4B45-9C7C-466713C12E1E}"/>
              </a:ext>
            </a:extLst>
          </p:cNvPr>
          <p:cNvSpPr>
            <a:spLocks noGrp="1"/>
          </p:cNvSpPr>
          <p:nvPr>
            <p:ph type="body" idx="1"/>
          </p:nvPr>
        </p:nvSpPr>
        <p:spPr/>
        <p:txBody>
          <a:bodyPr>
            <a:normAutofit/>
          </a:bodyPr>
          <a:lstStyle/>
          <a:p>
            <a:r>
              <a:rPr lang="en-GB" sz="2800" dirty="0">
                <a:latin typeface="Arial" panose="020B0604020202020204" pitchFamily="34" charset="0"/>
              </a:rPr>
              <a:t>There are an increasing number of preschool children with completed EHCPs. A pilot project has been funded by the local authority for HCRG Care group to provide the provision for children stated on their EHCP. This will start at the beginning of February 2023 and will last for 12 months.</a:t>
            </a:r>
          </a:p>
          <a:p>
            <a:endParaRPr lang="en-GB" sz="2800" dirty="0">
              <a:latin typeface="Arial" panose="020B0604020202020204" pitchFamily="34" charset="0"/>
            </a:endParaRPr>
          </a:p>
          <a:p>
            <a:r>
              <a:rPr lang="en-GB" sz="2800" dirty="0">
                <a:latin typeface="Arial" panose="020B0604020202020204" pitchFamily="34" charset="0"/>
              </a:rPr>
              <a:t>This is already a very busy caseload and likely to reach capacity before the end of the academic year 2023.</a:t>
            </a:r>
          </a:p>
        </p:txBody>
      </p:sp>
      <p:sp>
        <p:nvSpPr>
          <p:cNvPr id="3" name="Title 2">
            <a:extLst>
              <a:ext uri="{FF2B5EF4-FFF2-40B4-BE49-F238E27FC236}">
                <a16:creationId xmlns:a16="http://schemas.microsoft.com/office/drawing/2014/main" id="{B2FD2E71-8B98-44BE-A95B-085CADBBB0C9}"/>
              </a:ext>
            </a:extLst>
          </p:cNvPr>
          <p:cNvSpPr>
            <a:spLocks noGrp="1"/>
          </p:cNvSpPr>
          <p:nvPr>
            <p:ph type="title"/>
          </p:nvPr>
        </p:nvSpPr>
        <p:spPr/>
        <p:txBody>
          <a:bodyPr/>
          <a:lstStyle/>
          <a:p>
            <a:r>
              <a:rPr lang="en-GB" dirty="0"/>
              <a:t>Preschool Education Health Care Plan Pilot Project</a:t>
            </a:r>
          </a:p>
        </p:txBody>
      </p:sp>
    </p:spTree>
    <p:extLst>
      <p:ext uri="{BB962C8B-B14F-4D97-AF65-F5344CB8AC3E}">
        <p14:creationId xmlns:p14="http://schemas.microsoft.com/office/powerpoint/2010/main" val="4108352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5A7EC1-74B8-4F17-9433-A7FF536E7D47}"/>
              </a:ext>
            </a:extLst>
          </p:cNvPr>
          <p:cNvSpPr>
            <a:spLocks noGrp="1"/>
          </p:cNvSpPr>
          <p:nvPr>
            <p:ph type="body" idx="1"/>
          </p:nvPr>
        </p:nvSpPr>
        <p:spPr/>
        <p:txBody>
          <a:bodyPr>
            <a:normAutofit lnSpcReduction="10000"/>
          </a:bodyPr>
          <a:lstStyle/>
          <a:p>
            <a:r>
              <a:rPr lang="en-GB" sz="2000" dirty="0">
                <a:latin typeface="Arial" panose="020B0604020202020204" pitchFamily="34" charset="0"/>
              </a:rPr>
              <a:t>With severe lang difficulties – PCN service</a:t>
            </a:r>
          </a:p>
          <a:p>
            <a:endParaRPr lang="en-GB" sz="2000" dirty="0">
              <a:latin typeface="Arial" panose="020B0604020202020204" pitchFamily="34" charset="0"/>
            </a:endParaRPr>
          </a:p>
          <a:p>
            <a:r>
              <a:rPr lang="en-GB" sz="2000" dirty="0">
                <a:latin typeface="Arial" panose="020B0604020202020204" pitchFamily="34" charset="0"/>
              </a:rPr>
              <a:t>Some lang diff but not severe – clinic service</a:t>
            </a:r>
          </a:p>
          <a:p>
            <a:endParaRPr lang="en-GB" sz="2000" dirty="0">
              <a:latin typeface="Arial" panose="020B0604020202020204" pitchFamily="34" charset="0"/>
            </a:endParaRPr>
          </a:p>
          <a:p>
            <a:r>
              <a:rPr lang="en-GB" sz="2000" dirty="0">
                <a:latin typeface="Arial" panose="020B0604020202020204" pitchFamily="34" charset="0"/>
              </a:rPr>
              <a:t>No lang diff – refer to community paediatrician only – ASD pathway (diagnostic only) – training available to EY settings on ASD through local authority.</a:t>
            </a:r>
          </a:p>
          <a:p>
            <a:endParaRPr lang="en-GB" sz="2000" dirty="0">
              <a:latin typeface="Arial" panose="020B0604020202020204" pitchFamily="34" charset="0"/>
            </a:endParaRPr>
          </a:p>
          <a:p>
            <a:r>
              <a:rPr lang="en-GB" sz="2000" dirty="0">
                <a:latin typeface="Arial" panose="020B0604020202020204" pitchFamily="34" charset="0"/>
              </a:rPr>
              <a:t>You can refer to community paediatrician at the beginning when you also refer to speech and language therapy if the child has significant language needs. All children would need to be seen by a paediatrician to get a diagnosis of ASD.</a:t>
            </a:r>
          </a:p>
          <a:p>
            <a:endParaRPr lang="en-GB" sz="2000" dirty="0">
              <a:latin typeface="Arial" panose="020B0604020202020204" pitchFamily="34" charset="0"/>
            </a:endParaRPr>
          </a:p>
          <a:p>
            <a:r>
              <a:rPr lang="en-GB" sz="2000" dirty="0">
                <a:latin typeface="Arial" panose="020B0604020202020204" pitchFamily="34" charset="0"/>
              </a:rPr>
              <a:t>Children are assessed with an ADOS but this  might not be needed with a robust SLT report. ADOS has long waiting times – currently about 12 months.</a:t>
            </a:r>
          </a:p>
          <a:p>
            <a:endParaRPr lang="en-GB" sz="2000" dirty="0">
              <a:latin typeface="Arial" panose="020B0604020202020204" pitchFamily="34" charset="0"/>
            </a:endParaRPr>
          </a:p>
        </p:txBody>
      </p:sp>
      <p:sp>
        <p:nvSpPr>
          <p:cNvPr id="3" name="Title 2">
            <a:extLst>
              <a:ext uri="{FF2B5EF4-FFF2-40B4-BE49-F238E27FC236}">
                <a16:creationId xmlns:a16="http://schemas.microsoft.com/office/drawing/2014/main" id="{97AF37D9-B874-4E8C-9D37-1F9947E042A3}"/>
              </a:ext>
            </a:extLst>
          </p:cNvPr>
          <p:cNvSpPr>
            <a:spLocks noGrp="1"/>
          </p:cNvSpPr>
          <p:nvPr>
            <p:ph type="title"/>
          </p:nvPr>
        </p:nvSpPr>
        <p:spPr/>
        <p:txBody>
          <a:bodyPr/>
          <a:lstStyle/>
          <a:p>
            <a:r>
              <a:rPr lang="en-GB" dirty="0"/>
              <a:t>Concerns re: ASD</a:t>
            </a:r>
          </a:p>
        </p:txBody>
      </p:sp>
    </p:spTree>
    <p:extLst>
      <p:ext uri="{BB962C8B-B14F-4D97-AF65-F5344CB8AC3E}">
        <p14:creationId xmlns:p14="http://schemas.microsoft.com/office/powerpoint/2010/main" val="540080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BDF72F-57AF-4819-B497-82DD4363F446}"/>
              </a:ext>
            </a:extLst>
          </p:cNvPr>
          <p:cNvSpPr>
            <a:spLocks noGrp="1"/>
          </p:cNvSpPr>
          <p:nvPr>
            <p:ph type="body" idx="1"/>
          </p:nvPr>
        </p:nvSpPr>
        <p:spPr/>
        <p:txBody>
          <a:bodyPr>
            <a:noAutofit/>
          </a:bodyPr>
          <a:lstStyle/>
          <a:p>
            <a:pPr>
              <a:lnSpc>
                <a:spcPct val="80000"/>
              </a:lnSpc>
            </a:pPr>
            <a:r>
              <a:rPr lang="en-GB" altLang="en-US" sz="2400" dirty="0">
                <a:latin typeface="Arial" panose="020B0604020202020204" pitchFamily="34" charset="0"/>
              </a:rPr>
              <a:t>Serena Withers – office manager , 01225 831708 (you can contact any of the SLTs through Serena)	</a:t>
            </a:r>
          </a:p>
          <a:p>
            <a:pPr>
              <a:lnSpc>
                <a:spcPct val="80000"/>
              </a:lnSpc>
            </a:pPr>
            <a:endParaRPr lang="en-GB" altLang="en-US" sz="2400" dirty="0">
              <a:latin typeface="Arial" panose="020B0604020202020204" pitchFamily="34" charset="0"/>
            </a:endParaRPr>
          </a:p>
          <a:p>
            <a:pPr>
              <a:lnSpc>
                <a:spcPct val="80000"/>
              </a:lnSpc>
            </a:pPr>
            <a:r>
              <a:rPr lang="en-GB" altLang="en-US" sz="2400" dirty="0">
                <a:latin typeface="Arial" panose="020B0604020202020204" pitchFamily="34" charset="0"/>
              </a:rPr>
              <a:t>Speech and language therapy advice line (open Wednesdays 1-4pm during term time)    01225 831752</a:t>
            </a:r>
          </a:p>
          <a:p>
            <a:pPr>
              <a:lnSpc>
                <a:spcPct val="80000"/>
              </a:lnSpc>
            </a:pPr>
            <a:endParaRPr lang="en-GB" altLang="en-US" sz="2400" dirty="0">
              <a:solidFill>
                <a:srgbClr val="FF0000"/>
              </a:solidFill>
              <a:latin typeface="Arial" panose="020B0604020202020204" pitchFamily="34" charset="0"/>
            </a:endParaRPr>
          </a:p>
          <a:p>
            <a:pPr>
              <a:lnSpc>
                <a:spcPct val="80000"/>
              </a:lnSpc>
            </a:pPr>
            <a:r>
              <a:rPr lang="en-GB" altLang="en-US" sz="2400" dirty="0">
                <a:latin typeface="Arial" panose="020B0604020202020204" pitchFamily="34" charset="0"/>
              </a:rPr>
              <a:t>Clinic service: </a:t>
            </a:r>
            <a:r>
              <a:rPr lang="en-GB" altLang="en-US" sz="2400" dirty="0">
                <a:latin typeface="Arial" panose="020B0604020202020204" pitchFamily="34" charset="0"/>
                <a:hlinkClick r:id="rId2">
                  <a:extLst>
                    <a:ext uri="{A12FA001-AC4F-418D-AE19-62706E023703}">
                      <ahyp:hlinkClr xmlns:ahyp="http://schemas.microsoft.com/office/drawing/2018/hyperlinkcolor" val="tx"/>
                    </a:ext>
                  </a:extLst>
                </a:hlinkClick>
              </a:rPr>
              <a:t>sally.Oakley@</a:t>
            </a:r>
            <a:r>
              <a:rPr lang="en-GB" altLang="en-US" sz="2400" dirty="0">
                <a:latin typeface="Arial" panose="020B0604020202020204" pitchFamily="34" charset="0"/>
              </a:rPr>
              <a:t>hcrgcaregroup.com</a:t>
            </a:r>
          </a:p>
          <a:p>
            <a:pPr>
              <a:lnSpc>
                <a:spcPct val="80000"/>
              </a:lnSpc>
            </a:pPr>
            <a:r>
              <a:rPr lang="en-GB" altLang="en-US" sz="2400" dirty="0">
                <a:latin typeface="Arial" panose="020B0604020202020204" pitchFamily="34" charset="0"/>
              </a:rPr>
              <a:t>Preschool Complex Needs service: Vicky.Millgate@hcrgcaregroup.com</a:t>
            </a:r>
          </a:p>
          <a:p>
            <a:pPr>
              <a:lnSpc>
                <a:spcPct val="80000"/>
              </a:lnSpc>
            </a:pPr>
            <a:endParaRPr lang="en-GB" altLang="en-US" sz="2400" dirty="0">
              <a:latin typeface="Arial" panose="020B0604020202020204" pitchFamily="34" charset="0"/>
            </a:endParaRPr>
          </a:p>
          <a:p>
            <a:pPr>
              <a:lnSpc>
                <a:spcPct val="80000"/>
              </a:lnSpc>
            </a:pPr>
            <a:r>
              <a:rPr lang="en-GB" altLang="en-US" sz="2400" dirty="0">
                <a:latin typeface="Arial" panose="020B0604020202020204" pitchFamily="34" charset="0"/>
              </a:rPr>
              <a:t>Professional Lead: </a:t>
            </a:r>
            <a:r>
              <a:rPr lang="en-GB" altLang="en-US" sz="2400" dirty="0" err="1">
                <a:latin typeface="Arial" panose="020B0604020202020204" pitchFamily="34" charset="0"/>
              </a:rPr>
              <a:t>Claire.Galloway@</a:t>
            </a:r>
            <a:r>
              <a:rPr lang="en-GB" altLang="en-US" sz="2400" err="1">
                <a:latin typeface="Arial" panose="020B0604020202020204" pitchFamily="34" charset="0"/>
              </a:rPr>
              <a:t>hcrgcaregroup</a:t>
            </a:r>
            <a:r>
              <a:rPr lang="en-GB" altLang="en-US" sz="2400">
                <a:latin typeface="Arial" panose="020B0604020202020204" pitchFamily="34" charset="0"/>
              </a:rPr>
              <a:t>.com</a:t>
            </a:r>
            <a:endParaRPr lang="en-GB" altLang="en-US" sz="2400" dirty="0">
              <a:latin typeface="Arial" panose="020B0604020202020204" pitchFamily="34" charset="0"/>
            </a:endParaRPr>
          </a:p>
          <a:p>
            <a:pPr>
              <a:lnSpc>
                <a:spcPct val="80000"/>
              </a:lnSpc>
            </a:pPr>
            <a:r>
              <a:rPr lang="en-GB" altLang="en-US" sz="2400" dirty="0">
                <a:solidFill>
                  <a:srgbClr val="FF0000"/>
                </a:solidFill>
                <a:latin typeface="Arial" panose="020B0604020202020204" pitchFamily="34" charset="0"/>
              </a:rPr>
              <a:t> </a:t>
            </a:r>
          </a:p>
          <a:p>
            <a:endParaRPr lang="en-GB" sz="2400" dirty="0">
              <a:latin typeface="Arial" panose="020B0604020202020204" pitchFamily="34" charset="0"/>
            </a:endParaRPr>
          </a:p>
          <a:p>
            <a:endParaRPr lang="en-GB" sz="2400" dirty="0">
              <a:latin typeface="Arial" panose="020B0604020202020204" pitchFamily="34" charset="0"/>
            </a:endParaRPr>
          </a:p>
        </p:txBody>
      </p:sp>
      <p:sp>
        <p:nvSpPr>
          <p:cNvPr id="3" name="Title 2">
            <a:extLst>
              <a:ext uri="{FF2B5EF4-FFF2-40B4-BE49-F238E27FC236}">
                <a16:creationId xmlns:a16="http://schemas.microsoft.com/office/drawing/2014/main" id="{A158A715-F31D-4812-BDB5-72F14CEB84EE}"/>
              </a:ext>
            </a:extLst>
          </p:cNvPr>
          <p:cNvSpPr>
            <a:spLocks noGrp="1"/>
          </p:cNvSpPr>
          <p:nvPr>
            <p:ph type="title"/>
          </p:nvPr>
        </p:nvSpPr>
        <p:spPr/>
        <p:txBody>
          <a:bodyPr/>
          <a:lstStyle/>
          <a:p>
            <a:r>
              <a:rPr lang="en-GB" dirty="0"/>
              <a:t>Contact details for the SLT team</a:t>
            </a:r>
            <a:br>
              <a:rPr lang="en-GB" dirty="0"/>
            </a:br>
            <a:endParaRPr lang="en-GB" dirty="0"/>
          </a:p>
        </p:txBody>
      </p:sp>
    </p:spTree>
    <p:extLst>
      <p:ext uri="{BB962C8B-B14F-4D97-AF65-F5344CB8AC3E}">
        <p14:creationId xmlns:p14="http://schemas.microsoft.com/office/powerpoint/2010/main" val="1975454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6D0A0B-6C8B-401D-9393-F7E4E10DE70E}"/>
              </a:ext>
            </a:extLst>
          </p:cNvPr>
          <p:cNvSpPr>
            <a:spLocks noGrp="1"/>
          </p:cNvSpPr>
          <p:nvPr>
            <p:ph type="body" idx="1"/>
          </p:nvPr>
        </p:nvSpPr>
        <p:spPr>
          <a:xfrm>
            <a:off x="838200" y="1125402"/>
            <a:ext cx="10515600" cy="4287355"/>
          </a:xfrm>
        </p:spPr>
        <p:txBody>
          <a:bodyPr>
            <a:noAutofit/>
          </a:bodyPr>
          <a:lstStyle/>
          <a:p>
            <a:r>
              <a:rPr lang="en-GB" sz="2000" dirty="0">
                <a:latin typeface="Arial" panose="020B0604020202020204" pitchFamily="34" charset="0"/>
              </a:rPr>
              <a:t>Most children to receive EYCP package  or CC support first  – devised in close partnership with SLT’s </a:t>
            </a:r>
          </a:p>
          <a:p>
            <a:r>
              <a:rPr lang="en-GB" sz="2000" dirty="0">
                <a:latin typeface="Arial" panose="020B0604020202020204" pitchFamily="34" charset="0"/>
              </a:rPr>
              <a:t>Strategies that promote language and communication. Lots of evidence and research provides evidence that these are the </a:t>
            </a:r>
            <a:r>
              <a:rPr lang="en-GB" sz="2000" b="1" dirty="0">
                <a:latin typeface="Arial" panose="020B0604020202020204" pitchFamily="34" charset="0"/>
              </a:rPr>
              <a:t>most</a:t>
            </a:r>
            <a:r>
              <a:rPr lang="en-GB" sz="2000" dirty="0">
                <a:latin typeface="Arial" panose="020B0604020202020204" pitchFamily="34" charset="0"/>
              </a:rPr>
              <a:t> effective way to promote language and communication development. </a:t>
            </a:r>
          </a:p>
          <a:p>
            <a:r>
              <a:rPr lang="en-GB" sz="2000" dirty="0">
                <a:latin typeface="Arial" panose="020B0604020202020204" pitchFamily="34" charset="0"/>
              </a:rPr>
              <a:t>ALL parents benefit if their child has delayed language. When a child has SLCN interaction between caregiver and child is affected at every level.</a:t>
            </a:r>
          </a:p>
          <a:p>
            <a:endParaRPr lang="en-GB" sz="2000" dirty="0">
              <a:latin typeface="Arial" panose="020B0604020202020204" pitchFamily="34" charset="0"/>
            </a:endParaRPr>
          </a:p>
          <a:p>
            <a:r>
              <a:rPr lang="en-GB" sz="2000" b="1" dirty="0">
                <a:latin typeface="Arial" panose="020B0604020202020204" pitchFamily="34" charset="0"/>
              </a:rPr>
              <a:t>Children with  complex./additional  needs and would meet criteria for PCN caseload to be referred directly to SLT – if in doubt call Vicky Millgate 01225 831708 or advice line 01225 831752 – we will talk about PCN pathway later.</a:t>
            </a:r>
          </a:p>
          <a:p>
            <a:r>
              <a:rPr lang="en-GB" sz="2000" b="1" dirty="0">
                <a:latin typeface="Arial" panose="020B0604020202020204" pitchFamily="34" charset="0"/>
              </a:rPr>
              <a:t>Consider Therapy BOOST at RUH – discuss with OT/ physio / SLT first at RUH 01225 824220.</a:t>
            </a:r>
          </a:p>
          <a:p>
            <a:endParaRPr lang="en-GB" sz="2000" dirty="0">
              <a:latin typeface="Arial" panose="020B0604020202020204" pitchFamily="34" charset="0"/>
            </a:endParaRPr>
          </a:p>
        </p:txBody>
      </p:sp>
      <p:sp>
        <p:nvSpPr>
          <p:cNvPr id="3" name="Title 2">
            <a:extLst>
              <a:ext uri="{FF2B5EF4-FFF2-40B4-BE49-F238E27FC236}">
                <a16:creationId xmlns:a16="http://schemas.microsoft.com/office/drawing/2014/main" id="{B622BB13-A2BC-4490-BC1B-C2928B55121B}"/>
              </a:ext>
            </a:extLst>
          </p:cNvPr>
          <p:cNvSpPr>
            <a:spLocks noGrp="1"/>
          </p:cNvSpPr>
          <p:nvPr>
            <p:ph type="title"/>
          </p:nvPr>
        </p:nvSpPr>
        <p:spPr>
          <a:xfrm>
            <a:off x="838200" y="49221"/>
            <a:ext cx="9311640" cy="1325563"/>
          </a:xfrm>
        </p:spPr>
        <p:txBody>
          <a:bodyPr>
            <a:normAutofit fontScale="90000"/>
          </a:bodyPr>
          <a:lstStyle/>
          <a:p>
            <a:r>
              <a:rPr lang="en-GB" dirty="0"/>
              <a:t>Health Visitor referral care pathway for children under 3 years</a:t>
            </a:r>
            <a:br>
              <a:rPr lang="en-GB" dirty="0"/>
            </a:br>
            <a:endParaRPr lang="en-GB" dirty="0"/>
          </a:p>
        </p:txBody>
      </p:sp>
    </p:spTree>
    <p:extLst>
      <p:ext uri="{BB962C8B-B14F-4D97-AF65-F5344CB8AC3E}">
        <p14:creationId xmlns:p14="http://schemas.microsoft.com/office/powerpoint/2010/main" val="151383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885A180-CF98-4F11-8DF7-88681ED4A046}"/>
              </a:ext>
            </a:extLst>
          </p:cNvPr>
          <p:cNvSpPr>
            <a:spLocks noGrp="1"/>
          </p:cNvSpPr>
          <p:nvPr>
            <p:ph type="body" idx="1"/>
          </p:nvPr>
        </p:nvSpPr>
        <p:spPr/>
        <p:txBody>
          <a:bodyPr>
            <a:normAutofit/>
          </a:bodyPr>
          <a:lstStyle/>
          <a:p>
            <a:pPr marL="285750" indent="-285750">
              <a:buFont typeface="Arial" panose="020B0604020202020204" pitchFamily="34" charset="0"/>
              <a:buChar char="•"/>
            </a:pPr>
            <a:r>
              <a:rPr lang="en-GB" altLang="en-US" sz="2400" dirty="0">
                <a:latin typeface="Arial" panose="020B0604020202020204" pitchFamily="34" charset="0"/>
              </a:rPr>
              <a:t>Initial referral via Single Point of Entry form. Attach Communication profile if possible/appropriate. Complete with parents</a:t>
            </a:r>
          </a:p>
          <a:p>
            <a:pPr marL="285750" indent="-285750">
              <a:buFont typeface="Arial" panose="020B0604020202020204" pitchFamily="34" charset="0"/>
              <a:buChar char="•"/>
            </a:pPr>
            <a:r>
              <a:rPr lang="en-GB" altLang="en-US" sz="2400" dirty="0">
                <a:latin typeface="Arial" panose="020B0604020202020204" pitchFamily="34" charset="0"/>
              </a:rPr>
              <a:t> This will then be triaged </a:t>
            </a:r>
          </a:p>
          <a:p>
            <a:pPr marL="285750" indent="-285750">
              <a:buFont typeface="Arial" panose="020B0604020202020204" pitchFamily="34" charset="0"/>
              <a:buChar char="•"/>
            </a:pPr>
            <a:r>
              <a:rPr lang="en-GB" altLang="en-US" sz="2400" dirty="0">
                <a:latin typeface="Arial" panose="020B0604020202020204" pitchFamily="34" charset="0"/>
              </a:rPr>
              <a:t>If the referral  meets the criteria for clinic service: Parents sent questionnaire and pack of screening assessments BUT have option to call and talk to a therapist instead. They are then referred directly to appropriate part of service OR offered telephone initial consultation or face to face initial consultation if further information is needed </a:t>
            </a:r>
          </a:p>
          <a:p>
            <a:pPr marL="285750" indent="-285750">
              <a:buFont typeface="Arial" panose="020B0604020202020204" pitchFamily="34" charset="0"/>
              <a:buChar char="•"/>
            </a:pPr>
            <a:r>
              <a:rPr lang="en-GB" altLang="en-US" sz="2400" dirty="0">
                <a:latin typeface="Arial" panose="020B0604020202020204" pitchFamily="34" charset="0"/>
              </a:rPr>
              <a:t>If meets criteria for PCN Service a different pathway will be offered.</a:t>
            </a:r>
          </a:p>
          <a:p>
            <a:pPr marL="285750" indent="-285750">
              <a:buFont typeface="Arial" panose="020B0604020202020204" pitchFamily="34" charset="0"/>
              <a:buChar char="•"/>
            </a:pPr>
            <a:r>
              <a:rPr lang="en-GB" altLang="en-US" sz="2400" dirty="0">
                <a:latin typeface="Arial" panose="020B0604020202020204" pitchFamily="34" charset="0"/>
              </a:rPr>
              <a:t>Children under 2 and/or babies with feeding difficulties please refer directly to Jo Williams at  RUH. </a:t>
            </a:r>
          </a:p>
          <a:p>
            <a:endParaRPr lang="en-GB" sz="2400" dirty="0"/>
          </a:p>
          <a:p>
            <a:endParaRPr lang="en-GB" sz="2400" dirty="0">
              <a:latin typeface="Arial" panose="020B0604020202020204" pitchFamily="34" charset="0"/>
            </a:endParaRPr>
          </a:p>
        </p:txBody>
      </p:sp>
      <p:sp>
        <p:nvSpPr>
          <p:cNvPr id="3" name="Title 2">
            <a:extLst>
              <a:ext uri="{FF2B5EF4-FFF2-40B4-BE49-F238E27FC236}">
                <a16:creationId xmlns:a16="http://schemas.microsoft.com/office/drawing/2014/main" id="{15F8FFEA-76D7-4E98-A08D-E03C160B45F3}"/>
              </a:ext>
            </a:extLst>
          </p:cNvPr>
          <p:cNvSpPr>
            <a:spLocks noGrp="1"/>
          </p:cNvSpPr>
          <p:nvPr>
            <p:ph type="title"/>
          </p:nvPr>
        </p:nvSpPr>
        <p:spPr/>
        <p:txBody>
          <a:bodyPr/>
          <a:lstStyle/>
          <a:p>
            <a:r>
              <a:rPr lang="en-GB" altLang="en-US" dirty="0"/>
              <a:t>Service Pathways </a:t>
            </a:r>
            <a:br>
              <a:rPr lang="en-GB" dirty="0"/>
            </a:br>
            <a:endParaRPr lang="en-GB" dirty="0"/>
          </a:p>
        </p:txBody>
      </p:sp>
    </p:spTree>
    <p:extLst>
      <p:ext uri="{BB962C8B-B14F-4D97-AF65-F5344CB8AC3E}">
        <p14:creationId xmlns:p14="http://schemas.microsoft.com/office/powerpoint/2010/main" val="780420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4C8053-F813-48C7-9B05-981D74A31F60}"/>
              </a:ext>
            </a:extLst>
          </p:cNvPr>
          <p:cNvSpPr>
            <a:spLocks noGrp="1"/>
          </p:cNvSpPr>
          <p:nvPr>
            <p:ph type="body" idx="1"/>
          </p:nvPr>
        </p:nvSpPr>
        <p:spPr/>
        <p:txBody>
          <a:bodyPr>
            <a:normAutofit/>
          </a:bodyPr>
          <a:lstStyle/>
          <a:p>
            <a:pPr marL="285750" indent="-285750">
              <a:lnSpc>
                <a:spcPct val="80000"/>
              </a:lnSpc>
              <a:buFont typeface="Arial" panose="020B0604020202020204" pitchFamily="34" charset="0"/>
              <a:buChar char="•"/>
            </a:pPr>
            <a:r>
              <a:rPr lang="en-GB" altLang="en-US" sz="2400" dirty="0">
                <a:latin typeface="Arial" panose="020B0604020202020204" pitchFamily="34" charset="0"/>
              </a:rPr>
              <a:t>Community Clinic – St Martin’s Hospital, Keynsham HC, Paulton Hospital</a:t>
            </a:r>
          </a:p>
          <a:p>
            <a:pPr marL="285750" indent="-285750">
              <a:lnSpc>
                <a:spcPct val="80000"/>
              </a:lnSpc>
              <a:buFont typeface="Arial" panose="020B0604020202020204" pitchFamily="34" charset="0"/>
              <a:buChar char="•"/>
            </a:pPr>
            <a:r>
              <a:rPr lang="en-GB" altLang="en-US" sz="2400" dirty="0">
                <a:latin typeface="Arial" panose="020B0604020202020204" pitchFamily="34" charset="0"/>
              </a:rPr>
              <a:t>Offer a mixture of face to face appointments, telephone consultations and video consultations. </a:t>
            </a:r>
          </a:p>
          <a:p>
            <a:pPr marL="285750" indent="-285750">
              <a:lnSpc>
                <a:spcPct val="80000"/>
              </a:lnSpc>
              <a:buFont typeface="Arial" panose="020B0604020202020204" pitchFamily="34" charset="0"/>
              <a:buChar char="•"/>
            </a:pPr>
            <a:r>
              <a:rPr lang="en-GB" altLang="en-US" sz="2400" dirty="0">
                <a:latin typeface="Arial" panose="020B0604020202020204" pitchFamily="34" charset="0"/>
              </a:rPr>
              <a:t>Mixture of group and one to one support</a:t>
            </a:r>
          </a:p>
          <a:p>
            <a:pPr marL="285750" indent="-285750">
              <a:lnSpc>
                <a:spcPct val="80000"/>
              </a:lnSpc>
              <a:buFont typeface="Arial" panose="020B0604020202020204" pitchFamily="34" charset="0"/>
              <a:buChar char="•"/>
            </a:pPr>
            <a:r>
              <a:rPr lang="en-GB" altLang="en-US" sz="2400" dirty="0">
                <a:latin typeface="Arial" panose="020B0604020202020204" pitchFamily="34" charset="0"/>
              </a:rPr>
              <a:t>Missed appointments. A letter is sent to  parent asking them to make  contact and arrange a new appointment. 4 weeks to respond. </a:t>
            </a:r>
          </a:p>
          <a:p>
            <a:pPr marL="285750" indent="-285750">
              <a:lnSpc>
                <a:spcPct val="80000"/>
              </a:lnSpc>
              <a:buFont typeface="Arial" panose="020B0604020202020204" pitchFamily="34" charset="0"/>
              <a:buChar char="•"/>
            </a:pPr>
            <a:r>
              <a:rPr lang="en-GB" altLang="en-US" sz="2400" dirty="0">
                <a:latin typeface="Arial" panose="020B0604020202020204" pitchFamily="34" charset="0"/>
              </a:rPr>
              <a:t>Social Inclusion service ( v. limited capacity, children need to meet criteria. No direct referrals to this service can be accepted)  </a:t>
            </a:r>
          </a:p>
          <a:p>
            <a:pPr marL="285750" indent="-285750">
              <a:lnSpc>
                <a:spcPct val="80000"/>
              </a:lnSpc>
              <a:buFont typeface="Arial" panose="020B0604020202020204" pitchFamily="34" charset="0"/>
              <a:buChar char="•"/>
            </a:pPr>
            <a:endParaRPr lang="en-GB" altLang="en-US" sz="2400" dirty="0">
              <a:latin typeface="Arial" panose="020B0604020202020204" pitchFamily="34" charset="0"/>
            </a:endParaRPr>
          </a:p>
          <a:p>
            <a:endParaRPr lang="en-GB" sz="2400" dirty="0">
              <a:latin typeface="Arial" panose="020B0604020202020204" pitchFamily="34" charset="0"/>
            </a:endParaRPr>
          </a:p>
          <a:p>
            <a:endParaRPr lang="en-GB" sz="2400" dirty="0">
              <a:latin typeface="Arial" panose="020B0604020202020204" pitchFamily="34" charset="0"/>
            </a:endParaRPr>
          </a:p>
        </p:txBody>
      </p:sp>
      <p:sp>
        <p:nvSpPr>
          <p:cNvPr id="3" name="Title 2">
            <a:extLst>
              <a:ext uri="{FF2B5EF4-FFF2-40B4-BE49-F238E27FC236}">
                <a16:creationId xmlns:a16="http://schemas.microsoft.com/office/drawing/2014/main" id="{A1477AFF-5FD4-4BA0-9E9C-7804F2159C56}"/>
              </a:ext>
            </a:extLst>
          </p:cNvPr>
          <p:cNvSpPr>
            <a:spLocks noGrp="1"/>
          </p:cNvSpPr>
          <p:nvPr>
            <p:ph type="title"/>
          </p:nvPr>
        </p:nvSpPr>
        <p:spPr/>
        <p:txBody>
          <a:bodyPr>
            <a:normAutofit fontScale="90000"/>
          </a:bodyPr>
          <a:lstStyle/>
          <a:p>
            <a:r>
              <a:rPr lang="en-GB" dirty="0"/>
              <a:t>What happens next:</a:t>
            </a:r>
            <a:br>
              <a:rPr lang="en-GB" dirty="0"/>
            </a:br>
            <a:r>
              <a:rPr lang="en-GB" dirty="0"/>
              <a:t> Clinic Service</a:t>
            </a:r>
            <a:br>
              <a:rPr lang="en-GB" dirty="0"/>
            </a:br>
            <a:endParaRPr lang="en-GB" dirty="0"/>
          </a:p>
        </p:txBody>
      </p:sp>
    </p:spTree>
    <p:extLst>
      <p:ext uri="{BB962C8B-B14F-4D97-AF65-F5344CB8AC3E}">
        <p14:creationId xmlns:p14="http://schemas.microsoft.com/office/powerpoint/2010/main" val="3098659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85E318-E247-4E87-B4D6-2B66D8C5B353}"/>
              </a:ext>
            </a:extLst>
          </p:cNvPr>
          <p:cNvSpPr>
            <a:spLocks noGrp="1"/>
          </p:cNvSpPr>
          <p:nvPr>
            <p:ph type="body" idx="1"/>
          </p:nvPr>
        </p:nvSpPr>
        <p:spPr/>
        <p:txBody>
          <a:bodyPr>
            <a:normAutofit/>
          </a:bodyPr>
          <a:lstStyle/>
          <a:p>
            <a:r>
              <a:rPr lang="en-GB" sz="2800" dirty="0">
                <a:latin typeface="Arial" panose="020B0604020202020204" pitchFamily="34" charset="0"/>
              </a:rPr>
              <a:t>Two Can Talk </a:t>
            </a:r>
          </a:p>
          <a:p>
            <a:endParaRPr lang="en-GB" sz="2800" dirty="0">
              <a:latin typeface="Arial" panose="020B0604020202020204" pitchFamily="34" charset="0"/>
            </a:endParaRPr>
          </a:p>
          <a:p>
            <a:pPr marL="342900" indent="-342900">
              <a:lnSpc>
                <a:spcPct val="90000"/>
              </a:lnSpc>
              <a:buFont typeface="Arial" pitchFamily="34" charset="0"/>
              <a:buChar char="•"/>
            </a:pPr>
            <a:r>
              <a:rPr lang="en-GB" altLang="en-US" sz="2800" dirty="0">
                <a:latin typeface="Arial" panose="020B0604020202020204" pitchFamily="34" charset="0"/>
              </a:rPr>
              <a:t>For children between 2 and 3+ years with diagnosis of language delay who have received Early Years Care Package and/or Children’s Centre package</a:t>
            </a:r>
          </a:p>
          <a:p>
            <a:pPr marL="342900" indent="-342900">
              <a:lnSpc>
                <a:spcPct val="90000"/>
              </a:lnSpc>
              <a:buFont typeface="Arial" pitchFamily="34" charset="0"/>
              <a:buChar char="•"/>
            </a:pPr>
            <a:r>
              <a:rPr lang="en-GB" altLang="en-US" sz="2800" dirty="0">
                <a:latin typeface="Arial" panose="020B0604020202020204" pitchFamily="34" charset="0"/>
              </a:rPr>
              <a:t>Now more targeted and specialist support. </a:t>
            </a:r>
          </a:p>
          <a:p>
            <a:pPr marL="342900" indent="-342900">
              <a:lnSpc>
                <a:spcPct val="90000"/>
              </a:lnSpc>
              <a:buFont typeface="Arial" pitchFamily="34" charset="0"/>
              <a:buChar char="•"/>
            </a:pPr>
            <a:r>
              <a:rPr lang="en-GB" altLang="en-US" sz="2800" dirty="0">
                <a:latin typeface="Arial" panose="020B0604020202020204" pitchFamily="34" charset="0"/>
              </a:rPr>
              <a:t>4  week small group – max 4 children</a:t>
            </a:r>
          </a:p>
          <a:p>
            <a:pPr marL="342900" indent="-342900">
              <a:lnSpc>
                <a:spcPct val="90000"/>
              </a:lnSpc>
              <a:buFont typeface="Arial" pitchFamily="34" charset="0"/>
              <a:buChar char="•"/>
            </a:pPr>
            <a:r>
              <a:rPr lang="en-GB" altLang="en-US" sz="2800" dirty="0">
                <a:latin typeface="Arial" panose="020B0604020202020204" pitchFamily="34" charset="0"/>
              </a:rPr>
              <a:t>At the end of the group the family are offered a 1:1 appointment for further assessment . </a:t>
            </a:r>
          </a:p>
          <a:p>
            <a:endParaRPr lang="en-GB" sz="2800" dirty="0">
              <a:latin typeface="Arial" panose="020B0604020202020204" pitchFamily="34" charset="0"/>
            </a:endParaRPr>
          </a:p>
          <a:p>
            <a:endParaRPr lang="en-GB" sz="2800" dirty="0">
              <a:latin typeface="Arial" panose="020B0604020202020204" pitchFamily="34" charset="0"/>
            </a:endParaRPr>
          </a:p>
        </p:txBody>
      </p:sp>
      <p:sp>
        <p:nvSpPr>
          <p:cNvPr id="3" name="Title 2">
            <a:extLst>
              <a:ext uri="{FF2B5EF4-FFF2-40B4-BE49-F238E27FC236}">
                <a16:creationId xmlns:a16="http://schemas.microsoft.com/office/drawing/2014/main" id="{EA2FB6C3-EF78-4224-BFC0-528E01FBB416}"/>
              </a:ext>
            </a:extLst>
          </p:cNvPr>
          <p:cNvSpPr>
            <a:spLocks noGrp="1"/>
          </p:cNvSpPr>
          <p:nvPr>
            <p:ph type="title"/>
          </p:nvPr>
        </p:nvSpPr>
        <p:spPr/>
        <p:txBody>
          <a:bodyPr/>
          <a:lstStyle/>
          <a:p>
            <a:r>
              <a:rPr lang="en-GB" dirty="0"/>
              <a:t>Language Groups</a:t>
            </a:r>
            <a:br>
              <a:rPr lang="en-GB" dirty="0"/>
            </a:br>
            <a:endParaRPr lang="en-GB" dirty="0"/>
          </a:p>
        </p:txBody>
      </p:sp>
    </p:spTree>
    <p:extLst>
      <p:ext uri="{BB962C8B-B14F-4D97-AF65-F5344CB8AC3E}">
        <p14:creationId xmlns:p14="http://schemas.microsoft.com/office/powerpoint/2010/main" val="2843809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B68FA34-EAD6-45B9-9328-6D88C7E03FDB}"/>
              </a:ext>
            </a:extLst>
          </p:cNvPr>
          <p:cNvSpPr>
            <a:spLocks noGrp="1"/>
          </p:cNvSpPr>
          <p:nvPr>
            <p:ph type="body" idx="1"/>
          </p:nvPr>
        </p:nvSpPr>
        <p:spPr/>
        <p:txBody>
          <a:bodyPr>
            <a:normAutofit/>
          </a:bodyPr>
          <a:lstStyle/>
          <a:p>
            <a:pPr marL="457200" indent="-457200">
              <a:lnSpc>
                <a:spcPct val="90000"/>
              </a:lnSpc>
              <a:buFont typeface="Arial" panose="020B0604020202020204" pitchFamily="34" charset="0"/>
              <a:buChar char="•"/>
            </a:pPr>
            <a:r>
              <a:rPr lang="en-GB" altLang="en-US" sz="3200" dirty="0">
                <a:latin typeface="Arial" panose="020B0604020202020204" pitchFamily="34" charset="0"/>
              </a:rPr>
              <a:t>For children over 3 years with language difficulties .</a:t>
            </a:r>
          </a:p>
          <a:p>
            <a:pPr marL="457200" indent="-457200">
              <a:lnSpc>
                <a:spcPct val="90000"/>
              </a:lnSpc>
              <a:buFont typeface="Arial" panose="020B0604020202020204" pitchFamily="34" charset="0"/>
              <a:buChar char="•"/>
            </a:pPr>
            <a:r>
              <a:rPr lang="en-GB" altLang="en-US" sz="3200" dirty="0">
                <a:latin typeface="Arial" panose="020B0604020202020204" pitchFamily="34" charset="0"/>
              </a:rPr>
              <a:t> More direct therapy (although parents continue to be very actively involved) </a:t>
            </a:r>
          </a:p>
          <a:p>
            <a:pPr marL="457200" indent="-457200">
              <a:lnSpc>
                <a:spcPct val="90000"/>
              </a:lnSpc>
              <a:buFont typeface="Arial" panose="020B0604020202020204" pitchFamily="34" charset="0"/>
              <a:buChar char="•"/>
            </a:pPr>
            <a:r>
              <a:rPr lang="en-GB" altLang="en-US" sz="3200" dirty="0">
                <a:latin typeface="Arial" panose="020B0604020202020204" pitchFamily="34" charset="0"/>
              </a:rPr>
              <a:t>Children seen 1:1 or in small groups as appropriate </a:t>
            </a:r>
          </a:p>
          <a:p>
            <a:pPr marL="457200" indent="-457200">
              <a:lnSpc>
                <a:spcPct val="90000"/>
              </a:lnSpc>
              <a:buFont typeface="Arial" panose="020B0604020202020204" pitchFamily="34" charset="0"/>
              <a:buChar char="•"/>
            </a:pPr>
            <a:r>
              <a:rPr lang="en-GB" altLang="en-US" sz="3200" dirty="0">
                <a:latin typeface="Arial" panose="020B0604020202020204" pitchFamily="34" charset="0"/>
              </a:rPr>
              <a:t>Key workers from settings are invited to attend. All settings sent TOPs Targets</a:t>
            </a:r>
          </a:p>
          <a:p>
            <a:endParaRPr lang="en-GB" sz="3200" dirty="0">
              <a:latin typeface="Arial" panose="020B0604020202020204" pitchFamily="34" charset="0"/>
            </a:endParaRPr>
          </a:p>
          <a:p>
            <a:endParaRPr lang="en-GB" sz="3200" dirty="0">
              <a:latin typeface="Arial" panose="020B0604020202020204" pitchFamily="34" charset="0"/>
            </a:endParaRPr>
          </a:p>
        </p:txBody>
      </p:sp>
      <p:sp>
        <p:nvSpPr>
          <p:cNvPr id="3" name="Title 2">
            <a:extLst>
              <a:ext uri="{FF2B5EF4-FFF2-40B4-BE49-F238E27FC236}">
                <a16:creationId xmlns:a16="http://schemas.microsoft.com/office/drawing/2014/main" id="{DF0214C8-4CCE-4DE0-A783-EB3B473CCAC2}"/>
              </a:ext>
            </a:extLst>
          </p:cNvPr>
          <p:cNvSpPr>
            <a:spLocks noGrp="1"/>
          </p:cNvSpPr>
          <p:nvPr>
            <p:ph type="title"/>
          </p:nvPr>
        </p:nvSpPr>
        <p:spPr/>
        <p:txBody>
          <a:bodyPr/>
          <a:lstStyle/>
          <a:p>
            <a:r>
              <a:rPr lang="en-GB" dirty="0"/>
              <a:t>Pre-school language Service (PSLS)</a:t>
            </a:r>
            <a:br>
              <a:rPr lang="en-GB" dirty="0"/>
            </a:br>
            <a:endParaRPr lang="en-GB" dirty="0"/>
          </a:p>
        </p:txBody>
      </p:sp>
    </p:spTree>
    <p:extLst>
      <p:ext uri="{BB962C8B-B14F-4D97-AF65-F5344CB8AC3E}">
        <p14:creationId xmlns:p14="http://schemas.microsoft.com/office/powerpoint/2010/main" val="3454053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6B5C89-C262-4D8D-B6A1-B38D75DA4706}"/>
              </a:ext>
            </a:extLst>
          </p:cNvPr>
          <p:cNvSpPr>
            <a:spLocks noGrp="1"/>
          </p:cNvSpPr>
          <p:nvPr>
            <p:ph type="body" idx="1"/>
          </p:nvPr>
        </p:nvSpPr>
        <p:spPr/>
        <p:txBody>
          <a:bodyPr>
            <a:normAutofit/>
          </a:bodyPr>
          <a:lstStyle/>
          <a:p>
            <a:endParaRPr lang="en-GB" altLang="en-US" sz="2800" dirty="0">
              <a:latin typeface="Arial" panose="020B0604020202020204" pitchFamily="34" charset="0"/>
            </a:endParaRPr>
          </a:p>
          <a:p>
            <a:pPr marL="457200" indent="-457200">
              <a:buFont typeface="Arial" panose="020B0604020202020204" pitchFamily="34" charset="0"/>
              <a:buChar char="•"/>
            </a:pPr>
            <a:r>
              <a:rPr lang="en-GB" altLang="en-US" sz="2800" dirty="0">
                <a:latin typeface="Arial" panose="020B0604020202020204" pitchFamily="34" charset="0"/>
              </a:rPr>
              <a:t>Children over 3 years whose understanding of language broadly within normal limits and using simple sentences. </a:t>
            </a:r>
          </a:p>
          <a:p>
            <a:pPr marL="457200" indent="-457200">
              <a:buFont typeface="Arial" panose="020B0604020202020204" pitchFamily="34" charset="0"/>
              <a:buChar char="•"/>
            </a:pPr>
            <a:r>
              <a:rPr lang="en-GB" altLang="en-US" sz="2800" dirty="0">
                <a:latin typeface="Arial" panose="020B0604020202020204" pitchFamily="34" charset="0"/>
              </a:rPr>
              <a:t>Initially parents are invited to attend on line parent information group </a:t>
            </a:r>
          </a:p>
          <a:p>
            <a:pPr marL="457200" indent="-457200">
              <a:buFont typeface="Arial" panose="020B0604020202020204" pitchFamily="34" charset="0"/>
              <a:buChar char="•"/>
            </a:pPr>
            <a:r>
              <a:rPr lang="en-GB" altLang="en-US" sz="2800" dirty="0">
                <a:latin typeface="Arial" panose="020B0604020202020204" pitchFamily="34" charset="0"/>
              </a:rPr>
              <a:t>If appropriate, children then seen for blocks of 1:1 therapy. Emphasis is on devising and modelling home programme</a:t>
            </a:r>
          </a:p>
          <a:p>
            <a:endParaRPr lang="en-GB" sz="2800" dirty="0">
              <a:latin typeface="Arial" panose="020B0604020202020204" pitchFamily="34" charset="0"/>
            </a:endParaRPr>
          </a:p>
          <a:p>
            <a:endParaRPr lang="en-GB" sz="2800" dirty="0">
              <a:latin typeface="Arial" panose="020B0604020202020204" pitchFamily="34" charset="0"/>
            </a:endParaRPr>
          </a:p>
        </p:txBody>
      </p:sp>
      <p:sp>
        <p:nvSpPr>
          <p:cNvPr id="3" name="Title 2">
            <a:extLst>
              <a:ext uri="{FF2B5EF4-FFF2-40B4-BE49-F238E27FC236}">
                <a16:creationId xmlns:a16="http://schemas.microsoft.com/office/drawing/2014/main" id="{2F53C06B-1644-4370-91B0-A0105F6ED7CA}"/>
              </a:ext>
            </a:extLst>
          </p:cNvPr>
          <p:cNvSpPr>
            <a:spLocks noGrp="1"/>
          </p:cNvSpPr>
          <p:nvPr>
            <p:ph type="title"/>
          </p:nvPr>
        </p:nvSpPr>
        <p:spPr/>
        <p:txBody>
          <a:bodyPr/>
          <a:lstStyle/>
          <a:p>
            <a:r>
              <a:rPr lang="en-GB" dirty="0"/>
              <a:t>Phonology (Speech sounds group)</a:t>
            </a:r>
            <a:br>
              <a:rPr lang="en-GB" dirty="0"/>
            </a:br>
            <a:endParaRPr lang="en-GB" dirty="0"/>
          </a:p>
        </p:txBody>
      </p:sp>
    </p:spTree>
    <p:extLst>
      <p:ext uri="{BB962C8B-B14F-4D97-AF65-F5344CB8AC3E}">
        <p14:creationId xmlns:p14="http://schemas.microsoft.com/office/powerpoint/2010/main" val="3873761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32E927-DE48-4238-BE0E-9777BF14E4B4}"/>
              </a:ext>
            </a:extLst>
          </p:cNvPr>
          <p:cNvSpPr>
            <a:spLocks noGrp="1"/>
          </p:cNvSpPr>
          <p:nvPr>
            <p:ph type="body" idx="1"/>
          </p:nvPr>
        </p:nvSpPr>
        <p:spPr/>
        <p:txBody>
          <a:bodyPr>
            <a:normAutofit/>
          </a:bodyPr>
          <a:lstStyle/>
          <a:p>
            <a:r>
              <a:rPr lang="en-GB" sz="3200" dirty="0">
                <a:latin typeface="Arial" panose="020B0604020202020204" pitchFamily="34" charset="0"/>
              </a:rPr>
              <a:t>Often telephone initial consultation.</a:t>
            </a:r>
          </a:p>
          <a:p>
            <a:r>
              <a:rPr lang="en-GB" sz="3200" dirty="0">
                <a:latin typeface="Arial" panose="020B0604020202020204" pitchFamily="34" charset="0"/>
              </a:rPr>
              <a:t>Initially work with parents to support them to support their child ( indirect therapy)</a:t>
            </a:r>
          </a:p>
          <a:p>
            <a:r>
              <a:rPr lang="en-GB" sz="3200" dirty="0">
                <a:latin typeface="Arial" panose="020B0604020202020204" pitchFamily="34" charset="0"/>
              </a:rPr>
              <a:t>Specialist programme ( </a:t>
            </a:r>
            <a:r>
              <a:rPr lang="en-GB" sz="3200" dirty="0" err="1">
                <a:latin typeface="Arial" panose="020B0604020202020204" pitchFamily="34" charset="0"/>
              </a:rPr>
              <a:t>Lidcome</a:t>
            </a:r>
            <a:r>
              <a:rPr lang="en-GB" sz="3200" dirty="0">
                <a:latin typeface="Arial" panose="020B0604020202020204" pitchFamily="34" charset="0"/>
              </a:rPr>
              <a:t>) offered if appropriate</a:t>
            </a:r>
          </a:p>
          <a:p>
            <a:r>
              <a:rPr lang="en-GB" sz="3200" dirty="0">
                <a:latin typeface="Arial" panose="020B0604020202020204" pitchFamily="34" charset="0"/>
              </a:rPr>
              <a:t>Older children – one block of therapy and then annual invite to group</a:t>
            </a:r>
          </a:p>
          <a:p>
            <a:endParaRPr lang="en-GB" sz="3200" dirty="0">
              <a:latin typeface="Arial" panose="020B0604020202020204" pitchFamily="34" charset="0"/>
            </a:endParaRPr>
          </a:p>
        </p:txBody>
      </p:sp>
      <p:sp>
        <p:nvSpPr>
          <p:cNvPr id="3" name="Title 2">
            <a:extLst>
              <a:ext uri="{FF2B5EF4-FFF2-40B4-BE49-F238E27FC236}">
                <a16:creationId xmlns:a16="http://schemas.microsoft.com/office/drawing/2014/main" id="{D557899F-7CFB-456A-BD7E-56C54D218E0B}"/>
              </a:ext>
            </a:extLst>
          </p:cNvPr>
          <p:cNvSpPr>
            <a:spLocks noGrp="1"/>
          </p:cNvSpPr>
          <p:nvPr>
            <p:ph type="title"/>
          </p:nvPr>
        </p:nvSpPr>
        <p:spPr/>
        <p:txBody>
          <a:bodyPr/>
          <a:lstStyle/>
          <a:p>
            <a:r>
              <a:rPr lang="en-GB" dirty="0"/>
              <a:t>Fluency (stammering)</a:t>
            </a:r>
          </a:p>
        </p:txBody>
      </p:sp>
    </p:spTree>
    <p:extLst>
      <p:ext uri="{BB962C8B-B14F-4D97-AF65-F5344CB8AC3E}">
        <p14:creationId xmlns:p14="http://schemas.microsoft.com/office/powerpoint/2010/main" val="1176637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087FA20-8338-468F-A8DB-B77EA0AE2AD4}"/>
              </a:ext>
            </a:extLst>
          </p:cNvPr>
          <p:cNvSpPr>
            <a:spLocks noGrp="1"/>
          </p:cNvSpPr>
          <p:nvPr>
            <p:ph type="body" idx="1"/>
          </p:nvPr>
        </p:nvSpPr>
        <p:spPr/>
        <p:txBody>
          <a:bodyPr>
            <a:normAutofit/>
          </a:bodyPr>
          <a:lstStyle/>
          <a:p>
            <a:pPr marL="285750" indent="-285750">
              <a:buFont typeface="Arial" pitchFamily="34" charset="0"/>
              <a:buChar char="•"/>
            </a:pPr>
            <a:r>
              <a:rPr lang="en-GB" sz="2800" dirty="0">
                <a:latin typeface="Arial" panose="020B0604020202020204" pitchFamily="34" charset="0"/>
              </a:rPr>
              <a:t>This service is for  children with complex needs:</a:t>
            </a:r>
          </a:p>
          <a:p>
            <a:r>
              <a:rPr lang="en-GB" sz="2800" dirty="0">
                <a:latin typeface="Arial" panose="020B0604020202020204" pitchFamily="34" charset="0"/>
              </a:rPr>
              <a:t>- usually 1st percentile , multiagency involvement  and/or  has possible additional diagnosis e.g. ASD, Down Syndrome, Cerebral Palsy (if severe), neurological conditions etc.</a:t>
            </a:r>
          </a:p>
          <a:p>
            <a:pPr marL="285750" indent="-285750">
              <a:buFont typeface="Arial" pitchFamily="34" charset="0"/>
              <a:buChar char="•"/>
            </a:pPr>
            <a:endParaRPr lang="en-GB" sz="2800" dirty="0">
              <a:latin typeface="Arial" panose="020B0604020202020204" pitchFamily="34" charset="0"/>
            </a:endParaRPr>
          </a:p>
          <a:p>
            <a:pPr marL="285750" indent="-285750">
              <a:buFont typeface="Arial" pitchFamily="34" charset="0"/>
              <a:buChar char="•"/>
            </a:pPr>
            <a:endParaRPr lang="en-GB" sz="2800" dirty="0">
              <a:latin typeface="Arial" panose="020B0604020202020204" pitchFamily="34" charset="0"/>
            </a:endParaRPr>
          </a:p>
          <a:p>
            <a:pPr marL="285750" indent="-285750">
              <a:buFont typeface="Arial" pitchFamily="34" charset="0"/>
              <a:buChar char="•"/>
            </a:pPr>
            <a:endParaRPr lang="en-GB" sz="2800" dirty="0">
              <a:latin typeface="Arial" panose="020B0604020202020204" pitchFamily="34" charset="0"/>
            </a:endParaRPr>
          </a:p>
          <a:p>
            <a:pPr marL="285750" indent="-285750">
              <a:buFont typeface="Arial" pitchFamily="34" charset="0"/>
              <a:buChar char="•"/>
            </a:pPr>
            <a:r>
              <a:rPr lang="en-GB" sz="2800" dirty="0">
                <a:latin typeface="Arial" panose="020B0604020202020204" pitchFamily="34" charset="0"/>
              </a:rPr>
              <a:t>Selective Mutism (not seen by PCN but specialist therapist available)</a:t>
            </a:r>
          </a:p>
          <a:p>
            <a:endParaRPr lang="en-GB" sz="2800" dirty="0">
              <a:latin typeface="Arial" panose="020B0604020202020204" pitchFamily="34" charset="0"/>
            </a:endParaRPr>
          </a:p>
        </p:txBody>
      </p:sp>
      <p:sp>
        <p:nvSpPr>
          <p:cNvPr id="3" name="Title 2">
            <a:extLst>
              <a:ext uri="{FF2B5EF4-FFF2-40B4-BE49-F238E27FC236}">
                <a16:creationId xmlns:a16="http://schemas.microsoft.com/office/drawing/2014/main" id="{2140113C-D512-49A1-910E-B3DD1A813C38}"/>
              </a:ext>
            </a:extLst>
          </p:cNvPr>
          <p:cNvSpPr>
            <a:spLocks noGrp="1"/>
          </p:cNvSpPr>
          <p:nvPr>
            <p:ph type="title"/>
          </p:nvPr>
        </p:nvSpPr>
        <p:spPr/>
        <p:txBody>
          <a:bodyPr>
            <a:normAutofit fontScale="90000"/>
          </a:bodyPr>
          <a:lstStyle/>
          <a:p>
            <a:r>
              <a:rPr lang="en-GB" dirty="0"/>
              <a:t>What happens next -PCN ( Pre-school Complex Needs) Service</a:t>
            </a:r>
            <a:br>
              <a:rPr lang="en-GB" dirty="0"/>
            </a:br>
            <a:endParaRPr lang="en-GB" dirty="0"/>
          </a:p>
        </p:txBody>
      </p:sp>
    </p:spTree>
    <p:extLst>
      <p:ext uri="{BB962C8B-B14F-4D97-AF65-F5344CB8AC3E}">
        <p14:creationId xmlns:p14="http://schemas.microsoft.com/office/powerpoint/2010/main" val="2829421343"/>
      </p:ext>
    </p:extLst>
  </p:cSld>
  <p:clrMapOvr>
    <a:masterClrMapping/>
  </p:clrMapOvr>
</p:sld>
</file>

<file path=ppt/theme/theme1.xml><?xml version="1.0" encoding="utf-8"?>
<a:theme xmlns:a="http://schemas.openxmlformats.org/drawingml/2006/main" name="HCRG_Colour">
  <a:themeElements>
    <a:clrScheme name="HCRG">
      <a:dk1>
        <a:srgbClr val="3C3C3B"/>
      </a:dk1>
      <a:lt1>
        <a:srgbClr val="FFFFFF"/>
      </a:lt1>
      <a:dk2>
        <a:srgbClr val="44546A"/>
      </a:dk2>
      <a:lt2>
        <a:srgbClr val="E7E6E6"/>
      </a:lt2>
      <a:accent1>
        <a:srgbClr val="B52059"/>
      </a:accent1>
      <a:accent2>
        <a:srgbClr val="882038"/>
      </a:accent2>
      <a:accent3>
        <a:srgbClr val="282F38"/>
      </a:accent3>
      <a:accent4>
        <a:srgbClr val="2E4E9C"/>
      </a:accent4>
      <a:accent5>
        <a:srgbClr val="F39204"/>
      </a:accent5>
      <a:accent6>
        <a:srgbClr val="B7202C"/>
      </a:accent6>
      <a:hlink>
        <a:srgbClr val="B52059"/>
      </a:hlink>
      <a:folHlink>
        <a:srgbClr val="B52059"/>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CRG_PP_Template_Corporate_V2" id="{6FCAF876-5285-1343-9ED7-6CC5BF218C1D}" vid="{58862C84-8E95-0A46-8D92-8A16B06094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876C9F910FED8498A2D61A97CE2412D" ma:contentTypeVersion="13" ma:contentTypeDescription="Create a new document." ma:contentTypeScope="" ma:versionID="fc91608294c2262a89ff8d010ae07037">
  <xsd:schema xmlns:xsd="http://www.w3.org/2001/XMLSchema" xmlns:xs="http://www.w3.org/2001/XMLSchema" xmlns:p="http://schemas.microsoft.com/office/2006/metadata/properties" xmlns:ns2="84753cb1-c428-48d8-a8c5-d0f3c439875e" xmlns:ns3="6acc6900-8613-4e2c-a36c-8c15fca13887" targetNamespace="http://schemas.microsoft.com/office/2006/metadata/properties" ma:root="true" ma:fieldsID="a9116360ca4e03992605d60193a13d36" ns2:_="" ns3:_="">
    <xsd:import namespace="84753cb1-c428-48d8-a8c5-d0f3c439875e"/>
    <xsd:import namespace="6acc6900-8613-4e2c-a36c-8c15fca138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OCR" minOccurs="0"/>
                <xsd:element ref="ns2:MediaServiceLocation"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753cb1-c428-48d8-a8c5-d0f3c43987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acc6900-8613-4e2c-a36c-8c15fca1388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6C2A8F-CBB6-4454-8391-435AB22CCB61}">
  <ds:schemaRefs>
    <ds:schemaRef ds:uri="http://schemas.microsoft.com/sharepoint/v3/contenttype/forms"/>
  </ds:schemaRefs>
</ds:datastoreItem>
</file>

<file path=customXml/itemProps2.xml><?xml version="1.0" encoding="utf-8"?>
<ds:datastoreItem xmlns:ds="http://schemas.openxmlformats.org/officeDocument/2006/customXml" ds:itemID="{977C930F-AE6A-43DE-BC94-55CFDCAA89AF}">
  <ds:schemaRefs>
    <ds:schemaRef ds:uri="http://www.w3.org/XML/1998/namespace"/>
    <ds:schemaRef ds:uri="84753cb1-c428-48d8-a8c5-d0f3c439875e"/>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6acc6900-8613-4e2c-a36c-8c15fca13887"/>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CFEFAD29-A518-46BB-8140-19EDF103F6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753cb1-c428-48d8-a8c5-d0f3c439875e"/>
    <ds:schemaRef ds:uri="6acc6900-8613-4e2c-a36c-8c15fca138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HCRG Care Group Powerpoint Template</Template>
  <TotalTime>333</TotalTime>
  <Words>1094</Words>
  <Application>Microsoft Office PowerPoint</Application>
  <PresentationFormat>Widescreen</PresentationFormat>
  <Paragraphs>82</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 Book</vt:lpstr>
      <vt:lpstr>Avenir Heavy</vt:lpstr>
      <vt:lpstr>Calibri</vt:lpstr>
      <vt:lpstr>HCRG_Colour</vt:lpstr>
      <vt:lpstr>Care Pathways for Preschool Children with Speech, Language and Communication Needs</vt:lpstr>
      <vt:lpstr>Health Visitor referral care pathway for children under 3 years </vt:lpstr>
      <vt:lpstr>Service Pathways  </vt:lpstr>
      <vt:lpstr>What happens next:  Clinic Service </vt:lpstr>
      <vt:lpstr>Language Groups </vt:lpstr>
      <vt:lpstr>Pre-school language Service (PSLS) </vt:lpstr>
      <vt:lpstr>Phonology (Speech sounds group) </vt:lpstr>
      <vt:lpstr>Fluency (stammering)</vt:lpstr>
      <vt:lpstr>What happens next -PCN ( Pre-school Complex Needs) Service </vt:lpstr>
      <vt:lpstr>PCN offer</vt:lpstr>
      <vt:lpstr>Preschool Education Health Care Plan Pilot Project</vt:lpstr>
      <vt:lpstr>Concerns re: ASD</vt:lpstr>
      <vt:lpstr>Contact details for the SLT team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Lucie Wilson (Wiltshire)</dc:creator>
  <cp:lastModifiedBy>Samantha Hawkesford</cp:lastModifiedBy>
  <cp:revision>24</cp:revision>
  <dcterms:created xsi:type="dcterms:W3CDTF">2021-12-14T17:36:08Z</dcterms:created>
  <dcterms:modified xsi:type="dcterms:W3CDTF">2024-04-16T09:51:28Z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0x0101001876C9F910FED8498A2D61A97CE2412D</vt:lpwstr>
  </property>
</Properties>
</file>