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62" r:id="rId6"/>
    <p:sldId id="260" r:id="rId7"/>
    <p:sldId id="265" r:id="rId8"/>
    <p:sldId id="263" r:id="rId9"/>
    <p:sldId id="261" r:id="rId10"/>
    <p:sldId id="266" r:id="rId11"/>
    <p:sldId id="264"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a:srgbClr val="B52259"/>
    <a:srgbClr val="F39204"/>
    <a:srgbClr val="282F38"/>
    <a:srgbClr val="882038"/>
    <a:srgbClr val="2E4E9C"/>
    <a:srgbClr val="B71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8A678-C867-499D-801F-0ED3381956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FF5607C-72FE-4729-826E-EC0F5565EC96}">
      <dgm:prSet/>
      <dgm:spPr/>
      <dgm:t>
        <a:bodyPr/>
        <a:lstStyle/>
        <a:p>
          <a:r>
            <a:rPr lang="en-US" dirty="0"/>
            <a:t>Mild to moderate postnatal depression (PND) requiring up to 6 Health Visitor listening visits</a:t>
          </a:r>
        </a:p>
      </dgm:t>
    </dgm:pt>
    <dgm:pt modelId="{EBD49FAB-579A-4015-8A71-D1D8B6700969}" type="parTrans" cxnId="{939962A9-7A9B-400F-806A-B1B86257738A}">
      <dgm:prSet/>
      <dgm:spPr/>
      <dgm:t>
        <a:bodyPr/>
        <a:lstStyle/>
        <a:p>
          <a:endParaRPr lang="en-US"/>
        </a:p>
      </dgm:t>
    </dgm:pt>
    <dgm:pt modelId="{436BBDA2-2E31-44E2-BFF7-259922FCD97C}" type="sibTrans" cxnId="{939962A9-7A9B-400F-806A-B1B86257738A}">
      <dgm:prSet/>
      <dgm:spPr/>
      <dgm:t>
        <a:bodyPr/>
        <a:lstStyle/>
        <a:p>
          <a:endParaRPr lang="en-US"/>
        </a:p>
      </dgm:t>
    </dgm:pt>
    <dgm:pt modelId="{2876517B-C7B9-479E-ADF9-F428A1233FFB}">
      <dgm:prSet/>
      <dgm:spPr/>
      <dgm:t>
        <a:bodyPr/>
        <a:lstStyle/>
        <a:p>
          <a:r>
            <a:rPr lang="en-US" dirty="0"/>
            <a:t>Breastfeeding support</a:t>
          </a:r>
        </a:p>
      </dgm:t>
    </dgm:pt>
    <dgm:pt modelId="{EF94D15C-0601-4602-AE3F-5C543F61E72C}" type="parTrans" cxnId="{6DA5FB58-EE55-41EA-802A-8AEC54317B2D}">
      <dgm:prSet/>
      <dgm:spPr/>
      <dgm:t>
        <a:bodyPr/>
        <a:lstStyle/>
        <a:p>
          <a:endParaRPr lang="en-US"/>
        </a:p>
      </dgm:t>
    </dgm:pt>
    <dgm:pt modelId="{74553660-9D30-42DA-B23C-75935FA99C10}" type="sibTrans" cxnId="{6DA5FB58-EE55-41EA-802A-8AEC54317B2D}">
      <dgm:prSet/>
      <dgm:spPr/>
      <dgm:t>
        <a:bodyPr/>
        <a:lstStyle/>
        <a:p>
          <a:endParaRPr lang="en-US"/>
        </a:p>
      </dgm:t>
    </dgm:pt>
    <dgm:pt modelId="{01F0A64A-99D6-408A-BECB-1BA2809000E8}">
      <dgm:prSet/>
      <dgm:spPr/>
      <dgm:t>
        <a:bodyPr/>
        <a:lstStyle/>
        <a:p>
          <a:r>
            <a:rPr lang="en-US" dirty="0"/>
            <a:t>Sleep problems</a:t>
          </a:r>
        </a:p>
      </dgm:t>
    </dgm:pt>
    <dgm:pt modelId="{CE59FD5D-81B2-4747-BAB1-80704557FA3B}" type="parTrans" cxnId="{1AC98E99-B734-4F02-8D2B-CA9FE1F8A929}">
      <dgm:prSet/>
      <dgm:spPr/>
      <dgm:t>
        <a:bodyPr/>
        <a:lstStyle/>
        <a:p>
          <a:endParaRPr lang="en-US"/>
        </a:p>
      </dgm:t>
    </dgm:pt>
    <dgm:pt modelId="{E614E4D3-3F71-4197-BE1E-2652B21E82FE}" type="sibTrans" cxnId="{1AC98E99-B734-4F02-8D2B-CA9FE1F8A929}">
      <dgm:prSet/>
      <dgm:spPr/>
      <dgm:t>
        <a:bodyPr/>
        <a:lstStyle/>
        <a:p>
          <a:endParaRPr lang="en-US"/>
        </a:p>
      </dgm:t>
    </dgm:pt>
    <dgm:pt modelId="{1E1EA54D-B427-40D1-987D-6714C34618E9}">
      <dgm:prSet/>
      <dgm:spPr/>
      <dgm:t>
        <a:bodyPr/>
        <a:lstStyle/>
        <a:p>
          <a:r>
            <a:rPr lang="en-US" dirty="0"/>
            <a:t>Healthy eating/ introduction to solid foods</a:t>
          </a:r>
        </a:p>
      </dgm:t>
    </dgm:pt>
    <dgm:pt modelId="{C0331901-380B-41BF-9BD3-A5421EDC7C30}" type="parTrans" cxnId="{10289D21-7A22-4A87-9676-4DBF1D5CC1D7}">
      <dgm:prSet/>
      <dgm:spPr/>
      <dgm:t>
        <a:bodyPr/>
        <a:lstStyle/>
        <a:p>
          <a:endParaRPr lang="en-US"/>
        </a:p>
      </dgm:t>
    </dgm:pt>
    <dgm:pt modelId="{AC1BF869-9B6E-4E11-86CE-430638FC9AEE}" type="sibTrans" cxnId="{10289D21-7A22-4A87-9676-4DBF1D5CC1D7}">
      <dgm:prSet/>
      <dgm:spPr/>
      <dgm:t>
        <a:bodyPr/>
        <a:lstStyle/>
        <a:p>
          <a:endParaRPr lang="en-US"/>
        </a:p>
      </dgm:t>
    </dgm:pt>
    <dgm:pt modelId="{75618B8D-93F3-4BB5-8AF6-7610A53D2AF5}">
      <dgm:prSet/>
      <dgm:spPr/>
      <dgm:t>
        <a:bodyPr/>
        <a:lstStyle/>
        <a:p>
          <a:r>
            <a:rPr lang="en-US" dirty="0"/>
            <a:t>Toilet training</a:t>
          </a:r>
        </a:p>
      </dgm:t>
    </dgm:pt>
    <dgm:pt modelId="{907DC1DA-6D64-4A49-B553-20F24B1C38B4}" type="parTrans" cxnId="{2A8A81B0-08A1-4C36-93C8-6E6E658C0DCA}">
      <dgm:prSet/>
      <dgm:spPr/>
      <dgm:t>
        <a:bodyPr/>
        <a:lstStyle/>
        <a:p>
          <a:endParaRPr lang="en-US"/>
        </a:p>
      </dgm:t>
    </dgm:pt>
    <dgm:pt modelId="{9966D103-62C4-4CD3-BB75-02341D87BDB3}" type="sibTrans" cxnId="{2A8A81B0-08A1-4C36-93C8-6E6E658C0DCA}">
      <dgm:prSet/>
      <dgm:spPr/>
      <dgm:t>
        <a:bodyPr/>
        <a:lstStyle/>
        <a:p>
          <a:endParaRPr lang="en-US"/>
        </a:p>
      </dgm:t>
    </dgm:pt>
    <dgm:pt modelId="{995BE736-81E8-4965-B876-E533A78BDE4A}">
      <dgm:prSet/>
      <dgm:spPr/>
      <dgm:t>
        <a:bodyPr/>
        <a:lstStyle/>
        <a:p>
          <a:r>
            <a:rPr lang="en-US" dirty="0"/>
            <a:t>Supporting speech, play and development</a:t>
          </a:r>
        </a:p>
      </dgm:t>
    </dgm:pt>
    <dgm:pt modelId="{74EE8648-D088-43F6-9090-2F7B742131BE}" type="parTrans" cxnId="{2E9A4378-13C4-4F9A-A3CE-C8D33259FE0A}">
      <dgm:prSet/>
      <dgm:spPr/>
      <dgm:t>
        <a:bodyPr/>
        <a:lstStyle/>
        <a:p>
          <a:endParaRPr lang="en-US"/>
        </a:p>
      </dgm:t>
    </dgm:pt>
    <dgm:pt modelId="{0E215B26-D5D9-4B59-A202-54B86FAC323C}" type="sibTrans" cxnId="{2E9A4378-13C4-4F9A-A3CE-C8D33259FE0A}">
      <dgm:prSet/>
      <dgm:spPr/>
      <dgm:t>
        <a:bodyPr/>
        <a:lstStyle/>
        <a:p>
          <a:endParaRPr lang="en-US"/>
        </a:p>
      </dgm:t>
    </dgm:pt>
    <dgm:pt modelId="{8D422E88-53CF-4C30-BDB0-2F6A5F5F2D0E}" type="pres">
      <dgm:prSet presAssocID="{27A8A678-C867-499D-801F-0ED33819565C}" presName="linear" presStyleCnt="0">
        <dgm:presLayoutVars>
          <dgm:animLvl val="lvl"/>
          <dgm:resizeHandles val="exact"/>
        </dgm:presLayoutVars>
      </dgm:prSet>
      <dgm:spPr/>
    </dgm:pt>
    <dgm:pt modelId="{A3914939-FF1F-4591-88E0-DA37CD2ACE44}" type="pres">
      <dgm:prSet presAssocID="{BFF5607C-72FE-4729-826E-EC0F5565EC96}" presName="parentText" presStyleLbl="node1" presStyleIdx="0" presStyleCnt="6">
        <dgm:presLayoutVars>
          <dgm:chMax val="0"/>
          <dgm:bulletEnabled val="1"/>
        </dgm:presLayoutVars>
      </dgm:prSet>
      <dgm:spPr/>
    </dgm:pt>
    <dgm:pt modelId="{7B644F9B-15AF-4842-AA48-BE1579572EBA}" type="pres">
      <dgm:prSet presAssocID="{436BBDA2-2E31-44E2-BFF7-259922FCD97C}" presName="spacer" presStyleCnt="0"/>
      <dgm:spPr/>
    </dgm:pt>
    <dgm:pt modelId="{00AE3D10-2409-4D3F-8D58-54884384363A}" type="pres">
      <dgm:prSet presAssocID="{2876517B-C7B9-479E-ADF9-F428A1233FFB}" presName="parentText" presStyleLbl="node1" presStyleIdx="1" presStyleCnt="6">
        <dgm:presLayoutVars>
          <dgm:chMax val="0"/>
          <dgm:bulletEnabled val="1"/>
        </dgm:presLayoutVars>
      </dgm:prSet>
      <dgm:spPr/>
    </dgm:pt>
    <dgm:pt modelId="{7978779B-459F-4FF2-8D6D-15CA8E282DD2}" type="pres">
      <dgm:prSet presAssocID="{74553660-9D30-42DA-B23C-75935FA99C10}" presName="spacer" presStyleCnt="0"/>
      <dgm:spPr/>
    </dgm:pt>
    <dgm:pt modelId="{9525B595-5A9D-488E-AAA9-114430E924B5}" type="pres">
      <dgm:prSet presAssocID="{01F0A64A-99D6-408A-BECB-1BA2809000E8}" presName="parentText" presStyleLbl="node1" presStyleIdx="2" presStyleCnt="6">
        <dgm:presLayoutVars>
          <dgm:chMax val="0"/>
          <dgm:bulletEnabled val="1"/>
        </dgm:presLayoutVars>
      </dgm:prSet>
      <dgm:spPr/>
    </dgm:pt>
    <dgm:pt modelId="{32D8ADA7-2646-4442-8310-D546D70D54D2}" type="pres">
      <dgm:prSet presAssocID="{E614E4D3-3F71-4197-BE1E-2652B21E82FE}" presName="spacer" presStyleCnt="0"/>
      <dgm:spPr/>
    </dgm:pt>
    <dgm:pt modelId="{7BC68826-0EC5-4A56-96C7-78A6070B20DD}" type="pres">
      <dgm:prSet presAssocID="{1E1EA54D-B427-40D1-987D-6714C34618E9}" presName="parentText" presStyleLbl="node1" presStyleIdx="3" presStyleCnt="6">
        <dgm:presLayoutVars>
          <dgm:chMax val="0"/>
          <dgm:bulletEnabled val="1"/>
        </dgm:presLayoutVars>
      </dgm:prSet>
      <dgm:spPr/>
    </dgm:pt>
    <dgm:pt modelId="{CCBB08A7-1BFE-4364-87CF-2191568E11EF}" type="pres">
      <dgm:prSet presAssocID="{AC1BF869-9B6E-4E11-86CE-430638FC9AEE}" presName="spacer" presStyleCnt="0"/>
      <dgm:spPr/>
    </dgm:pt>
    <dgm:pt modelId="{EE2F90FD-170B-44EA-95EE-B81304D15AB7}" type="pres">
      <dgm:prSet presAssocID="{75618B8D-93F3-4BB5-8AF6-7610A53D2AF5}" presName="parentText" presStyleLbl="node1" presStyleIdx="4" presStyleCnt="6">
        <dgm:presLayoutVars>
          <dgm:chMax val="0"/>
          <dgm:bulletEnabled val="1"/>
        </dgm:presLayoutVars>
      </dgm:prSet>
      <dgm:spPr/>
    </dgm:pt>
    <dgm:pt modelId="{D3D1E64B-F775-4C6E-A1BC-D63C36C27044}" type="pres">
      <dgm:prSet presAssocID="{9966D103-62C4-4CD3-BB75-02341D87BDB3}" presName="spacer" presStyleCnt="0"/>
      <dgm:spPr/>
    </dgm:pt>
    <dgm:pt modelId="{71EC85F2-1DDB-412B-B594-2557AC27E323}" type="pres">
      <dgm:prSet presAssocID="{995BE736-81E8-4965-B876-E533A78BDE4A}" presName="parentText" presStyleLbl="node1" presStyleIdx="5" presStyleCnt="6">
        <dgm:presLayoutVars>
          <dgm:chMax val="0"/>
          <dgm:bulletEnabled val="1"/>
        </dgm:presLayoutVars>
      </dgm:prSet>
      <dgm:spPr/>
    </dgm:pt>
  </dgm:ptLst>
  <dgm:cxnLst>
    <dgm:cxn modelId="{65EE5611-FC6C-44D3-B345-CEABC9E44321}" type="presOf" srcId="{75618B8D-93F3-4BB5-8AF6-7610A53D2AF5}" destId="{EE2F90FD-170B-44EA-95EE-B81304D15AB7}" srcOrd="0" destOrd="0" presId="urn:microsoft.com/office/officeart/2005/8/layout/vList2"/>
    <dgm:cxn modelId="{10289D21-7A22-4A87-9676-4DBF1D5CC1D7}" srcId="{27A8A678-C867-499D-801F-0ED33819565C}" destId="{1E1EA54D-B427-40D1-987D-6714C34618E9}" srcOrd="3" destOrd="0" parTransId="{C0331901-380B-41BF-9BD3-A5421EDC7C30}" sibTransId="{AC1BF869-9B6E-4E11-86CE-430638FC9AEE}"/>
    <dgm:cxn modelId="{2C54402F-A1F2-443E-B6C2-FAD215EB9E51}" type="presOf" srcId="{BFF5607C-72FE-4729-826E-EC0F5565EC96}" destId="{A3914939-FF1F-4591-88E0-DA37CD2ACE44}" srcOrd="0" destOrd="0" presId="urn:microsoft.com/office/officeart/2005/8/layout/vList2"/>
    <dgm:cxn modelId="{3161753F-81E6-42A0-B526-BE60E4DEF03E}" type="presOf" srcId="{1E1EA54D-B427-40D1-987D-6714C34618E9}" destId="{7BC68826-0EC5-4A56-96C7-78A6070B20DD}" srcOrd="0" destOrd="0" presId="urn:microsoft.com/office/officeart/2005/8/layout/vList2"/>
    <dgm:cxn modelId="{EDC26C64-DED2-4254-B46F-FFE1739D15FD}" type="presOf" srcId="{2876517B-C7B9-479E-ADF9-F428A1233FFB}" destId="{00AE3D10-2409-4D3F-8D58-54884384363A}" srcOrd="0" destOrd="0" presId="urn:microsoft.com/office/officeart/2005/8/layout/vList2"/>
    <dgm:cxn modelId="{2E9A4378-13C4-4F9A-A3CE-C8D33259FE0A}" srcId="{27A8A678-C867-499D-801F-0ED33819565C}" destId="{995BE736-81E8-4965-B876-E533A78BDE4A}" srcOrd="5" destOrd="0" parTransId="{74EE8648-D088-43F6-9090-2F7B742131BE}" sibTransId="{0E215B26-D5D9-4B59-A202-54B86FAC323C}"/>
    <dgm:cxn modelId="{C28F7F58-42A8-423F-9893-60D6639C0519}" type="presOf" srcId="{01F0A64A-99D6-408A-BECB-1BA2809000E8}" destId="{9525B595-5A9D-488E-AAA9-114430E924B5}" srcOrd="0" destOrd="0" presId="urn:microsoft.com/office/officeart/2005/8/layout/vList2"/>
    <dgm:cxn modelId="{6DA5FB58-EE55-41EA-802A-8AEC54317B2D}" srcId="{27A8A678-C867-499D-801F-0ED33819565C}" destId="{2876517B-C7B9-479E-ADF9-F428A1233FFB}" srcOrd="1" destOrd="0" parTransId="{EF94D15C-0601-4602-AE3F-5C543F61E72C}" sibTransId="{74553660-9D30-42DA-B23C-75935FA99C10}"/>
    <dgm:cxn modelId="{1AC98E99-B734-4F02-8D2B-CA9FE1F8A929}" srcId="{27A8A678-C867-499D-801F-0ED33819565C}" destId="{01F0A64A-99D6-408A-BECB-1BA2809000E8}" srcOrd="2" destOrd="0" parTransId="{CE59FD5D-81B2-4747-BAB1-80704557FA3B}" sibTransId="{E614E4D3-3F71-4197-BE1E-2652B21E82FE}"/>
    <dgm:cxn modelId="{11EEE39B-2235-4DEB-8390-E21C76FB0B6C}" type="presOf" srcId="{27A8A678-C867-499D-801F-0ED33819565C}" destId="{8D422E88-53CF-4C30-BDB0-2F6A5F5F2D0E}" srcOrd="0" destOrd="0" presId="urn:microsoft.com/office/officeart/2005/8/layout/vList2"/>
    <dgm:cxn modelId="{606559A5-B0E5-4E97-96F8-3ED2F4B6975C}" type="presOf" srcId="{995BE736-81E8-4965-B876-E533A78BDE4A}" destId="{71EC85F2-1DDB-412B-B594-2557AC27E323}" srcOrd="0" destOrd="0" presId="urn:microsoft.com/office/officeart/2005/8/layout/vList2"/>
    <dgm:cxn modelId="{939962A9-7A9B-400F-806A-B1B86257738A}" srcId="{27A8A678-C867-499D-801F-0ED33819565C}" destId="{BFF5607C-72FE-4729-826E-EC0F5565EC96}" srcOrd="0" destOrd="0" parTransId="{EBD49FAB-579A-4015-8A71-D1D8B6700969}" sibTransId="{436BBDA2-2E31-44E2-BFF7-259922FCD97C}"/>
    <dgm:cxn modelId="{2A8A81B0-08A1-4C36-93C8-6E6E658C0DCA}" srcId="{27A8A678-C867-499D-801F-0ED33819565C}" destId="{75618B8D-93F3-4BB5-8AF6-7610A53D2AF5}" srcOrd="4" destOrd="0" parTransId="{907DC1DA-6D64-4A49-B553-20F24B1C38B4}" sibTransId="{9966D103-62C4-4CD3-BB75-02341D87BDB3}"/>
    <dgm:cxn modelId="{7FEF3D8D-AD52-46E2-9CAA-19DFBAAD497F}" type="presParOf" srcId="{8D422E88-53CF-4C30-BDB0-2F6A5F5F2D0E}" destId="{A3914939-FF1F-4591-88E0-DA37CD2ACE44}" srcOrd="0" destOrd="0" presId="urn:microsoft.com/office/officeart/2005/8/layout/vList2"/>
    <dgm:cxn modelId="{37DE08B4-A353-4CE1-8577-2E9730866B2B}" type="presParOf" srcId="{8D422E88-53CF-4C30-BDB0-2F6A5F5F2D0E}" destId="{7B644F9B-15AF-4842-AA48-BE1579572EBA}" srcOrd="1" destOrd="0" presId="urn:microsoft.com/office/officeart/2005/8/layout/vList2"/>
    <dgm:cxn modelId="{0B9D63C7-9D0D-4232-8125-557B209BD31B}" type="presParOf" srcId="{8D422E88-53CF-4C30-BDB0-2F6A5F5F2D0E}" destId="{00AE3D10-2409-4D3F-8D58-54884384363A}" srcOrd="2" destOrd="0" presId="urn:microsoft.com/office/officeart/2005/8/layout/vList2"/>
    <dgm:cxn modelId="{5D70D4EA-D4DA-41DE-B106-6E2312B51699}" type="presParOf" srcId="{8D422E88-53CF-4C30-BDB0-2F6A5F5F2D0E}" destId="{7978779B-459F-4FF2-8D6D-15CA8E282DD2}" srcOrd="3" destOrd="0" presId="urn:microsoft.com/office/officeart/2005/8/layout/vList2"/>
    <dgm:cxn modelId="{2EF0A410-C3DF-48F4-B6D9-BB83C06C8068}" type="presParOf" srcId="{8D422E88-53CF-4C30-BDB0-2F6A5F5F2D0E}" destId="{9525B595-5A9D-488E-AAA9-114430E924B5}" srcOrd="4" destOrd="0" presId="urn:microsoft.com/office/officeart/2005/8/layout/vList2"/>
    <dgm:cxn modelId="{11B47B20-6BC7-41EA-9422-7CC563DD050F}" type="presParOf" srcId="{8D422E88-53CF-4C30-BDB0-2F6A5F5F2D0E}" destId="{32D8ADA7-2646-4442-8310-D546D70D54D2}" srcOrd="5" destOrd="0" presId="urn:microsoft.com/office/officeart/2005/8/layout/vList2"/>
    <dgm:cxn modelId="{DCD6D295-A970-41C4-B09C-824517DABD40}" type="presParOf" srcId="{8D422E88-53CF-4C30-BDB0-2F6A5F5F2D0E}" destId="{7BC68826-0EC5-4A56-96C7-78A6070B20DD}" srcOrd="6" destOrd="0" presId="urn:microsoft.com/office/officeart/2005/8/layout/vList2"/>
    <dgm:cxn modelId="{81919E99-EEBD-46D0-9931-F1E22B297348}" type="presParOf" srcId="{8D422E88-53CF-4C30-BDB0-2F6A5F5F2D0E}" destId="{CCBB08A7-1BFE-4364-87CF-2191568E11EF}" srcOrd="7" destOrd="0" presId="urn:microsoft.com/office/officeart/2005/8/layout/vList2"/>
    <dgm:cxn modelId="{82CB77A3-24DD-4A9D-9077-BC4C1394CC63}" type="presParOf" srcId="{8D422E88-53CF-4C30-BDB0-2F6A5F5F2D0E}" destId="{EE2F90FD-170B-44EA-95EE-B81304D15AB7}" srcOrd="8" destOrd="0" presId="urn:microsoft.com/office/officeart/2005/8/layout/vList2"/>
    <dgm:cxn modelId="{F8DA4A93-5522-477C-932E-AD0EA5162A15}" type="presParOf" srcId="{8D422E88-53CF-4C30-BDB0-2F6A5F5F2D0E}" destId="{D3D1E64B-F775-4C6E-A1BC-D63C36C27044}" srcOrd="9" destOrd="0" presId="urn:microsoft.com/office/officeart/2005/8/layout/vList2"/>
    <dgm:cxn modelId="{4E62856E-7F55-42C8-AF20-8D64D4EA42A8}" type="presParOf" srcId="{8D422E88-53CF-4C30-BDB0-2F6A5F5F2D0E}" destId="{71EC85F2-1DDB-412B-B594-2557AC27E32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14939-FF1F-4591-88E0-DA37CD2ACE44}">
      <dsp:nvSpPr>
        <dsp:cNvPr id="0" name=""/>
        <dsp:cNvSpPr/>
      </dsp:nvSpPr>
      <dsp:spPr>
        <a:xfrm>
          <a:off x="0" y="2448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Mild to moderate postnatal depression (PND) requiring up to 6 Health Visitor listening visits</a:t>
          </a:r>
        </a:p>
      </dsp:txBody>
      <dsp:txXfrm>
        <a:off x="33012" y="57501"/>
        <a:ext cx="5115576" cy="610236"/>
      </dsp:txXfrm>
    </dsp:sp>
    <dsp:sp modelId="{00AE3D10-2409-4D3F-8D58-54884384363A}">
      <dsp:nvSpPr>
        <dsp:cNvPr id="0" name=""/>
        <dsp:cNvSpPr/>
      </dsp:nvSpPr>
      <dsp:spPr>
        <a:xfrm>
          <a:off x="0" y="74970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Breastfeeding support</a:t>
          </a:r>
        </a:p>
      </dsp:txBody>
      <dsp:txXfrm>
        <a:off x="33012" y="782721"/>
        <a:ext cx="5115576" cy="610236"/>
      </dsp:txXfrm>
    </dsp:sp>
    <dsp:sp modelId="{9525B595-5A9D-488E-AAA9-114430E924B5}">
      <dsp:nvSpPr>
        <dsp:cNvPr id="0" name=""/>
        <dsp:cNvSpPr/>
      </dsp:nvSpPr>
      <dsp:spPr>
        <a:xfrm>
          <a:off x="0" y="147492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Sleep problems</a:t>
          </a:r>
        </a:p>
      </dsp:txBody>
      <dsp:txXfrm>
        <a:off x="33012" y="1507941"/>
        <a:ext cx="5115576" cy="610236"/>
      </dsp:txXfrm>
    </dsp:sp>
    <dsp:sp modelId="{7BC68826-0EC5-4A56-96C7-78A6070B20DD}">
      <dsp:nvSpPr>
        <dsp:cNvPr id="0" name=""/>
        <dsp:cNvSpPr/>
      </dsp:nvSpPr>
      <dsp:spPr>
        <a:xfrm>
          <a:off x="0" y="220014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Healthy eating/ introduction to solid foods</a:t>
          </a:r>
        </a:p>
      </dsp:txBody>
      <dsp:txXfrm>
        <a:off x="33012" y="2233161"/>
        <a:ext cx="5115576" cy="610236"/>
      </dsp:txXfrm>
    </dsp:sp>
    <dsp:sp modelId="{EE2F90FD-170B-44EA-95EE-B81304D15AB7}">
      <dsp:nvSpPr>
        <dsp:cNvPr id="0" name=""/>
        <dsp:cNvSpPr/>
      </dsp:nvSpPr>
      <dsp:spPr>
        <a:xfrm>
          <a:off x="0" y="292536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Toilet training</a:t>
          </a:r>
        </a:p>
      </dsp:txBody>
      <dsp:txXfrm>
        <a:off x="33012" y="2958381"/>
        <a:ext cx="5115576" cy="610236"/>
      </dsp:txXfrm>
    </dsp:sp>
    <dsp:sp modelId="{71EC85F2-1DDB-412B-B594-2557AC27E323}">
      <dsp:nvSpPr>
        <dsp:cNvPr id="0" name=""/>
        <dsp:cNvSpPr/>
      </dsp:nvSpPr>
      <dsp:spPr>
        <a:xfrm>
          <a:off x="0" y="365058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Supporting speech, play and development</a:t>
          </a:r>
        </a:p>
      </dsp:txBody>
      <dsp:txXfrm>
        <a:off x="33012" y="3683601"/>
        <a:ext cx="5115576" cy="610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00249"/>
            <a:ext cx="9959340" cy="1509713"/>
          </a:xfrm>
        </p:spPr>
        <p:txBody>
          <a:bodyPr anchor="b">
            <a:normAutofit/>
          </a:bodyPr>
          <a:lstStyle>
            <a:lvl1pPr algn="l">
              <a:defRPr sz="4400" b="0" i="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838200" y="3602038"/>
            <a:ext cx="9959340" cy="1655762"/>
          </a:xfrm>
        </p:spPr>
        <p:txBody>
          <a:bodyPr>
            <a:normAutofit/>
          </a:bodyPr>
          <a:lstStyle>
            <a:lvl1pPr marL="0" indent="0" algn="l">
              <a:buNone/>
              <a:defRPr sz="2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6392F3C1-0B21-4B51-A342-0F51B3F7BBAD}" type="datetimeFigureOut">
              <a:rPr lang="en-GB" smtClean="0"/>
              <a:pPr/>
              <a:t>16/04/2024</a:t>
            </a:fld>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DF6C8E-05E1-4D05-BAE8-1259DBC81783}" type="slidenum">
              <a:rPr lang="en-GB" smtClean="0"/>
              <a:pPr/>
              <a:t>‹#›</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pic>
        <p:nvPicPr>
          <p:cNvPr id="10" name="Picture 9">
            <a:extLst>
              <a:ext uri="{FF2B5EF4-FFF2-40B4-BE49-F238E27FC236}">
                <a16:creationId xmlns:a16="http://schemas.microsoft.com/office/drawing/2014/main" id="{D3F0EB12-448C-BF4D-A39C-859039BC04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11" name="Picture 10">
            <a:extLst>
              <a:ext uri="{FF2B5EF4-FFF2-40B4-BE49-F238E27FC236}">
                <a16:creationId xmlns:a16="http://schemas.microsoft.com/office/drawing/2014/main" id="{C2DECD2D-EB7B-484E-8B20-0FB957A553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spTree>
    <p:extLst>
      <p:ext uri="{BB962C8B-B14F-4D97-AF65-F5344CB8AC3E}">
        <p14:creationId xmlns:p14="http://schemas.microsoft.com/office/powerpoint/2010/main" val="270563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88680" cy="1325563"/>
          </a:xfrm>
        </p:spPr>
        <p:txBody>
          <a:bodyPr/>
          <a:lstStyle>
            <a:lvl1pPr>
              <a:defRPr b="0" i="0"/>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16/04/2024</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9" name="Picture 8">
            <a:extLst>
              <a:ext uri="{FF2B5EF4-FFF2-40B4-BE49-F238E27FC236}">
                <a16:creationId xmlns:a16="http://schemas.microsoft.com/office/drawing/2014/main" id="{EDB70780-2DBD-D14E-AF6A-959ED517AB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0" name="Picture 9">
            <a:extLst>
              <a:ext uri="{FF2B5EF4-FFF2-40B4-BE49-F238E27FC236}">
                <a16:creationId xmlns:a16="http://schemas.microsoft.com/office/drawing/2014/main" id="{8EF7C60E-5384-5240-830C-4DAA5276B6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238236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06608" y="365125"/>
            <a:ext cx="1547191" cy="5811838"/>
          </a:xfrm>
        </p:spPr>
        <p:txBody>
          <a:bodyPr vert="eaVert"/>
          <a:lstStyle>
            <a:lvl1pPr>
              <a:defRPr b="0" i="0"/>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8796130" cy="5811838"/>
          </a:xfrm>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16/04/2024</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a:extLst>
              <a:ext uri="{FF2B5EF4-FFF2-40B4-BE49-F238E27FC236}">
                <a16:creationId xmlns:a16="http://schemas.microsoft.com/office/drawing/2014/main" id="{90B5874C-C5E1-CD46-9627-4FC316B7FC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spTree>
    <p:extLst>
      <p:ext uri="{BB962C8B-B14F-4D97-AF65-F5344CB8AC3E}">
        <p14:creationId xmlns:p14="http://schemas.microsoft.com/office/powerpoint/2010/main" val="37121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00249"/>
            <a:ext cx="9959340" cy="1509713"/>
          </a:xfrm>
        </p:spPr>
        <p:txBody>
          <a:bodyPr anchor="b">
            <a:normAutofit/>
          </a:bodyPr>
          <a:lstStyle>
            <a:lvl1pPr algn="l">
              <a:defRPr sz="4400" b="0" i="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838200" y="3602038"/>
            <a:ext cx="9959340" cy="1655762"/>
          </a:xfrm>
        </p:spPr>
        <p:txBody>
          <a:bodyPr>
            <a:normAutofit/>
          </a:bodyPr>
          <a:lstStyle>
            <a:lvl1pPr marL="0" indent="0" algn="l">
              <a:buNone/>
              <a:defRPr sz="2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6392F3C1-0B21-4B51-A342-0F51B3F7BBAD}" type="datetimeFigureOut">
              <a:rPr lang="en-GB" smtClean="0"/>
              <a:pPr/>
              <a:t>16/04/2024</a:t>
            </a:fld>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DF6C8E-05E1-4D05-BAE8-1259DBC81783}"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spTree>
    <p:extLst>
      <p:ext uri="{BB962C8B-B14F-4D97-AF65-F5344CB8AC3E}">
        <p14:creationId xmlns:p14="http://schemas.microsoft.com/office/powerpoint/2010/main" val="210271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1802295"/>
            <a:ext cx="10515600" cy="4287355"/>
          </a:xfrm>
        </p:spPr>
        <p:txBody>
          <a:bodyPr>
            <a:normAutofit/>
          </a:bodyPr>
          <a:lstStyle>
            <a:lvl1pPr marL="0" indent="0">
              <a:buNone/>
              <a:defRPr sz="1600" b="0" i="0">
                <a:solidFill>
                  <a:srgbClr val="3C3C3B"/>
                </a:solidFill>
                <a:latin typeface="Avenir Book" panose="02000503020000020003"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2F3C1-0B21-4B51-A342-0F51B3F7BBAD}" type="datetimeFigureOut">
              <a:rPr lang="en-GB" smtClean="0"/>
              <a:t>16/04/2024</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9" name="Title 1">
            <a:extLst>
              <a:ext uri="{FF2B5EF4-FFF2-40B4-BE49-F238E27FC236}">
                <a16:creationId xmlns:a16="http://schemas.microsoft.com/office/drawing/2014/main" id="{6C370FE5-5514-4147-889D-55501E9FBD03}"/>
              </a:ext>
            </a:extLst>
          </p:cNvPr>
          <p:cNvSpPr>
            <a:spLocks noGrp="1"/>
          </p:cNvSpPr>
          <p:nvPr>
            <p:ph type="title"/>
          </p:nvPr>
        </p:nvSpPr>
        <p:spPr>
          <a:xfrm>
            <a:off x="838200" y="365125"/>
            <a:ext cx="9311640" cy="1325563"/>
          </a:xfrm>
        </p:spPr>
        <p:txBody>
          <a:bodyPr/>
          <a:lstStyle>
            <a:lvl1pPr>
              <a:defRPr b="0" i="0">
                <a:latin typeface="Avenir Book" panose="02000503020000020003" pitchFamily="2"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83681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11580"/>
            <a:ext cx="6172200" cy="4649470"/>
          </a:xfrm>
        </p:spPr>
        <p:txBody>
          <a:bodyPr/>
          <a:lstStyle>
            <a:lvl1pPr>
              <a:defRPr sz="1600" b="0" i="0"/>
            </a:lvl1pPr>
            <a:lvl2pPr>
              <a:defRPr sz="1400" b="0" i="0"/>
            </a:lvl2pPr>
            <a:lvl3pPr>
              <a:defRPr sz="1200" b="0" i="0"/>
            </a:lvl3pPr>
            <a:lvl4pPr>
              <a:defRPr sz="1050" b="0" i="0"/>
            </a:lvl4pPr>
            <a:lvl5pPr>
              <a:defRPr sz="900" b="0" i="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2F3C1-0B21-4B51-A342-0F51B3F7BBAD}" type="datetimeFigureOut">
              <a:rPr lang="en-GB" smtClean="0"/>
              <a:t>16/04/2024</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itle 1">
            <a:extLst>
              <a:ext uri="{FF2B5EF4-FFF2-40B4-BE49-F238E27FC236}">
                <a16:creationId xmlns:a16="http://schemas.microsoft.com/office/drawing/2014/main" id="{AF7B749C-53AA-3B47-B86F-D1AA412B1B72}"/>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3301019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200150"/>
            <a:ext cx="6172200" cy="4660900"/>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16/04/2024</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ext Placeholder 3">
            <a:extLst>
              <a:ext uri="{FF2B5EF4-FFF2-40B4-BE49-F238E27FC236}">
                <a16:creationId xmlns:a16="http://schemas.microsoft.com/office/drawing/2014/main" id="{18EC59EE-7C3C-2A48-97AE-F373E70B4738}"/>
              </a:ext>
            </a:extLst>
          </p:cNvPr>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F31E8F93-F907-A74B-AEBF-962FDF4537A6}"/>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10375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1802295"/>
            <a:ext cx="10515600" cy="4287355"/>
          </a:xfrm>
        </p:spPr>
        <p:txBody>
          <a:bodyPr>
            <a:normAutofit/>
          </a:bodyPr>
          <a:lstStyle>
            <a:lvl1pPr marL="0" indent="0">
              <a:buNone/>
              <a:defRPr sz="1600" b="0" i="0">
                <a:solidFill>
                  <a:srgbClr val="3C3C3B"/>
                </a:solidFill>
                <a:latin typeface="Avenir Book" panose="02000503020000020003"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2F3C1-0B21-4B51-A342-0F51B3F7BBAD}" type="datetimeFigureOut">
              <a:rPr lang="en-GB" smtClean="0"/>
              <a:t>16/04/2024</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9" name="Title 1">
            <a:extLst>
              <a:ext uri="{FF2B5EF4-FFF2-40B4-BE49-F238E27FC236}">
                <a16:creationId xmlns:a16="http://schemas.microsoft.com/office/drawing/2014/main" id="{6C370FE5-5514-4147-889D-55501E9FBD03}"/>
              </a:ext>
            </a:extLst>
          </p:cNvPr>
          <p:cNvSpPr>
            <a:spLocks noGrp="1"/>
          </p:cNvSpPr>
          <p:nvPr>
            <p:ph type="title"/>
          </p:nvPr>
        </p:nvSpPr>
        <p:spPr>
          <a:xfrm>
            <a:off x="838200" y="365125"/>
            <a:ext cx="9311640" cy="1325563"/>
          </a:xfrm>
        </p:spPr>
        <p:txBody>
          <a:bodyPr/>
          <a:lstStyle>
            <a:lvl1pPr>
              <a:defRPr b="1" i="0">
                <a:latin typeface="Avenir Heavy" panose="02000503020000020003" pitchFamily="2" charset="0"/>
                <a:cs typeface="Arial" panose="020B0604020202020204" pitchFamily="34" charset="0"/>
              </a:defRPr>
            </a:lvl1pPr>
          </a:lstStyle>
          <a:p>
            <a:r>
              <a:rPr lang="en-US"/>
              <a:t>Click to edit Master title style</a:t>
            </a:r>
            <a:endParaRPr lang="en-GB" dirty="0"/>
          </a:p>
        </p:txBody>
      </p:sp>
      <p:pic>
        <p:nvPicPr>
          <p:cNvPr id="10" name="Picture 9">
            <a:extLst>
              <a:ext uri="{FF2B5EF4-FFF2-40B4-BE49-F238E27FC236}">
                <a16:creationId xmlns:a16="http://schemas.microsoft.com/office/drawing/2014/main" id="{B7EA1E88-FF07-AD49-AA39-9CA9FAE151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a:extLst>
              <a:ext uri="{FF2B5EF4-FFF2-40B4-BE49-F238E27FC236}">
                <a16:creationId xmlns:a16="http://schemas.microsoft.com/office/drawing/2014/main" id="{184549BA-9F6D-1C4B-92F7-944CC191D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26786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11640" cy="1325563"/>
          </a:xfrm>
        </p:spPr>
        <p:txBody>
          <a:bodyPr/>
          <a:lstStyle>
            <a:lvl1pPr>
              <a:defRPr b="0" i="0"/>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16/04/2024</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9" name="Picture 8">
            <a:extLst>
              <a:ext uri="{FF2B5EF4-FFF2-40B4-BE49-F238E27FC236}">
                <a16:creationId xmlns:a16="http://schemas.microsoft.com/office/drawing/2014/main" id="{3090CC70-0750-1E4B-A272-5E1EC690C5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0" name="Picture 9">
            <a:extLst>
              <a:ext uri="{FF2B5EF4-FFF2-40B4-BE49-F238E27FC236}">
                <a16:creationId xmlns:a16="http://schemas.microsoft.com/office/drawing/2014/main" id="{CD527AE8-0426-6A4B-9642-3EDD08F09B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93695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22970" cy="1325563"/>
          </a:xfrm>
        </p:spPr>
        <p:txBody>
          <a:bodyPr/>
          <a:lstStyle>
            <a:lvl1pPr>
              <a:defRPr b="0" i="0"/>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b="0" i="0">
                <a:solidFill>
                  <a:srgbClr val="3C3C3B"/>
                </a:solidFill>
              </a:defRPr>
            </a:lvl1pPr>
            <a:lvl2pPr>
              <a:defRPr b="0" i="0">
                <a:solidFill>
                  <a:srgbClr val="3C3C3B"/>
                </a:solidFill>
              </a:defRPr>
            </a:lvl2pPr>
            <a:lvl3pPr>
              <a:defRPr b="0" i="0">
                <a:solidFill>
                  <a:srgbClr val="3C3C3B"/>
                </a:solidFill>
              </a:defRPr>
            </a:lvl3pPr>
            <a:lvl4pPr>
              <a:defRPr b="0" i="0">
                <a:solidFill>
                  <a:srgbClr val="3C3C3B"/>
                </a:solidFill>
              </a:defRPr>
            </a:lvl4pPr>
            <a:lvl5pPr>
              <a:defRPr b="0" i="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16/04/2024</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10" name="Picture 9">
            <a:extLst>
              <a:ext uri="{FF2B5EF4-FFF2-40B4-BE49-F238E27FC236}">
                <a16:creationId xmlns:a16="http://schemas.microsoft.com/office/drawing/2014/main" id="{85305B1E-E315-0C46-A54B-ED88F5CFF4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a:extLst>
              <a:ext uri="{FF2B5EF4-FFF2-40B4-BE49-F238E27FC236}">
                <a16:creationId xmlns:a16="http://schemas.microsoft.com/office/drawing/2014/main" id="{D05CE1C3-0613-B54F-96FE-516843A5EC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211038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281352" cy="1325563"/>
          </a:xfrm>
        </p:spPr>
        <p:txBody>
          <a:bodyPr/>
          <a:lstStyle>
            <a:lvl1pPr>
              <a:defRPr b="0" i="0"/>
            </a:lvl1p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000" b="0" i="0">
                <a:solidFill>
                  <a:srgbClr val="3C3C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0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6392F3C1-0B21-4B51-A342-0F51B3F7BBAD}" type="datetimeFigureOut">
              <a:rPr lang="en-GB" smtClean="0"/>
              <a:t>16/04/2024</a:t>
            </a:fld>
            <a:endParaRPr lang="en-GB"/>
          </a:p>
        </p:txBody>
      </p:sp>
      <p:sp>
        <p:nvSpPr>
          <p:cNvPr id="9" name="Slide Number Placeholder 8"/>
          <p:cNvSpPr>
            <a:spLocks noGrp="1"/>
          </p:cNvSpPr>
          <p:nvPr>
            <p:ph type="sldNum" sz="quarter" idx="12"/>
          </p:nvPr>
        </p:nvSpPr>
        <p:spPr/>
        <p:txBody>
          <a:bodyPr/>
          <a:lstStyle/>
          <a:p>
            <a:fld id="{E8DF6C8E-05E1-4D05-BAE8-1259DBC81783}" type="slidenum">
              <a:rPr lang="en-GB" smtClean="0"/>
              <a:t>‹#›</a:t>
            </a:fld>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12" name="Picture 11">
            <a:extLst>
              <a:ext uri="{FF2B5EF4-FFF2-40B4-BE49-F238E27FC236}">
                <a16:creationId xmlns:a16="http://schemas.microsoft.com/office/drawing/2014/main" id="{006467B1-4E86-E244-83E5-4961F827055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3" name="Picture 12">
            <a:extLst>
              <a:ext uri="{FF2B5EF4-FFF2-40B4-BE49-F238E27FC236}">
                <a16:creationId xmlns:a16="http://schemas.microsoft.com/office/drawing/2014/main" id="{BE68324E-9257-1441-A3DC-F95A26805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66295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80120" cy="1325563"/>
          </a:xfrm>
        </p:spPr>
        <p:txBody>
          <a:bodyPr/>
          <a:lstStyle>
            <a:lvl1pPr>
              <a:defRPr b="0" i="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6392F3C1-0B21-4B51-A342-0F51B3F7BBAD}" type="datetimeFigureOut">
              <a:rPr lang="en-GB" smtClean="0"/>
              <a:t>16/04/2024</a:t>
            </a:fld>
            <a:endParaRPr lang="en-GB"/>
          </a:p>
        </p:txBody>
      </p:sp>
      <p:sp>
        <p:nvSpPr>
          <p:cNvPr id="5" name="Slide Number Placeholder 4"/>
          <p:cNvSpPr>
            <a:spLocks noGrp="1"/>
          </p:cNvSpPr>
          <p:nvPr>
            <p:ph type="sldNum" sz="quarter" idx="12"/>
          </p:nvPr>
        </p:nvSpPr>
        <p:spPr/>
        <p:txBody>
          <a:bodyPr/>
          <a:lstStyle/>
          <a:p>
            <a:fld id="{E8DF6C8E-05E1-4D05-BAE8-1259DBC81783}" type="slidenum">
              <a:rPr lang="en-GB" smtClean="0"/>
              <a:t>‹#›</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8" name="Picture 7">
            <a:extLst>
              <a:ext uri="{FF2B5EF4-FFF2-40B4-BE49-F238E27FC236}">
                <a16:creationId xmlns:a16="http://schemas.microsoft.com/office/drawing/2014/main" id="{B8C09A44-771E-CA41-9BDD-ED354431C0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a:extLst>
              <a:ext uri="{FF2B5EF4-FFF2-40B4-BE49-F238E27FC236}">
                <a16:creationId xmlns:a16="http://schemas.microsoft.com/office/drawing/2014/main" id="{76936055-2139-1745-8656-E1DD32D235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41247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2F3C1-0B21-4B51-A342-0F51B3F7BBAD}" type="datetimeFigureOut">
              <a:rPr lang="en-GB" smtClean="0"/>
              <a:t>16/04/2024</a:t>
            </a:fld>
            <a:endParaRPr lang="en-GB"/>
          </a:p>
        </p:txBody>
      </p:sp>
      <p:sp>
        <p:nvSpPr>
          <p:cNvPr id="4" name="Slide Number Placeholder 3"/>
          <p:cNvSpPr>
            <a:spLocks noGrp="1"/>
          </p:cNvSpPr>
          <p:nvPr>
            <p:ph type="sldNum" sz="quarter" idx="12"/>
          </p:nvPr>
        </p:nvSpPr>
        <p:spPr/>
        <p:txBody>
          <a:bodyPr/>
          <a:lstStyle/>
          <a:p>
            <a:fld id="{E8DF6C8E-05E1-4D05-BAE8-1259DBC81783}" type="slidenum">
              <a:rPr lang="en-GB" smtClean="0"/>
              <a:t>‹#›</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7" name="Picture 6">
            <a:extLst>
              <a:ext uri="{FF2B5EF4-FFF2-40B4-BE49-F238E27FC236}">
                <a16:creationId xmlns:a16="http://schemas.microsoft.com/office/drawing/2014/main" id="{FA38F8D1-13C4-AE4A-B03C-8120451906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8" name="Picture 7">
            <a:extLst>
              <a:ext uri="{FF2B5EF4-FFF2-40B4-BE49-F238E27FC236}">
                <a16:creationId xmlns:a16="http://schemas.microsoft.com/office/drawing/2014/main" id="{0CA84702-E676-8148-A2BC-9CD7CBAD98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spTree>
    <p:extLst>
      <p:ext uri="{BB962C8B-B14F-4D97-AF65-F5344CB8AC3E}">
        <p14:creationId xmlns:p14="http://schemas.microsoft.com/office/powerpoint/2010/main" val="320064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11580"/>
            <a:ext cx="6172200" cy="4649470"/>
          </a:xfrm>
        </p:spPr>
        <p:txBody>
          <a:bodyPr/>
          <a:lstStyle>
            <a:lvl1pPr>
              <a:defRPr sz="1600" b="0" i="0"/>
            </a:lvl1pPr>
            <a:lvl2pPr>
              <a:defRPr sz="1400" b="0" i="0"/>
            </a:lvl2pPr>
            <a:lvl3pPr>
              <a:defRPr sz="1200" b="0" i="0"/>
            </a:lvl3pPr>
            <a:lvl4pPr>
              <a:defRPr sz="1050" b="0" i="0"/>
            </a:lvl4pPr>
            <a:lvl5pPr>
              <a:defRPr sz="900" b="0" i="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2F3C1-0B21-4B51-A342-0F51B3F7BBAD}" type="datetimeFigureOut">
              <a:rPr lang="en-GB" smtClean="0"/>
              <a:t>16/04/2024</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itle 1">
            <a:extLst>
              <a:ext uri="{FF2B5EF4-FFF2-40B4-BE49-F238E27FC236}">
                <a16:creationId xmlns:a16="http://schemas.microsoft.com/office/drawing/2014/main" id="{AF7B749C-53AA-3B47-B86F-D1AA412B1B72}"/>
              </a:ext>
            </a:extLst>
          </p:cNvPr>
          <p:cNvSpPr txBox="1">
            <a:spLocks/>
          </p:cNvSpPr>
          <p:nvPr/>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pic>
        <p:nvPicPr>
          <p:cNvPr id="11" name="Picture 10">
            <a:extLst>
              <a:ext uri="{FF2B5EF4-FFF2-40B4-BE49-F238E27FC236}">
                <a16:creationId xmlns:a16="http://schemas.microsoft.com/office/drawing/2014/main" id="{495380C5-074F-914F-B1BF-97D30C93C4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2" name="Picture 11">
            <a:extLst>
              <a:ext uri="{FF2B5EF4-FFF2-40B4-BE49-F238E27FC236}">
                <a16:creationId xmlns:a16="http://schemas.microsoft.com/office/drawing/2014/main" id="{F2B3AA7F-113C-7F4D-84B4-8CDA6396EB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3" name="Title 1">
            <a:extLst>
              <a:ext uri="{FF2B5EF4-FFF2-40B4-BE49-F238E27FC236}">
                <a16:creationId xmlns:a16="http://schemas.microsoft.com/office/drawing/2014/main" id="{C7E5E50C-8BFC-E94A-823E-AA617E865DC6}"/>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419020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200150"/>
            <a:ext cx="6172200" cy="4660900"/>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16/04/2024</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ext Placeholder 3">
            <a:extLst>
              <a:ext uri="{FF2B5EF4-FFF2-40B4-BE49-F238E27FC236}">
                <a16:creationId xmlns:a16="http://schemas.microsoft.com/office/drawing/2014/main" id="{18EC59EE-7C3C-2A48-97AE-F373E70B4738}"/>
              </a:ext>
            </a:extLst>
          </p:cNvPr>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F31E8F93-F907-A74B-AEBF-962FDF4537A6}"/>
              </a:ext>
            </a:extLst>
          </p:cNvPr>
          <p:cNvSpPr txBox="1">
            <a:spLocks/>
          </p:cNvSpPr>
          <p:nvPr/>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pic>
        <p:nvPicPr>
          <p:cNvPr id="12" name="Picture 11">
            <a:extLst>
              <a:ext uri="{FF2B5EF4-FFF2-40B4-BE49-F238E27FC236}">
                <a16:creationId xmlns:a16="http://schemas.microsoft.com/office/drawing/2014/main" id="{02F5817B-FBEF-794B-809B-2037C9E19E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3" name="Picture 12">
            <a:extLst>
              <a:ext uri="{FF2B5EF4-FFF2-40B4-BE49-F238E27FC236}">
                <a16:creationId xmlns:a16="http://schemas.microsoft.com/office/drawing/2014/main" id="{3F9D78B5-5CA3-F746-ACC6-DF8CB933A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4" name="Title 1">
            <a:extLst>
              <a:ext uri="{FF2B5EF4-FFF2-40B4-BE49-F238E27FC236}">
                <a16:creationId xmlns:a16="http://schemas.microsoft.com/office/drawing/2014/main" id="{9BB63466-649D-634D-A521-888483D9E3E4}"/>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152437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2F3C1-0B21-4B51-A342-0F51B3F7BBAD}" type="datetimeFigureOut">
              <a:rPr lang="en-GB" smtClean="0"/>
              <a:t>16/04/2024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F6C8E-05E1-4D05-BAE8-1259DBC81783}" type="slidenum">
              <a:rPr lang="en-GB" smtClean="0"/>
              <a:t>‹#›</a:t>
            </a:fld>
            <a:endParaRPr lang="en-GB"/>
          </a:p>
        </p:txBody>
      </p:sp>
    </p:spTree>
    <p:extLst>
      <p:ext uri="{BB962C8B-B14F-4D97-AF65-F5344CB8AC3E}">
        <p14:creationId xmlns:p14="http://schemas.microsoft.com/office/powerpoint/2010/main" val="1666503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49" r:id="rId12"/>
    <p:sldLayoutId id="2147483651" r:id="rId13"/>
    <p:sldLayoutId id="2147483656" r:id="rId14"/>
    <p:sldLayoutId id="2147483657" r:id="rId15"/>
  </p:sldLayoutIdLst>
  <p:txStyles>
    <p:titleStyle>
      <a:lvl1pPr algn="l" defTabSz="914400" rtl="0" eaLnBrk="1" latinLnBrk="0" hangingPunct="1">
        <a:lnSpc>
          <a:spcPct val="90000"/>
        </a:lnSpc>
        <a:spcBef>
          <a:spcPct val="0"/>
        </a:spcBef>
        <a:buNone/>
        <a:defRPr sz="3600" b="1" i="0" kern="1200">
          <a:solidFill>
            <a:srgbClr val="B52259"/>
          </a:solidFill>
          <a:latin typeface="Avenir Heavy" panose="02000503020000020003"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3C3C3B"/>
          </a:solidFill>
          <a:latin typeface="Avenir Book" panose="02000503020000020003"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rgbClr val="3C3C3B"/>
          </a:solidFill>
          <a:latin typeface="Avenir Book" panose="02000503020000020003"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rgbClr val="3C3C3B"/>
          </a:solidFill>
          <a:latin typeface="Avenir Book" panose="02000503020000020003"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rgbClr val="3C3C3B"/>
          </a:solidFill>
          <a:latin typeface="Avenir Book" panose="02000503020000020003"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900" b="0" i="0" kern="1200">
          <a:solidFill>
            <a:srgbClr val="3C3C3B"/>
          </a:solidFill>
          <a:latin typeface="Avenir Book" panose="02000503020000020003"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banesbabyhubs/" TargetMode="External"/><Relationship Id="rId2" Type="http://schemas.openxmlformats.org/officeDocument/2006/relationships/hyperlink" Target="https://bathneshealthandcare.nhs.uk/childrens/health-visit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520" y="1620166"/>
            <a:ext cx="9144000" cy="2387600"/>
          </a:xfrm>
        </p:spPr>
        <p:txBody>
          <a:bodyPr/>
          <a:lstStyle/>
          <a:p>
            <a:pPr algn="l"/>
            <a:r>
              <a:rPr lang="en-GB" dirty="0">
                <a:solidFill>
                  <a:schemeClr val="bg1"/>
                </a:solidFill>
              </a:rPr>
              <a:t>Health Visiting Update </a:t>
            </a:r>
            <a:r>
              <a:rPr lang="en-GB" dirty="0"/>
              <a:t>to B&amp;NES Early Years SENCo training </a:t>
            </a:r>
            <a:endParaRPr lang="en-GB" dirty="0">
              <a:solidFill>
                <a:schemeClr val="bg1"/>
              </a:solidFill>
            </a:endParaRPr>
          </a:p>
        </p:txBody>
      </p:sp>
      <p:sp>
        <p:nvSpPr>
          <p:cNvPr id="3" name="Subtitle 2"/>
          <p:cNvSpPr>
            <a:spLocks noGrp="1"/>
          </p:cNvSpPr>
          <p:nvPr>
            <p:ph type="subTitle" idx="1"/>
          </p:nvPr>
        </p:nvSpPr>
        <p:spPr>
          <a:xfrm>
            <a:off x="834390" y="4062077"/>
            <a:ext cx="9144000" cy="1655762"/>
          </a:xfrm>
        </p:spPr>
        <p:txBody>
          <a:bodyPr/>
          <a:lstStyle/>
          <a:p>
            <a:pPr algn="l"/>
            <a:r>
              <a:rPr lang="en-GB" dirty="0"/>
              <a:t>Mandy Dams Clinical Team Lead Health Visiting</a:t>
            </a:r>
          </a:p>
          <a:p>
            <a:pPr algn="l"/>
            <a:r>
              <a:rPr lang="en-GB" dirty="0">
                <a:solidFill>
                  <a:schemeClr val="bg1"/>
                </a:solidFill>
              </a:rPr>
              <a:t>Line Managing </a:t>
            </a:r>
            <a:r>
              <a:rPr lang="en-GB" dirty="0"/>
              <a:t>K</a:t>
            </a:r>
            <a:r>
              <a:rPr lang="en-GB" dirty="0">
                <a:solidFill>
                  <a:schemeClr val="bg1"/>
                </a:solidFill>
              </a:rPr>
              <a:t>eynsham and Chew Valley Teams</a:t>
            </a:r>
          </a:p>
          <a:p>
            <a:pPr algn="l"/>
            <a:r>
              <a:rPr lang="en-GB" dirty="0"/>
              <a:t>Represents service on SEND Inclusion Panel</a:t>
            </a:r>
            <a:endParaRPr lang="en-GB" dirty="0">
              <a:solidFill>
                <a:schemeClr val="bg1"/>
              </a:solidFill>
            </a:endParaRPr>
          </a:p>
        </p:txBody>
      </p:sp>
    </p:spTree>
    <p:extLst>
      <p:ext uri="{BB962C8B-B14F-4D97-AF65-F5344CB8AC3E}">
        <p14:creationId xmlns:p14="http://schemas.microsoft.com/office/powerpoint/2010/main" val="117507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05F8-1EF6-4673-82BD-4B4905FA5274}"/>
              </a:ext>
            </a:extLst>
          </p:cNvPr>
          <p:cNvSpPr>
            <a:spLocks noGrp="1"/>
          </p:cNvSpPr>
          <p:nvPr>
            <p:ph type="title"/>
          </p:nvPr>
        </p:nvSpPr>
        <p:spPr/>
        <p:txBody>
          <a:bodyPr/>
          <a:lstStyle/>
          <a:p>
            <a:r>
              <a:rPr lang="en-GB" dirty="0"/>
              <a:t>Referrals/updates/waiting times</a:t>
            </a:r>
          </a:p>
        </p:txBody>
      </p:sp>
      <p:sp>
        <p:nvSpPr>
          <p:cNvPr id="3" name="Content Placeholder 2">
            <a:extLst>
              <a:ext uri="{FF2B5EF4-FFF2-40B4-BE49-F238E27FC236}">
                <a16:creationId xmlns:a16="http://schemas.microsoft.com/office/drawing/2014/main" id="{2CC0F348-9580-40FA-A0C2-6C325F1907FF}"/>
              </a:ext>
            </a:extLst>
          </p:cNvPr>
          <p:cNvSpPr>
            <a:spLocks noGrp="1"/>
          </p:cNvSpPr>
          <p:nvPr>
            <p:ph idx="1"/>
          </p:nvPr>
        </p:nvSpPr>
        <p:spPr/>
        <p:txBody>
          <a:bodyPr>
            <a:normAutofit/>
          </a:bodyPr>
          <a:lstStyle/>
          <a:p>
            <a:r>
              <a:rPr lang="en-GB" sz="1900" dirty="0"/>
              <a:t>Changes in Locality Team Staffing and capacity</a:t>
            </a:r>
          </a:p>
          <a:p>
            <a:pPr marL="0" indent="0">
              <a:buNone/>
            </a:pPr>
            <a:endParaRPr lang="en-GB" sz="1900" dirty="0"/>
          </a:p>
          <a:p>
            <a:r>
              <a:rPr lang="en-GB" sz="1900" dirty="0"/>
              <a:t>Links to Early Years Settings/named Health Visitor</a:t>
            </a:r>
          </a:p>
          <a:p>
            <a:endParaRPr lang="en-GB" sz="1900" dirty="0"/>
          </a:p>
          <a:p>
            <a:r>
              <a:rPr lang="en-GB" sz="1900" dirty="0"/>
              <a:t>Referrals: Contact Locality Team Office number to discuss with Duty Health Visitor if Named HV not known. Can offer anonymous advice but if specific child then parental consent needs to be given for contact.</a:t>
            </a:r>
          </a:p>
          <a:p>
            <a:endParaRPr lang="en-GB" sz="1900" dirty="0"/>
          </a:p>
          <a:p>
            <a:r>
              <a:rPr lang="en-GB" sz="1900" dirty="0"/>
              <a:t>Waiting Times for review &amp;/or Support packages</a:t>
            </a:r>
          </a:p>
          <a:p>
            <a:endParaRPr lang="en-GB" sz="1900" dirty="0"/>
          </a:p>
          <a:p>
            <a:r>
              <a:rPr lang="en-GB" sz="1900" dirty="0"/>
              <a:t>Moving towards a Single Point of Access – one contact number across B&amp;NES to contact Health Visiting</a:t>
            </a:r>
          </a:p>
          <a:p>
            <a:endParaRPr lang="en-GB" sz="1900" dirty="0"/>
          </a:p>
          <a:p>
            <a:endParaRPr lang="en-GB" dirty="0"/>
          </a:p>
          <a:p>
            <a:endParaRPr lang="en-GB" dirty="0"/>
          </a:p>
        </p:txBody>
      </p:sp>
    </p:spTree>
    <p:extLst>
      <p:ext uri="{BB962C8B-B14F-4D97-AF65-F5344CB8AC3E}">
        <p14:creationId xmlns:p14="http://schemas.microsoft.com/office/powerpoint/2010/main" val="115159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04BA1E-7A9C-41B3-96FB-4BB59299FC65}"/>
              </a:ext>
            </a:extLst>
          </p:cNvPr>
          <p:cNvSpPr>
            <a:spLocks noGrp="1"/>
          </p:cNvSpPr>
          <p:nvPr>
            <p:ph type="body" idx="1"/>
          </p:nvPr>
        </p:nvSpPr>
        <p:spPr/>
        <p:txBody>
          <a:bodyPr/>
          <a:lstStyle/>
          <a:p>
            <a:r>
              <a:rPr lang="en-GB" sz="3200" dirty="0"/>
              <a:t>CENTRAL SERVICE NUMBER:   01225 831794</a:t>
            </a:r>
          </a:p>
          <a:p>
            <a:r>
              <a:rPr lang="en-GB" sz="3200" dirty="0"/>
              <a:t>Bath South Health Visiting Team Tel: 01225 831694</a:t>
            </a:r>
          </a:p>
          <a:p>
            <a:r>
              <a:rPr lang="en-GB" sz="3200" dirty="0"/>
              <a:t>Keynsham HV Team Tel: 0117 9461076</a:t>
            </a:r>
          </a:p>
          <a:p>
            <a:r>
              <a:rPr lang="en-GB" sz="3200" dirty="0"/>
              <a:t>Chew Valley HV Team Tel: 01225 613887</a:t>
            </a:r>
          </a:p>
          <a:p>
            <a:r>
              <a:rPr lang="en-GB" sz="3200" dirty="0" err="1"/>
              <a:t>Somer</a:t>
            </a:r>
            <a:r>
              <a:rPr lang="en-GB" sz="3200" dirty="0"/>
              <a:t> Valley HV Team Tel: 01761 408358</a:t>
            </a:r>
          </a:p>
          <a:p>
            <a:r>
              <a:rPr lang="en-GB" sz="3200" dirty="0"/>
              <a:t>Parkside Health Visiting Team Tel: 01225 831829</a:t>
            </a:r>
            <a:endParaRPr lang="en-GB" dirty="0"/>
          </a:p>
          <a:p>
            <a:r>
              <a:rPr lang="en-GB" dirty="0"/>
              <a:t>B&amp;NES Health Visiting Webpage: </a:t>
            </a:r>
            <a:r>
              <a:rPr lang="en-GB" dirty="0">
                <a:hlinkClick r:id="rId2"/>
              </a:rPr>
              <a:t>https://bathneshealthandcare.nhs.uk/childrens/health-visiting/</a:t>
            </a:r>
            <a:r>
              <a:rPr lang="en-GB" dirty="0"/>
              <a:t> </a:t>
            </a:r>
          </a:p>
          <a:p>
            <a:r>
              <a:rPr lang="en-GB" dirty="0"/>
              <a:t>B&amp;NES Baby and Toddler Hubs Facebook page: </a:t>
            </a:r>
            <a:r>
              <a:rPr lang="en-GB" dirty="0">
                <a:hlinkClick r:id="rId3"/>
              </a:rPr>
              <a:t>https://www.facebook.com/banesbabyhubs/</a:t>
            </a:r>
            <a:r>
              <a:rPr lang="en-GB" dirty="0"/>
              <a:t> </a:t>
            </a:r>
          </a:p>
          <a:p>
            <a:endParaRPr lang="en-GB" dirty="0"/>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E4A5E779-423B-4ABB-B1F7-CD4DCFFFAF5F}"/>
              </a:ext>
            </a:extLst>
          </p:cNvPr>
          <p:cNvSpPr>
            <a:spLocks noGrp="1"/>
          </p:cNvSpPr>
          <p:nvPr>
            <p:ph type="title"/>
          </p:nvPr>
        </p:nvSpPr>
        <p:spPr/>
        <p:txBody>
          <a:bodyPr/>
          <a:lstStyle/>
          <a:p>
            <a:r>
              <a:rPr lang="en-GB" dirty="0"/>
              <a:t>Locality Team Office Contact Numbers</a:t>
            </a:r>
          </a:p>
        </p:txBody>
      </p:sp>
    </p:spTree>
    <p:extLst>
      <p:ext uri="{BB962C8B-B14F-4D97-AF65-F5344CB8AC3E}">
        <p14:creationId xmlns:p14="http://schemas.microsoft.com/office/powerpoint/2010/main" val="114271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ED25A-925F-41EA-ABF7-A9CF9547404D}"/>
              </a:ext>
            </a:extLst>
          </p:cNvPr>
          <p:cNvPicPr>
            <a:picLocks noChangeAspect="1"/>
          </p:cNvPicPr>
          <p:nvPr/>
        </p:nvPicPr>
        <p:blipFill>
          <a:blip r:embed="rId2"/>
          <a:stretch>
            <a:fillRect/>
          </a:stretch>
        </p:blipFill>
        <p:spPr>
          <a:xfrm>
            <a:off x="837744" y="1286070"/>
            <a:ext cx="10516511" cy="4285859"/>
          </a:xfrm>
          <a:prstGeom prst="rect">
            <a:avLst/>
          </a:prstGeom>
        </p:spPr>
      </p:pic>
      <p:pic>
        <p:nvPicPr>
          <p:cNvPr id="6" name="Picture 5">
            <a:extLst>
              <a:ext uri="{FF2B5EF4-FFF2-40B4-BE49-F238E27FC236}">
                <a16:creationId xmlns:a16="http://schemas.microsoft.com/office/drawing/2014/main" id="{3FD96976-84FC-45E6-B12A-A604B3E20F24}"/>
              </a:ext>
            </a:extLst>
          </p:cNvPr>
          <p:cNvPicPr>
            <a:picLocks noChangeAspect="1"/>
          </p:cNvPicPr>
          <p:nvPr/>
        </p:nvPicPr>
        <p:blipFill>
          <a:blip r:embed="rId2"/>
          <a:stretch>
            <a:fillRect/>
          </a:stretch>
        </p:blipFill>
        <p:spPr>
          <a:xfrm>
            <a:off x="990144" y="1438470"/>
            <a:ext cx="10516511" cy="4285859"/>
          </a:xfrm>
          <a:prstGeom prst="rect">
            <a:avLst/>
          </a:prstGeom>
        </p:spPr>
      </p:pic>
      <p:pic>
        <p:nvPicPr>
          <p:cNvPr id="7" name="Picture 6">
            <a:extLst>
              <a:ext uri="{FF2B5EF4-FFF2-40B4-BE49-F238E27FC236}">
                <a16:creationId xmlns:a16="http://schemas.microsoft.com/office/drawing/2014/main" id="{4D0F8597-CB9D-4938-937A-DA26099A905E}"/>
              </a:ext>
            </a:extLst>
          </p:cNvPr>
          <p:cNvPicPr>
            <a:picLocks noChangeAspect="1"/>
          </p:cNvPicPr>
          <p:nvPr/>
        </p:nvPicPr>
        <p:blipFill>
          <a:blip r:embed="rId3"/>
          <a:stretch>
            <a:fillRect/>
          </a:stretch>
        </p:blipFill>
        <p:spPr>
          <a:xfrm>
            <a:off x="1101969" y="1133671"/>
            <a:ext cx="9144000" cy="5143500"/>
          </a:xfrm>
          <a:prstGeom prst="rect">
            <a:avLst/>
          </a:prstGeom>
        </p:spPr>
      </p:pic>
    </p:spTree>
    <p:extLst>
      <p:ext uri="{BB962C8B-B14F-4D97-AF65-F5344CB8AC3E}">
        <p14:creationId xmlns:p14="http://schemas.microsoft.com/office/powerpoint/2010/main" val="152705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136851-F84D-0A46-AF0B-022D77D4D537}"/>
              </a:ext>
            </a:extLst>
          </p:cNvPr>
          <p:cNvSpPr>
            <a:spLocks noGrp="1"/>
          </p:cNvSpPr>
          <p:nvPr>
            <p:ph type="title"/>
          </p:nvPr>
        </p:nvSpPr>
        <p:spPr>
          <a:xfrm>
            <a:off x="838200" y="365125"/>
            <a:ext cx="8522970" cy="1325563"/>
          </a:xfrm>
        </p:spPr>
        <p:txBody>
          <a:bodyPr anchor="ctr">
            <a:normAutofit/>
          </a:bodyPr>
          <a:lstStyle/>
          <a:p>
            <a:r>
              <a:rPr lang="en-US" dirty="0"/>
              <a:t>Delivery Model</a:t>
            </a:r>
          </a:p>
        </p:txBody>
      </p:sp>
      <p:sp>
        <p:nvSpPr>
          <p:cNvPr id="2" name="Text Placeholder 1">
            <a:extLst>
              <a:ext uri="{FF2B5EF4-FFF2-40B4-BE49-F238E27FC236}">
                <a16:creationId xmlns:a16="http://schemas.microsoft.com/office/drawing/2014/main" id="{8CF423B9-4054-B744-A96B-21CD2C7C15B3}"/>
              </a:ext>
            </a:extLst>
          </p:cNvPr>
          <p:cNvSpPr>
            <a:spLocks noGrp="1"/>
          </p:cNvSpPr>
          <p:nvPr>
            <p:ph sz="half" idx="1"/>
          </p:nvPr>
        </p:nvSpPr>
        <p:spPr>
          <a:xfrm>
            <a:off x="838200" y="1825625"/>
            <a:ext cx="5181600" cy="4351338"/>
          </a:xfrm>
        </p:spPr>
        <p:txBody>
          <a:bodyPr>
            <a:normAutofit lnSpcReduction="10000"/>
          </a:bodyPr>
          <a:lstStyle/>
          <a:p>
            <a:r>
              <a:rPr lang="en-US" sz="3600" dirty="0"/>
              <a:t>‘Universal in reach – </a:t>
            </a:r>
            <a:r>
              <a:rPr lang="en-US" sz="3600" dirty="0" err="1"/>
              <a:t>Personalised</a:t>
            </a:r>
            <a:r>
              <a:rPr lang="en-US" sz="3600" dirty="0"/>
              <a:t> in response’ </a:t>
            </a:r>
            <a:r>
              <a:rPr lang="en-US" sz="3600" dirty="0" err="1"/>
              <a:t>superceded</a:t>
            </a:r>
            <a:r>
              <a:rPr lang="en-US" sz="3600" dirty="0"/>
              <a:t> 456 Model in 2021</a:t>
            </a:r>
          </a:p>
          <a:p>
            <a:r>
              <a:rPr lang="en-US" sz="3600" dirty="0"/>
              <a:t>Universal, Universal Plus and Universal Partnership Plus NOW universal, targeted and specialist service </a:t>
            </a:r>
          </a:p>
        </p:txBody>
      </p:sp>
      <p:pic>
        <p:nvPicPr>
          <p:cNvPr id="4" name="Picture 3">
            <a:extLst>
              <a:ext uri="{FF2B5EF4-FFF2-40B4-BE49-F238E27FC236}">
                <a16:creationId xmlns:a16="http://schemas.microsoft.com/office/drawing/2014/main" id="{CDD6D65C-970E-480C-A6FD-FD9254A0D6D0}"/>
              </a:ext>
            </a:extLst>
          </p:cNvPr>
          <p:cNvPicPr>
            <a:picLocks noChangeAspect="1"/>
          </p:cNvPicPr>
          <p:nvPr/>
        </p:nvPicPr>
        <p:blipFill>
          <a:blip r:embed="rId2"/>
          <a:stretch>
            <a:fillRect/>
          </a:stretch>
        </p:blipFill>
        <p:spPr>
          <a:xfrm>
            <a:off x="7027903" y="1825625"/>
            <a:ext cx="3470193" cy="4351338"/>
          </a:xfrm>
          <a:prstGeom prst="rect">
            <a:avLst/>
          </a:prstGeom>
          <a:noFill/>
        </p:spPr>
      </p:pic>
    </p:spTree>
    <p:extLst>
      <p:ext uri="{BB962C8B-B14F-4D97-AF65-F5344CB8AC3E}">
        <p14:creationId xmlns:p14="http://schemas.microsoft.com/office/powerpoint/2010/main" val="210900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345045-0DC0-401E-A5BB-3229AB0089E3}"/>
              </a:ext>
            </a:extLst>
          </p:cNvPr>
          <p:cNvSpPr>
            <a:spLocks noGrp="1"/>
          </p:cNvSpPr>
          <p:nvPr>
            <p:ph type="title"/>
          </p:nvPr>
        </p:nvSpPr>
        <p:spPr/>
        <p:txBody>
          <a:bodyPr/>
          <a:lstStyle/>
          <a:p>
            <a:r>
              <a:rPr lang="en-GB" dirty="0"/>
              <a:t>Healthy Child programme</a:t>
            </a:r>
          </a:p>
        </p:txBody>
      </p:sp>
      <p:sp>
        <p:nvSpPr>
          <p:cNvPr id="9" name="Content Placeholder 8">
            <a:extLst>
              <a:ext uri="{FF2B5EF4-FFF2-40B4-BE49-F238E27FC236}">
                <a16:creationId xmlns:a16="http://schemas.microsoft.com/office/drawing/2014/main" id="{FAFC6D2B-59D3-4C9D-8221-5AE32E6DF454}"/>
              </a:ext>
            </a:extLst>
          </p:cNvPr>
          <p:cNvSpPr>
            <a:spLocks noGrp="1"/>
          </p:cNvSpPr>
          <p:nvPr>
            <p:ph sz="half" idx="1"/>
          </p:nvPr>
        </p:nvSpPr>
        <p:spPr>
          <a:xfrm>
            <a:off x="838200" y="1825625"/>
            <a:ext cx="6963170" cy="4351338"/>
          </a:xfrm>
        </p:spPr>
        <p:txBody>
          <a:bodyPr>
            <a:normAutofit/>
          </a:bodyPr>
          <a:lstStyle/>
          <a:p>
            <a:r>
              <a:rPr lang="en-GB" sz="2000" dirty="0"/>
              <a:t>The Healthy Child Programme offers every family an evidence-base programme of interventions, including screening tests, immunisations, developmental reviews, and information and guidance to support parenting and healthy choices. It also outlines all services that children and families need to receive if they are to achieve their optimum health and wellbeing.</a:t>
            </a:r>
          </a:p>
          <a:p>
            <a:r>
              <a:rPr lang="en-GB" sz="2000" dirty="0"/>
              <a:t>The Healthy Child Programme remains universal in reach continuing to set out a range of public health interventions to build healthy communities for families and children, reducing inequalities and vulnerabilities. Focuses on early intervention and prevention.</a:t>
            </a:r>
          </a:p>
          <a:p>
            <a:r>
              <a:rPr lang="en-GB" sz="2000" dirty="0"/>
              <a:t>Health visitors lead the 0 to 5 element of the Healthy Child Programme </a:t>
            </a:r>
          </a:p>
        </p:txBody>
      </p:sp>
      <p:sp>
        <p:nvSpPr>
          <p:cNvPr id="10" name="Content Placeholder 9">
            <a:extLst>
              <a:ext uri="{FF2B5EF4-FFF2-40B4-BE49-F238E27FC236}">
                <a16:creationId xmlns:a16="http://schemas.microsoft.com/office/drawing/2014/main" id="{225DCA22-D140-44D3-A785-2167135D0E63}"/>
              </a:ext>
            </a:extLst>
          </p:cNvPr>
          <p:cNvSpPr>
            <a:spLocks noGrp="1"/>
          </p:cNvSpPr>
          <p:nvPr>
            <p:ph sz="half" idx="2"/>
          </p:nvPr>
        </p:nvSpPr>
        <p:spPr>
          <a:xfrm>
            <a:off x="8136836" y="1825625"/>
            <a:ext cx="3216964" cy="4351338"/>
          </a:xfrm>
        </p:spPr>
        <p:txBody>
          <a:bodyPr/>
          <a:lstStyle/>
          <a:p>
            <a:pPr marL="0" indent="0">
              <a:buNone/>
            </a:pPr>
            <a:endParaRPr lang="en-GB" dirty="0"/>
          </a:p>
        </p:txBody>
      </p:sp>
      <p:pic>
        <p:nvPicPr>
          <p:cNvPr id="7" name="Picture 6">
            <a:extLst>
              <a:ext uri="{FF2B5EF4-FFF2-40B4-BE49-F238E27FC236}">
                <a16:creationId xmlns:a16="http://schemas.microsoft.com/office/drawing/2014/main" id="{E2FD5D96-BC6A-407F-AC0D-B86C8DBEF011}"/>
              </a:ext>
            </a:extLst>
          </p:cNvPr>
          <p:cNvPicPr>
            <a:picLocks noChangeAspect="1"/>
          </p:cNvPicPr>
          <p:nvPr/>
        </p:nvPicPr>
        <p:blipFill>
          <a:blip r:embed="rId2"/>
          <a:stretch>
            <a:fillRect/>
          </a:stretch>
        </p:blipFill>
        <p:spPr>
          <a:xfrm>
            <a:off x="8472301" y="2321995"/>
            <a:ext cx="2546033" cy="3600450"/>
          </a:xfrm>
          <a:prstGeom prst="rect">
            <a:avLst/>
          </a:prstGeom>
        </p:spPr>
      </p:pic>
    </p:spTree>
    <p:extLst>
      <p:ext uri="{BB962C8B-B14F-4D97-AF65-F5344CB8AC3E}">
        <p14:creationId xmlns:p14="http://schemas.microsoft.com/office/powerpoint/2010/main" val="320963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0504B65-607B-4E85-6819-35768B07DA62}"/>
              </a:ext>
            </a:extLst>
          </p:cNvPr>
          <p:cNvSpPr>
            <a:spLocks noGrp="1"/>
          </p:cNvSpPr>
          <p:nvPr>
            <p:ph type="title"/>
          </p:nvPr>
        </p:nvSpPr>
        <p:spPr>
          <a:xfrm>
            <a:off x="838200" y="365125"/>
            <a:ext cx="9311640" cy="1325563"/>
          </a:xfrm>
        </p:spPr>
        <p:txBody>
          <a:bodyPr/>
          <a:lstStyle/>
          <a:p>
            <a:r>
              <a:rPr lang="en-US" dirty="0"/>
              <a:t>Universal contacts</a:t>
            </a:r>
          </a:p>
        </p:txBody>
      </p:sp>
      <p:pic>
        <p:nvPicPr>
          <p:cNvPr id="4" name="Picture 3">
            <a:extLst>
              <a:ext uri="{FF2B5EF4-FFF2-40B4-BE49-F238E27FC236}">
                <a16:creationId xmlns:a16="http://schemas.microsoft.com/office/drawing/2014/main" id="{E1F59C95-4500-420E-979D-C36241DC6398}"/>
              </a:ext>
            </a:extLst>
          </p:cNvPr>
          <p:cNvPicPr>
            <a:picLocks noChangeAspect="1"/>
          </p:cNvPicPr>
          <p:nvPr/>
        </p:nvPicPr>
        <p:blipFill>
          <a:blip r:embed="rId2"/>
          <a:stretch>
            <a:fillRect/>
          </a:stretch>
        </p:blipFill>
        <p:spPr>
          <a:xfrm>
            <a:off x="1228578" y="1349375"/>
            <a:ext cx="9144000" cy="4971912"/>
          </a:xfrm>
          <a:prstGeom prst="rect">
            <a:avLst/>
          </a:prstGeom>
        </p:spPr>
      </p:pic>
    </p:spTree>
    <p:extLst>
      <p:ext uri="{BB962C8B-B14F-4D97-AF65-F5344CB8AC3E}">
        <p14:creationId xmlns:p14="http://schemas.microsoft.com/office/powerpoint/2010/main" val="238347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969A-C35D-D149-93EF-17A1FC4CD104}"/>
              </a:ext>
            </a:extLst>
          </p:cNvPr>
          <p:cNvSpPr>
            <a:spLocks noGrp="1"/>
          </p:cNvSpPr>
          <p:nvPr>
            <p:ph type="title"/>
          </p:nvPr>
        </p:nvSpPr>
        <p:spPr>
          <a:xfrm>
            <a:off x="838200" y="365125"/>
            <a:ext cx="8522970" cy="1325563"/>
          </a:xfrm>
        </p:spPr>
        <p:txBody>
          <a:bodyPr anchor="ctr">
            <a:normAutofit/>
          </a:bodyPr>
          <a:lstStyle/>
          <a:p>
            <a:r>
              <a:rPr lang="en-US" dirty="0"/>
              <a:t>Targeted (Universal Plus Service)</a:t>
            </a:r>
          </a:p>
        </p:txBody>
      </p:sp>
      <p:sp>
        <p:nvSpPr>
          <p:cNvPr id="3" name="Content Placeholder 2">
            <a:extLst>
              <a:ext uri="{FF2B5EF4-FFF2-40B4-BE49-F238E27FC236}">
                <a16:creationId xmlns:a16="http://schemas.microsoft.com/office/drawing/2014/main" id="{E559F53F-ABDF-2544-A657-E6193C9F782F}"/>
              </a:ext>
            </a:extLst>
          </p:cNvPr>
          <p:cNvSpPr>
            <a:spLocks noGrp="1"/>
          </p:cNvSpPr>
          <p:nvPr>
            <p:ph sz="half" idx="1"/>
          </p:nvPr>
        </p:nvSpPr>
        <p:spPr>
          <a:xfrm>
            <a:off x="838200" y="1825625"/>
            <a:ext cx="5181600" cy="4351338"/>
          </a:xfrm>
        </p:spPr>
        <p:txBody>
          <a:bodyPr>
            <a:normAutofit/>
          </a:bodyPr>
          <a:lstStyle/>
          <a:p>
            <a:pPr marL="0" indent="0">
              <a:buNone/>
            </a:pPr>
            <a:r>
              <a:rPr lang="en-GB" sz="3600" dirty="0"/>
              <a:t>Where a family is assessed as requiring brief intervention to address an identified need, which is anticipated to require a maximum of 6 contacts, by Health Visitor, Early Years Community Practitioner. </a:t>
            </a:r>
            <a:endParaRPr lang="en-US" sz="3600" dirty="0"/>
          </a:p>
        </p:txBody>
      </p:sp>
      <p:graphicFrame>
        <p:nvGraphicFramePr>
          <p:cNvPr id="6" name="Content Placeholder 3">
            <a:extLst>
              <a:ext uri="{FF2B5EF4-FFF2-40B4-BE49-F238E27FC236}">
                <a16:creationId xmlns:a16="http://schemas.microsoft.com/office/drawing/2014/main" id="{B3258B16-ADB6-A6D6-A8C7-768303D85253}"/>
              </a:ext>
            </a:extLst>
          </p:cNvPr>
          <p:cNvGraphicFramePr>
            <a:graphicFrameLocks noGrp="1"/>
          </p:cNvGraphicFramePr>
          <p:nvPr>
            <p:ph sz="half" idx="2"/>
            <p:extLst>
              <p:ext uri="{D42A27DB-BD31-4B8C-83A1-F6EECF244321}">
                <p14:modId xmlns:p14="http://schemas.microsoft.com/office/powerpoint/2010/main" val="1543977478"/>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238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15075A-3BB9-4CE9-8170-3C1204647DE4}"/>
              </a:ext>
            </a:extLst>
          </p:cNvPr>
          <p:cNvSpPr>
            <a:spLocks noGrp="1"/>
          </p:cNvSpPr>
          <p:nvPr>
            <p:ph type="body" idx="1"/>
          </p:nvPr>
        </p:nvSpPr>
        <p:spPr/>
        <p:txBody>
          <a:bodyPr>
            <a:normAutofit fontScale="92500" lnSpcReduction="10000"/>
          </a:bodyPr>
          <a:lstStyle/>
          <a:p>
            <a:r>
              <a:rPr lang="en-GB" sz="2400" dirty="0"/>
              <a:t>Ongoing support from the health visiting team and a range of local services to support more complex issues over a period of time. These include services from Children’s Social Care, Children’s Centres, Early Years Settings and other Early Help services.</a:t>
            </a:r>
          </a:p>
          <a:p>
            <a:r>
              <a:rPr lang="en-GB" sz="2400" dirty="0"/>
              <a:t>Examples</a:t>
            </a:r>
          </a:p>
          <a:p>
            <a:r>
              <a:rPr lang="en-GB" sz="2400" dirty="0"/>
              <a:t>● Child Protection Plan</a:t>
            </a:r>
          </a:p>
          <a:p>
            <a:r>
              <a:rPr lang="en-GB" sz="2400" dirty="0"/>
              <a:t>● Child in Need Plan</a:t>
            </a:r>
          </a:p>
          <a:p>
            <a:r>
              <a:rPr lang="en-GB" sz="2400" dirty="0"/>
              <a:t>● Children on a Supervision Order</a:t>
            </a:r>
          </a:p>
          <a:p>
            <a:r>
              <a:rPr lang="en-GB" sz="2400" dirty="0"/>
              <a:t>● Looked after Children</a:t>
            </a:r>
          </a:p>
          <a:p>
            <a:r>
              <a:rPr lang="en-GB" sz="2400" dirty="0"/>
              <a:t>● Children with an Early Help Assessment (formerly CAF)</a:t>
            </a:r>
          </a:p>
          <a:p>
            <a:r>
              <a:rPr lang="en-GB" sz="2400" dirty="0"/>
              <a:t>● Children who have complex additional needs due to developmental delay, life limiting   illness, disability or special educational needs requiring a ‘My Plan’. </a:t>
            </a:r>
          </a:p>
        </p:txBody>
      </p:sp>
      <p:sp>
        <p:nvSpPr>
          <p:cNvPr id="3" name="Title 2">
            <a:extLst>
              <a:ext uri="{FF2B5EF4-FFF2-40B4-BE49-F238E27FC236}">
                <a16:creationId xmlns:a16="http://schemas.microsoft.com/office/drawing/2014/main" id="{626B90A3-5D7D-4057-B329-6C7CA4134EF3}"/>
              </a:ext>
            </a:extLst>
          </p:cNvPr>
          <p:cNvSpPr>
            <a:spLocks noGrp="1"/>
          </p:cNvSpPr>
          <p:nvPr>
            <p:ph type="title"/>
          </p:nvPr>
        </p:nvSpPr>
        <p:spPr/>
        <p:txBody>
          <a:bodyPr/>
          <a:lstStyle/>
          <a:p>
            <a:r>
              <a:rPr lang="en-GB" dirty="0"/>
              <a:t>Specialist (Universal Partnership Plus Service) </a:t>
            </a:r>
          </a:p>
        </p:txBody>
      </p:sp>
    </p:spTree>
    <p:extLst>
      <p:ext uri="{BB962C8B-B14F-4D97-AF65-F5344CB8AC3E}">
        <p14:creationId xmlns:p14="http://schemas.microsoft.com/office/powerpoint/2010/main" val="293087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2CFDF4-F83E-4237-9C58-344A3A81306F}"/>
              </a:ext>
            </a:extLst>
          </p:cNvPr>
          <p:cNvPicPr>
            <a:picLocks noChangeAspect="1"/>
          </p:cNvPicPr>
          <p:nvPr/>
        </p:nvPicPr>
        <p:blipFill>
          <a:blip r:embed="rId2"/>
          <a:stretch>
            <a:fillRect/>
          </a:stretch>
        </p:blipFill>
        <p:spPr>
          <a:xfrm>
            <a:off x="933157" y="479474"/>
            <a:ext cx="9144000" cy="6096000"/>
          </a:xfrm>
          <a:prstGeom prst="rect">
            <a:avLst/>
          </a:prstGeom>
        </p:spPr>
      </p:pic>
    </p:spTree>
    <p:extLst>
      <p:ext uri="{BB962C8B-B14F-4D97-AF65-F5344CB8AC3E}">
        <p14:creationId xmlns:p14="http://schemas.microsoft.com/office/powerpoint/2010/main" val="153387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5DDC1C-9415-470C-ADB4-5F88E48A0FF6}"/>
              </a:ext>
            </a:extLst>
          </p:cNvPr>
          <p:cNvSpPr>
            <a:spLocks noGrp="1"/>
          </p:cNvSpPr>
          <p:nvPr>
            <p:ph type="body" idx="1"/>
          </p:nvPr>
        </p:nvSpPr>
        <p:spPr/>
        <p:txBody>
          <a:bodyPr>
            <a:normAutofit/>
          </a:bodyPr>
          <a:lstStyle/>
          <a:p>
            <a:r>
              <a:rPr lang="en-GB" sz="2400" b="1" dirty="0"/>
              <a:t>Universal</a:t>
            </a:r>
          </a:p>
          <a:p>
            <a:pPr marL="342900" indent="-342900">
              <a:buFont typeface="Arial" panose="020B0604020202020204" pitchFamily="34" charset="0"/>
              <a:buChar char="•"/>
            </a:pPr>
            <a:r>
              <a:rPr lang="en-GB" sz="2400" dirty="0"/>
              <a:t>Assessment (including ASQs at 1 and 2 years) and referral (5 core contacts)</a:t>
            </a:r>
          </a:p>
          <a:p>
            <a:r>
              <a:rPr lang="en-GB" sz="2400" b="1" dirty="0"/>
              <a:t>Targeted (Universal Plus)</a:t>
            </a:r>
          </a:p>
          <a:p>
            <a:pPr marL="342900" indent="-342900">
              <a:buFont typeface="Arial" panose="020B0604020202020204" pitchFamily="34" charset="0"/>
              <a:buChar char="•"/>
            </a:pPr>
            <a:r>
              <a:rPr lang="en-GB" sz="2400" dirty="0"/>
              <a:t>Assessment, support packages for school readiness include Play and Communication, Toileting and referral</a:t>
            </a:r>
          </a:p>
          <a:p>
            <a:r>
              <a:rPr lang="en-GB" sz="2400" b="1" dirty="0"/>
              <a:t>Specialist (Universal Partnership Plus)</a:t>
            </a:r>
          </a:p>
          <a:p>
            <a:pPr marL="342900" indent="-342900">
              <a:buFont typeface="Arial" panose="020B0604020202020204" pitchFamily="34" charset="0"/>
              <a:buChar char="•"/>
            </a:pPr>
            <a:r>
              <a:rPr lang="en-GB" sz="2400" dirty="0"/>
              <a:t>Assessment (including Ages and Stages questionnaires), referral, family support, signposting to community resources/3</a:t>
            </a:r>
            <a:r>
              <a:rPr lang="en-GB" sz="2400" baseline="30000" dirty="0"/>
              <a:t>rd</a:t>
            </a:r>
            <a:r>
              <a:rPr lang="en-GB" sz="2400" dirty="0"/>
              <a:t> sector, Team around the Child, Lead Professional (usually up to 2 years), contribution to Inclusion Funding requests</a:t>
            </a:r>
          </a:p>
        </p:txBody>
      </p:sp>
      <p:sp>
        <p:nvSpPr>
          <p:cNvPr id="3" name="Title 2">
            <a:extLst>
              <a:ext uri="{FF2B5EF4-FFF2-40B4-BE49-F238E27FC236}">
                <a16:creationId xmlns:a16="http://schemas.microsoft.com/office/drawing/2014/main" id="{A8B34B5B-798F-46FF-A182-BF7614DD02B0}"/>
              </a:ext>
            </a:extLst>
          </p:cNvPr>
          <p:cNvSpPr>
            <a:spLocks noGrp="1"/>
          </p:cNvSpPr>
          <p:nvPr>
            <p:ph type="title"/>
          </p:nvPr>
        </p:nvSpPr>
        <p:spPr/>
        <p:txBody>
          <a:bodyPr/>
          <a:lstStyle/>
          <a:p>
            <a:r>
              <a:rPr lang="en-GB" dirty="0"/>
              <a:t>SEND and service level support</a:t>
            </a:r>
          </a:p>
        </p:txBody>
      </p:sp>
    </p:spTree>
    <p:extLst>
      <p:ext uri="{BB962C8B-B14F-4D97-AF65-F5344CB8AC3E}">
        <p14:creationId xmlns:p14="http://schemas.microsoft.com/office/powerpoint/2010/main" val="1193620688"/>
      </p:ext>
    </p:extLst>
  </p:cSld>
  <p:clrMapOvr>
    <a:masterClrMapping/>
  </p:clrMapOvr>
</p:sld>
</file>

<file path=ppt/theme/theme1.xml><?xml version="1.0" encoding="utf-8"?>
<a:theme xmlns:a="http://schemas.openxmlformats.org/drawingml/2006/main" name="HCRG_Colour">
  <a:themeElements>
    <a:clrScheme name="HCRG">
      <a:dk1>
        <a:srgbClr val="3C3C3B"/>
      </a:dk1>
      <a:lt1>
        <a:srgbClr val="FFFFFF"/>
      </a:lt1>
      <a:dk2>
        <a:srgbClr val="44546A"/>
      </a:dk2>
      <a:lt2>
        <a:srgbClr val="E7E6E6"/>
      </a:lt2>
      <a:accent1>
        <a:srgbClr val="B52059"/>
      </a:accent1>
      <a:accent2>
        <a:srgbClr val="882038"/>
      </a:accent2>
      <a:accent3>
        <a:srgbClr val="282F38"/>
      </a:accent3>
      <a:accent4>
        <a:srgbClr val="2E4E9C"/>
      </a:accent4>
      <a:accent5>
        <a:srgbClr val="F39204"/>
      </a:accent5>
      <a:accent6>
        <a:srgbClr val="B7202C"/>
      </a:accent6>
      <a:hlink>
        <a:srgbClr val="B52059"/>
      </a:hlink>
      <a:folHlink>
        <a:srgbClr val="B5205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RG_PP_Template_Corporate_V2" id="{6FCAF876-5285-1343-9ED7-6CC5BF218C1D}" vid="{58862C84-8E95-0A46-8D92-8A16B06094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76C9F910FED8498A2D61A97CE2412D" ma:contentTypeVersion="13" ma:contentTypeDescription="Create a new document." ma:contentTypeScope="" ma:versionID="fc91608294c2262a89ff8d010ae07037">
  <xsd:schema xmlns:xsd="http://www.w3.org/2001/XMLSchema" xmlns:xs="http://www.w3.org/2001/XMLSchema" xmlns:p="http://schemas.microsoft.com/office/2006/metadata/properties" xmlns:ns2="84753cb1-c428-48d8-a8c5-d0f3c439875e" xmlns:ns3="6acc6900-8613-4e2c-a36c-8c15fca13887" targetNamespace="http://schemas.microsoft.com/office/2006/metadata/properties" ma:root="true" ma:fieldsID="a9116360ca4e03992605d60193a13d36" ns2:_="" ns3:_="">
    <xsd:import namespace="84753cb1-c428-48d8-a8c5-d0f3c439875e"/>
    <xsd:import namespace="6acc6900-8613-4e2c-a36c-8c15fca13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53cb1-c428-48d8-a8c5-d0f3c4398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cc6900-8613-4e2c-a36c-8c15fca138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6C2A8F-CBB6-4454-8391-435AB22CCB61}">
  <ds:schemaRefs>
    <ds:schemaRef ds:uri="http://schemas.microsoft.com/sharepoint/v3/contenttype/forms"/>
  </ds:schemaRefs>
</ds:datastoreItem>
</file>

<file path=customXml/itemProps2.xml><?xml version="1.0" encoding="utf-8"?>
<ds:datastoreItem xmlns:ds="http://schemas.openxmlformats.org/officeDocument/2006/customXml" ds:itemID="{CFEFAD29-A518-46BB-8140-19EDF103F6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753cb1-c428-48d8-a8c5-d0f3c439875e"/>
    <ds:schemaRef ds:uri="6acc6900-8613-4e2c-a36c-8c15fca1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7C930F-AE6A-43DE-BC94-55CFDCAA89AF}">
  <ds:schemaRefs>
    <ds:schemaRef ds:uri="http://www.w3.org/XML/1998/namespace"/>
    <ds:schemaRef ds:uri="84753cb1-c428-48d8-a8c5-d0f3c439875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6acc6900-8613-4e2c-a36c-8c15fca13887"/>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HCRG Care Group Powerpoint Template (1)</Template>
  <TotalTime>335</TotalTime>
  <Words>625</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Avenir Book</vt:lpstr>
      <vt:lpstr>Avenir Heavy</vt:lpstr>
      <vt:lpstr>Calibri</vt:lpstr>
      <vt:lpstr>HCRG_Colour</vt:lpstr>
      <vt:lpstr>Health Visiting Update to B&amp;NES Early Years SENCo training </vt:lpstr>
      <vt:lpstr>PowerPoint Presentation</vt:lpstr>
      <vt:lpstr>Delivery Model</vt:lpstr>
      <vt:lpstr>Healthy Child programme</vt:lpstr>
      <vt:lpstr>Universal contacts</vt:lpstr>
      <vt:lpstr>Targeted (Universal Plus Service)</vt:lpstr>
      <vt:lpstr>Specialist (Universal Partnership Plus Service) </vt:lpstr>
      <vt:lpstr>PowerPoint Presentation</vt:lpstr>
      <vt:lpstr>SEND and service level support</vt:lpstr>
      <vt:lpstr>Referrals/updates/waiting times</vt:lpstr>
      <vt:lpstr>Locality Team Office Contact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Visiting</dc:title>
  <dc:creator>DAMS, Mandy (VIRGIN CARE LTD)</dc:creator>
  <cp:lastModifiedBy>Samantha Hawkesford</cp:lastModifiedBy>
  <cp:revision>9</cp:revision>
  <dcterms:created xsi:type="dcterms:W3CDTF">2022-12-21T07:48:30Z</dcterms:created>
  <dcterms:modified xsi:type="dcterms:W3CDTF">2024-04-16T09:50:29Z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0x0101001876C9F910FED8498A2D61A97CE2412D</vt:lpwstr>
  </property>
</Properties>
</file>