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86" r:id="rId2"/>
    <p:sldId id="287" r:id="rId3"/>
    <p:sldId id="289" r:id="rId4"/>
    <p:sldId id="299" r:id="rId5"/>
    <p:sldId id="733" r:id="rId6"/>
    <p:sldId id="330" r:id="rId7"/>
    <p:sldId id="727" r:id="rId8"/>
    <p:sldId id="696" r:id="rId9"/>
    <p:sldId id="695" r:id="rId10"/>
    <p:sldId id="693" r:id="rId11"/>
    <p:sldId id="718" r:id="rId12"/>
    <p:sldId id="686" r:id="rId13"/>
    <p:sldId id="687" r:id="rId14"/>
    <p:sldId id="721" r:id="rId15"/>
    <p:sldId id="732" r:id="rId16"/>
    <p:sldId id="726" r:id="rId17"/>
    <p:sldId id="723" r:id="rId18"/>
    <p:sldId id="713" r:id="rId19"/>
    <p:sldId id="725" r:id="rId20"/>
    <p:sldId id="724" r:id="rId21"/>
    <p:sldId id="339" r:id="rId22"/>
    <p:sldId id="703" r:id="rId23"/>
    <p:sldId id="711" r:id="rId24"/>
    <p:sldId id="701" r:id="rId25"/>
    <p:sldId id="700" r:id="rId26"/>
    <p:sldId id="707" r:id="rId27"/>
    <p:sldId id="706" r:id="rId28"/>
    <p:sldId id="709" r:id="rId29"/>
    <p:sldId id="710" r:id="rId30"/>
    <p:sldId id="699" r:id="rId31"/>
    <p:sldId id="71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41418C-5FE3-41F8-BD85-8938BA4C7FEB}" type="doc">
      <dgm:prSet loTypeId="urn:microsoft.com/office/officeart/2005/8/layout/process4" loCatId="list" qsTypeId="urn:microsoft.com/office/officeart/2005/8/quickstyle/simple1" qsCatId="simple" csTypeId="urn:microsoft.com/office/officeart/2005/8/colors/colorful5" csCatId="colorful" phldr="1"/>
      <dgm:spPr/>
      <dgm:t>
        <a:bodyPr/>
        <a:lstStyle/>
        <a:p>
          <a:endParaRPr lang="en-US"/>
        </a:p>
      </dgm:t>
    </dgm:pt>
    <dgm:pt modelId="{D716472A-B38F-45ED-BCB9-2218D849E2B2}">
      <dgm:prSet custT="1"/>
      <dgm:spPr/>
      <dgm:t>
        <a:bodyPr/>
        <a:lstStyle/>
        <a:p>
          <a:r>
            <a:rPr lang="en-GB" sz="2000" dirty="0">
              <a:latin typeface="Arial" panose="020B0604020202020204" pitchFamily="34" charset="0"/>
              <a:cs typeface="Arial" panose="020B0604020202020204" pitchFamily="34" charset="0"/>
            </a:rPr>
            <a:t>Home</a:t>
          </a:r>
          <a:endParaRPr lang="en-US" sz="2000" dirty="0">
            <a:latin typeface="Arial" panose="020B0604020202020204" pitchFamily="34" charset="0"/>
            <a:cs typeface="Arial" panose="020B0604020202020204" pitchFamily="34" charset="0"/>
          </a:endParaRPr>
        </a:p>
      </dgm:t>
    </dgm:pt>
    <dgm:pt modelId="{52E8D0E0-65D7-4A96-BD4A-159AC5EF5B29}" type="parTrans" cxnId="{C692E481-DF61-4FB4-AC7C-CFA158699FB3}">
      <dgm:prSet/>
      <dgm:spPr/>
      <dgm:t>
        <a:bodyPr/>
        <a:lstStyle/>
        <a:p>
          <a:endParaRPr lang="en-US"/>
        </a:p>
      </dgm:t>
    </dgm:pt>
    <dgm:pt modelId="{F632DE29-6486-435C-AA97-1202422FC636}" type="sibTrans" cxnId="{C692E481-DF61-4FB4-AC7C-CFA158699FB3}">
      <dgm:prSet/>
      <dgm:spPr/>
      <dgm:t>
        <a:bodyPr/>
        <a:lstStyle/>
        <a:p>
          <a:endParaRPr lang="en-US"/>
        </a:p>
      </dgm:t>
    </dgm:pt>
    <dgm:pt modelId="{E4743EF6-DD2E-4084-81F3-8E3E5C678289}">
      <dgm:prSet custT="1"/>
      <dgm:spPr/>
      <dgm:t>
        <a:bodyPr/>
        <a:lstStyle/>
        <a:p>
          <a:r>
            <a:rPr lang="en-GB" sz="2000" dirty="0">
              <a:latin typeface="Arial" panose="020B0604020202020204" pitchFamily="34" charset="0"/>
              <a:cs typeface="Arial" panose="020B0604020202020204" pitchFamily="34" charset="0"/>
            </a:rPr>
            <a:t>Childminder</a:t>
          </a:r>
          <a:endParaRPr lang="en-US" sz="2000" dirty="0">
            <a:latin typeface="Arial" panose="020B0604020202020204" pitchFamily="34" charset="0"/>
            <a:cs typeface="Arial" panose="020B0604020202020204" pitchFamily="34" charset="0"/>
          </a:endParaRPr>
        </a:p>
      </dgm:t>
    </dgm:pt>
    <dgm:pt modelId="{46A126FF-0961-49DD-8B83-AEE4BA9E8132}" type="parTrans" cxnId="{25DD9964-8349-49E9-9DC3-D3AA1BD7AA08}">
      <dgm:prSet/>
      <dgm:spPr/>
      <dgm:t>
        <a:bodyPr/>
        <a:lstStyle/>
        <a:p>
          <a:endParaRPr lang="en-US"/>
        </a:p>
      </dgm:t>
    </dgm:pt>
    <dgm:pt modelId="{093135DD-BDC6-4161-95DB-A199BE2D6A63}" type="sibTrans" cxnId="{25DD9964-8349-49E9-9DC3-D3AA1BD7AA08}">
      <dgm:prSet/>
      <dgm:spPr/>
      <dgm:t>
        <a:bodyPr/>
        <a:lstStyle/>
        <a:p>
          <a:endParaRPr lang="en-US"/>
        </a:p>
      </dgm:t>
    </dgm:pt>
    <dgm:pt modelId="{E5EAC603-6F61-41F9-BDCF-247098B094E9}">
      <dgm:prSet custT="1"/>
      <dgm:spPr/>
      <dgm:t>
        <a:bodyPr/>
        <a:lstStyle/>
        <a:p>
          <a:r>
            <a:rPr lang="en-GB" sz="2000" dirty="0">
              <a:latin typeface="Arial" panose="020B0604020202020204" pitchFamily="34" charset="0"/>
              <a:cs typeface="Arial" panose="020B0604020202020204" pitchFamily="34" charset="0"/>
            </a:rPr>
            <a:t>Nursery/preschool</a:t>
          </a:r>
          <a:endParaRPr lang="en-US" sz="2000" dirty="0">
            <a:latin typeface="Arial" panose="020B0604020202020204" pitchFamily="34" charset="0"/>
            <a:cs typeface="Arial" panose="020B0604020202020204" pitchFamily="34" charset="0"/>
          </a:endParaRPr>
        </a:p>
      </dgm:t>
    </dgm:pt>
    <dgm:pt modelId="{3110E0B8-7040-4228-AC66-3290F59F384E}" type="parTrans" cxnId="{429D11ED-61A5-4A0A-AE6A-46939DBD7000}">
      <dgm:prSet/>
      <dgm:spPr/>
      <dgm:t>
        <a:bodyPr/>
        <a:lstStyle/>
        <a:p>
          <a:endParaRPr lang="en-US"/>
        </a:p>
      </dgm:t>
    </dgm:pt>
    <dgm:pt modelId="{48A2BF94-7FAD-4EBA-A151-30F2137DCE32}" type="sibTrans" cxnId="{429D11ED-61A5-4A0A-AE6A-46939DBD7000}">
      <dgm:prSet/>
      <dgm:spPr/>
      <dgm:t>
        <a:bodyPr/>
        <a:lstStyle/>
        <a:p>
          <a:endParaRPr lang="en-US"/>
        </a:p>
      </dgm:t>
    </dgm:pt>
    <dgm:pt modelId="{6DC423F4-1B33-4B64-B44C-F6C0170F93B9}">
      <dgm:prSet custT="1"/>
      <dgm:spPr/>
      <dgm:t>
        <a:bodyPr/>
        <a:lstStyle/>
        <a:p>
          <a:r>
            <a:rPr lang="en-GB" sz="2000" dirty="0">
              <a:latin typeface="Arial" panose="020B0604020202020204" pitchFamily="34" charset="0"/>
              <a:cs typeface="Arial" panose="020B0604020202020204" pitchFamily="34" charset="0"/>
            </a:rPr>
            <a:t>Reception</a:t>
          </a:r>
          <a:endParaRPr lang="en-US" sz="2000" dirty="0">
            <a:latin typeface="Arial" panose="020B0604020202020204" pitchFamily="34" charset="0"/>
            <a:cs typeface="Arial" panose="020B0604020202020204" pitchFamily="34" charset="0"/>
          </a:endParaRPr>
        </a:p>
      </dgm:t>
    </dgm:pt>
    <dgm:pt modelId="{64EEE2A5-FD0D-4D15-8210-60D2D09A5A14}" type="parTrans" cxnId="{3D443E57-F4E8-46D5-BF05-AD8AF9FA20B8}">
      <dgm:prSet/>
      <dgm:spPr/>
      <dgm:t>
        <a:bodyPr/>
        <a:lstStyle/>
        <a:p>
          <a:endParaRPr lang="en-US"/>
        </a:p>
      </dgm:t>
    </dgm:pt>
    <dgm:pt modelId="{D746CFDB-522E-4EAA-BC6B-50D40F9BE1BF}" type="sibTrans" cxnId="{3D443E57-F4E8-46D5-BF05-AD8AF9FA20B8}">
      <dgm:prSet/>
      <dgm:spPr/>
      <dgm:t>
        <a:bodyPr/>
        <a:lstStyle/>
        <a:p>
          <a:endParaRPr lang="en-US"/>
        </a:p>
      </dgm:t>
    </dgm:pt>
    <dgm:pt modelId="{9547F10F-31BD-4062-B5D0-5234784E06CE}">
      <dgm:prSet custT="1"/>
      <dgm:spPr/>
      <dgm:t>
        <a:bodyPr/>
        <a:lstStyle/>
        <a:p>
          <a:r>
            <a:rPr lang="en-GB" sz="2000" dirty="0">
              <a:latin typeface="Arial" panose="020B0604020202020204" pitchFamily="34" charset="0"/>
              <a:cs typeface="Arial" panose="020B0604020202020204" pitchFamily="34" charset="0"/>
            </a:rPr>
            <a:t>EYFS – KS1</a:t>
          </a:r>
          <a:endParaRPr lang="en-US" sz="2000" dirty="0">
            <a:latin typeface="Arial" panose="020B0604020202020204" pitchFamily="34" charset="0"/>
            <a:cs typeface="Arial" panose="020B0604020202020204" pitchFamily="34" charset="0"/>
          </a:endParaRPr>
        </a:p>
      </dgm:t>
    </dgm:pt>
    <dgm:pt modelId="{74895508-1327-45FA-ADD0-881005D06137}" type="parTrans" cxnId="{F64CFA35-F367-4FDC-8AAF-2619FE4655B6}">
      <dgm:prSet/>
      <dgm:spPr/>
      <dgm:t>
        <a:bodyPr/>
        <a:lstStyle/>
        <a:p>
          <a:endParaRPr lang="en-US"/>
        </a:p>
      </dgm:t>
    </dgm:pt>
    <dgm:pt modelId="{699E4AA3-ADBA-4735-BACA-A09A7FB7B1EB}" type="sibTrans" cxnId="{F64CFA35-F367-4FDC-8AAF-2619FE4655B6}">
      <dgm:prSet/>
      <dgm:spPr/>
      <dgm:t>
        <a:bodyPr/>
        <a:lstStyle/>
        <a:p>
          <a:endParaRPr lang="en-US"/>
        </a:p>
      </dgm:t>
    </dgm:pt>
    <dgm:pt modelId="{92FA4FC5-9E8A-44A1-AC7E-1536BB06BC0F}">
      <dgm:prSet custT="1"/>
      <dgm:spPr/>
      <dgm:t>
        <a:bodyPr/>
        <a:lstStyle/>
        <a:p>
          <a:r>
            <a:rPr lang="en-US" sz="2000" dirty="0">
              <a:latin typeface="Arial" panose="020B0604020202020204" pitchFamily="34" charset="0"/>
              <a:cs typeface="Arial" panose="020B0604020202020204" pitchFamily="34" charset="0"/>
            </a:rPr>
            <a:t>Toddler group</a:t>
          </a:r>
        </a:p>
      </dgm:t>
    </dgm:pt>
    <dgm:pt modelId="{AC9514EE-044E-4DE0-A16C-BA9696E7BAB7}" type="parTrans" cxnId="{8484F05A-CFFC-4092-8615-AB681C5A1466}">
      <dgm:prSet/>
      <dgm:spPr/>
      <dgm:t>
        <a:bodyPr/>
        <a:lstStyle/>
        <a:p>
          <a:endParaRPr lang="en-GB"/>
        </a:p>
      </dgm:t>
    </dgm:pt>
    <dgm:pt modelId="{7098F58D-E084-4F95-B291-F7E6C00E68AC}" type="sibTrans" cxnId="{8484F05A-CFFC-4092-8615-AB681C5A1466}">
      <dgm:prSet/>
      <dgm:spPr/>
      <dgm:t>
        <a:bodyPr/>
        <a:lstStyle/>
        <a:p>
          <a:endParaRPr lang="en-GB"/>
        </a:p>
      </dgm:t>
    </dgm:pt>
    <dgm:pt modelId="{72748D3B-7D8E-4C8C-A42D-87065118B44C}">
      <dgm:prSet custT="1"/>
      <dgm:spPr/>
      <dgm:t>
        <a:bodyPr/>
        <a:lstStyle/>
        <a:p>
          <a:r>
            <a:rPr lang="en-US" sz="2000" dirty="0">
              <a:latin typeface="Arial" panose="020B0604020202020204" pitchFamily="34" charset="0"/>
              <a:cs typeface="Arial" panose="020B0604020202020204" pitchFamily="34" charset="0"/>
            </a:rPr>
            <a:t>Specialist preschool</a:t>
          </a:r>
        </a:p>
      </dgm:t>
    </dgm:pt>
    <dgm:pt modelId="{B5292EDF-C710-4CF8-A94D-61C346989D1C}" type="parTrans" cxnId="{2DD1ABB9-4D1F-483F-8FBE-57CC753A918D}">
      <dgm:prSet/>
      <dgm:spPr/>
      <dgm:t>
        <a:bodyPr/>
        <a:lstStyle/>
        <a:p>
          <a:endParaRPr lang="en-GB"/>
        </a:p>
      </dgm:t>
    </dgm:pt>
    <dgm:pt modelId="{30224EC2-8209-4B3A-A61F-40298EC82542}" type="sibTrans" cxnId="{2DD1ABB9-4D1F-483F-8FBE-57CC753A918D}">
      <dgm:prSet/>
      <dgm:spPr/>
      <dgm:t>
        <a:bodyPr/>
        <a:lstStyle/>
        <a:p>
          <a:endParaRPr lang="en-GB"/>
        </a:p>
      </dgm:t>
    </dgm:pt>
    <dgm:pt modelId="{8710E80D-04D8-4B04-8C97-950ACE25F30C}" type="pres">
      <dgm:prSet presAssocID="{CC41418C-5FE3-41F8-BD85-8938BA4C7FEB}" presName="Name0" presStyleCnt="0">
        <dgm:presLayoutVars>
          <dgm:dir/>
          <dgm:animLvl val="lvl"/>
          <dgm:resizeHandles val="exact"/>
        </dgm:presLayoutVars>
      </dgm:prSet>
      <dgm:spPr/>
    </dgm:pt>
    <dgm:pt modelId="{80E8EC0F-6956-4291-9EFB-544FCDE41EEC}" type="pres">
      <dgm:prSet presAssocID="{9547F10F-31BD-4062-B5D0-5234784E06CE}" presName="boxAndChildren" presStyleCnt="0"/>
      <dgm:spPr/>
    </dgm:pt>
    <dgm:pt modelId="{362E995E-EB5A-493E-B19A-C6AFFB4366EF}" type="pres">
      <dgm:prSet presAssocID="{9547F10F-31BD-4062-B5D0-5234784E06CE}" presName="parentTextBox" presStyleLbl="node1" presStyleIdx="0" presStyleCnt="7"/>
      <dgm:spPr/>
    </dgm:pt>
    <dgm:pt modelId="{819008A6-3B53-4E85-9AB7-2D0F29AFA645}" type="pres">
      <dgm:prSet presAssocID="{D746CFDB-522E-4EAA-BC6B-50D40F9BE1BF}" presName="sp" presStyleCnt="0"/>
      <dgm:spPr/>
    </dgm:pt>
    <dgm:pt modelId="{25F39383-6633-4F59-A205-BCEE44CCE1ED}" type="pres">
      <dgm:prSet presAssocID="{6DC423F4-1B33-4B64-B44C-F6C0170F93B9}" presName="arrowAndChildren" presStyleCnt="0"/>
      <dgm:spPr/>
    </dgm:pt>
    <dgm:pt modelId="{F79AD3FA-523F-4C2B-A48C-D3F3A6DC2933}" type="pres">
      <dgm:prSet presAssocID="{6DC423F4-1B33-4B64-B44C-F6C0170F93B9}" presName="parentTextArrow" presStyleLbl="node1" presStyleIdx="1" presStyleCnt="7"/>
      <dgm:spPr/>
    </dgm:pt>
    <dgm:pt modelId="{6E78C559-B93E-4C53-9E14-BB7E335EBCF7}" type="pres">
      <dgm:prSet presAssocID="{30224EC2-8209-4B3A-A61F-40298EC82542}" presName="sp" presStyleCnt="0"/>
      <dgm:spPr/>
    </dgm:pt>
    <dgm:pt modelId="{E9372275-3735-4780-8637-78BE1711D465}" type="pres">
      <dgm:prSet presAssocID="{72748D3B-7D8E-4C8C-A42D-87065118B44C}" presName="arrowAndChildren" presStyleCnt="0"/>
      <dgm:spPr/>
    </dgm:pt>
    <dgm:pt modelId="{8A99F427-44DF-45FB-8034-B75983693970}" type="pres">
      <dgm:prSet presAssocID="{72748D3B-7D8E-4C8C-A42D-87065118B44C}" presName="parentTextArrow" presStyleLbl="node1" presStyleIdx="2" presStyleCnt="7"/>
      <dgm:spPr/>
    </dgm:pt>
    <dgm:pt modelId="{10B23978-FB52-4FC4-9151-414887831CDD}" type="pres">
      <dgm:prSet presAssocID="{48A2BF94-7FAD-4EBA-A151-30F2137DCE32}" presName="sp" presStyleCnt="0"/>
      <dgm:spPr/>
    </dgm:pt>
    <dgm:pt modelId="{BD58D5AB-0575-44F4-B904-4714C8D7F0AD}" type="pres">
      <dgm:prSet presAssocID="{E5EAC603-6F61-41F9-BDCF-247098B094E9}" presName="arrowAndChildren" presStyleCnt="0"/>
      <dgm:spPr/>
    </dgm:pt>
    <dgm:pt modelId="{27ABC8EF-56F2-4095-89EA-D9B9ECD08D89}" type="pres">
      <dgm:prSet presAssocID="{E5EAC603-6F61-41F9-BDCF-247098B094E9}" presName="parentTextArrow" presStyleLbl="node1" presStyleIdx="3" presStyleCnt="7"/>
      <dgm:spPr/>
    </dgm:pt>
    <dgm:pt modelId="{A9ABD219-5AD2-4143-BC56-22D219F42ADC}" type="pres">
      <dgm:prSet presAssocID="{093135DD-BDC6-4161-95DB-A199BE2D6A63}" presName="sp" presStyleCnt="0"/>
      <dgm:spPr/>
    </dgm:pt>
    <dgm:pt modelId="{951BC6C3-67B9-4215-ADF9-C0806BFD7D99}" type="pres">
      <dgm:prSet presAssocID="{E4743EF6-DD2E-4084-81F3-8E3E5C678289}" presName="arrowAndChildren" presStyleCnt="0"/>
      <dgm:spPr/>
    </dgm:pt>
    <dgm:pt modelId="{616AE386-5054-483B-89FE-016494F0444C}" type="pres">
      <dgm:prSet presAssocID="{E4743EF6-DD2E-4084-81F3-8E3E5C678289}" presName="parentTextArrow" presStyleLbl="node1" presStyleIdx="4" presStyleCnt="7"/>
      <dgm:spPr/>
    </dgm:pt>
    <dgm:pt modelId="{3B30F172-78D9-4792-8869-2AE16F4F8D38}" type="pres">
      <dgm:prSet presAssocID="{7098F58D-E084-4F95-B291-F7E6C00E68AC}" presName="sp" presStyleCnt="0"/>
      <dgm:spPr/>
    </dgm:pt>
    <dgm:pt modelId="{EC2F1478-B1E6-40F9-B7BD-E032CA2E9319}" type="pres">
      <dgm:prSet presAssocID="{92FA4FC5-9E8A-44A1-AC7E-1536BB06BC0F}" presName="arrowAndChildren" presStyleCnt="0"/>
      <dgm:spPr/>
    </dgm:pt>
    <dgm:pt modelId="{9128D70A-3E00-4A43-96E7-46DEE0FD3341}" type="pres">
      <dgm:prSet presAssocID="{92FA4FC5-9E8A-44A1-AC7E-1536BB06BC0F}" presName="parentTextArrow" presStyleLbl="node1" presStyleIdx="5" presStyleCnt="7"/>
      <dgm:spPr/>
    </dgm:pt>
    <dgm:pt modelId="{0833EE89-AA0A-4E21-8C96-0149EACD12E8}" type="pres">
      <dgm:prSet presAssocID="{F632DE29-6486-435C-AA97-1202422FC636}" presName="sp" presStyleCnt="0"/>
      <dgm:spPr/>
    </dgm:pt>
    <dgm:pt modelId="{B36922FA-1DF7-4D6E-BFB5-FFFCF92D1B80}" type="pres">
      <dgm:prSet presAssocID="{D716472A-B38F-45ED-BCB9-2218D849E2B2}" presName="arrowAndChildren" presStyleCnt="0"/>
      <dgm:spPr/>
    </dgm:pt>
    <dgm:pt modelId="{FC6E8C81-C0E5-4E23-B0EA-38C6A045E27E}" type="pres">
      <dgm:prSet presAssocID="{D716472A-B38F-45ED-BCB9-2218D849E2B2}" presName="parentTextArrow" presStyleLbl="node1" presStyleIdx="6" presStyleCnt="7"/>
      <dgm:spPr/>
    </dgm:pt>
  </dgm:ptLst>
  <dgm:cxnLst>
    <dgm:cxn modelId="{A743FD04-3A10-4827-9621-0B2D41A8F8B0}" type="presOf" srcId="{92FA4FC5-9E8A-44A1-AC7E-1536BB06BC0F}" destId="{9128D70A-3E00-4A43-96E7-46DEE0FD3341}" srcOrd="0" destOrd="0" presId="urn:microsoft.com/office/officeart/2005/8/layout/process4"/>
    <dgm:cxn modelId="{C1F8F70C-F590-4D4B-86FE-C0E3DE418174}" type="presOf" srcId="{E5EAC603-6F61-41F9-BDCF-247098B094E9}" destId="{27ABC8EF-56F2-4095-89EA-D9B9ECD08D89}" srcOrd="0" destOrd="0" presId="urn:microsoft.com/office/officeart/2005/8/layout/process4"/>
    <dgm:cxn modelId="{317B3125-2E34-43EC-B959-AF89DA7275DD}" type="presOf" srcId="{72748D3B-7D8E-4C8C-A42D-87065118B44C}" destId="{8A99F427-44DF-45FB-8034-B75983693970}" srcOrd="0" destOrd="0" presId="urn:microsoft.com/office/officeart/2005/8/layout/process4"/>
    <dgm:cxn modelId="{F64CFA35-F367-4FDC-8AAF-2619FE4655B6}" srcId="{CC41418C-5FE3-41F8-BD85-8938BA4C7FEB}" destId="{9547F10F-31BD-4062-B5D0-5234784E06CE}" srcOrd="6" destOrd="0" parTransId="{74895508-1327-45FA-ADD0-881005D06137}" sibTransId="{699E4AA3-ADBA-4735-BACA-A09A7FB7B1EB}"/>
    <dgm:cxn modelId="{25DD9964-8349-49E9-9DC3-D3AA1BD7AA08}" srcId="{CC41418C-5FE3-41F8-BD85-8938BA4C7FEB}" destId="{E4743EF6-DD2E-4084-81F3-8E3E5C678289}" srcOrd="2" destOrd="0" parTransId="{46A126FF-0961-49DD-8B83-AEE4BA9E8132}" sibTransId="{093135DD-BDC6-4161-95DB-A199BE2D6A63}"/>
    <dgm:cxn modelId="{B263F366-9480-4DE2-9776-49BE8B0F5A27}" type="presOf" srcId="{CC41418C-5FE3-41F8-BD85-8938BA4C7FEB}" destId="{8710E80D-04D8-4B04-8C97-950ACE25F30C}" srcOrd="0" destOrd="0" presId="urn:microsoft.com/office/officeart/2005/8/layout/process4"/>
    <dgm:cxn modelId="{3D443E57-F4E8-46D5-BF05-AD8AF9FA20B8}" srcId="{CC41418C-5FE3-41F8-BD85-8938BA4C7FEB}" destId="{6DC423F4-1B33-4B64-B44C-F6C0170F93B9}" srcOrd="5" destOrd="0" parTransId="{64EEE2A5-FD0D-4D15-8210-60D2D09A5A14}" sibTransId="{D746CFDB-522E-4EAA-BC6B-50D40F9BE1BF}"/>
    <dgm:cxn modelId="{8484F05A-CFFC-4092-8615-AB681C5A1466}" srcId="{CC41418C-5FE3-41F8-BD85-8938BA4C7FEB}" destId="{92FA4FC5-9E8A-44A1-AC7E-1536BB06BC0F}" srcOrd="1" destOrd="0" parTransId="{AC9514EE-044E-4DE0-A16C-BA9696E7BAB7}" sibTransId="{7098F58D-E084-4F95-B291-F7E6C00E68AC}"/>
    <dgm:cxn modelId="{C692E481-DF61-4FB4-AC7C-CFA158699FB3}" srcId="{CC41418C-5FE3-41F8-BD85-8938BA4C7FEB}" destId="{D716472A-B38F-45ED-BCB9-2218D849E2B2}" srcOrd="0" destOrd="0" parTransId="{52E8D0E0-65D7-4A96-BD4A-159AC5EF5B29}" sibTransId="{F632DE29-6486-435C-AA97-1202422FC636}"/>
    <dgm:cxn modelId="{FFCB77AF-CB85-4140-88DB-EBD5E8FCB556}" type="presOf" srcId="{9547F10F-31BD-4062-B5D0-5234784E06CE}" destId="{362E995E-EB5A-493E-B19A-C6AFFB4366EF}" srcOrd="0" destOrd="0" presId="urn:microsoft.com/office/officeart/2005/8/layout/process4"/>
    <dgm:cxn modelId="{2DD1ABB9-4D1F-483F-8FBE-57CC753A918D}" srcId="{CC41418C-5FE3-41F8-BD85-8938BA4C7FEB}" destId="{72748D3B-7D8E-4C8C-A42D-87065118B44C}" srcOrd="4" destOrd="0" parTransId="{B5292EDF-C710-4CF8-A94D-61C346989D1C}" sibTransId="{30224EC2-8209-4B3A-A61F-40298EC82542}"/>
    <dgm:cxn modelId="{5FF5A2C2-5302-441A-8663-B73E901749AB}" type="presOf" srcId="{D716472A-B38F-45ED-BCB9-2218D849E2B2}" destId="{FC6E8C81-C0E5-4E23-B0EA-38C6A045E27E}" srcOrd="0" destOrd="0" presId="urn:microsoft.com/office/officeart/2005/8/layout/process4"/>
    <dgm:cxn modelId="{429D11ED-61A5-4A0A-AE6A-46939DBD7000}" srcId="{CC41418C-5FE3-41F8-BD85-8938BA4C7FEB}" destId="{E5EAC603-6F61-41F9-BDCF-247098B094E9}" srcOrd="3" destOrd="0" parTransId="{3110E0B8-7040-4228-AC66-3290F59F384E}" sibTransId="{48A2BF94-7FAD-4EBA-A151-30F2137DCE32}"/>
    <dgm:cxn modelId="{EE128DF4-B992-446B-9D4C-AFBFEE7B1B23}" type="presOf" srcId="{6DC423F4-1B33-4B64-B44C-F6C0170F93B9}" destId="{F79AD3FA-523F-4C2B-A48C-D3F3A6DC2933}" srcOrd="0" destOrd="0" presId="urn:microsoft.com/office/officeart/2005/8/layout/process4"/>
    <dgm:cxn modelId="{2EAFC0FC-E257-43F4-8FF3-1EF67AEB7FFF}" type="presOf" srcId="{E4743EF6-DD2E-4084-81F3-8E3E5C678289}" destId="{616AE386-5054-483B-89FE-016494F0444C}" srcOrd="0" destOrd="0" presId="urn:microsoft.com/office/officeart/2005/8/layout/process4"/>
    <dgm:cxn modelId="{89CA8966-340E-4BAF-B6BC-CF40FB087903}" type="presParOf" srcId="{8710E80D-04D8-4B04-8C97-950ACE25F30C}" destId="{80E8EC0F-6956-4291-9EFB-544FCDE41EEC}" srcOrd="0" destOrd="0" presId="urn:microsoft.com/office/officeart/2005/8/layout/process4"/>
    <dgm:cxn modelId="{0976706B-9566-4187-9AB0-1A13E76B3127}" type="presParOf" srcId="{80E8EC0F-6956-4291-9EFB-544FCDE41EEC}" destId="{362E995E-EB5A-493E-B19A-C6AFFB4366EF}" srcOrd="0" destOrd="0" presId="urn:microsoft.com/office/officeart/2005/8/layout/process4"/>
    <dgm:cxn modelId="{25FB7199-9996-4E36-BD56-6CC705841E40}" type="presParOf" srcId="{8710E80D-04D8-4B04-8C97-950ACE25F30C}" destId="{819008A6-3B53-4E85-9AB7-2D0F29AFA645}" srcOrd="1" destOrd="0" presId="urn:microsoft.com/office/officeart/2005/8/layout/process4"/>
    <dgm:cxn modelId="{EA373E8A-FBD7-4B1A-8F5E-F946D34877B8}" type="presParOf" srcId="{8710E80D-04D8-4B04-8C97-950ACE25F30C}" destId="{25F39383-6633-4F59-A205-BCEE44CCE1ED}" srcOrd="2" destOrd="0" presId="urn:microsoft.com/office/officeart/2005/8/layout/process4"/>
    <dgm:cxn modelId="{47D66264-747D-4086-B8D0-F5055DC3B561}" type="presParOf" srcId="{25F39383-6633-4F59-A205-BCEE44CCE1ED}" destId="{F79AD3FA-523F-4C2B-A48C-D3F3A6DC2933}" srcOrd="0" destOrd="0" presId="urn:microsoft.com/office/officeart/2005/8/layout/process4"/>
    <dgm:cxn modelId="{8C12E6FA-403A-421A-9984-5FAD55BC3DC6}" type="presParOf" srcId="{8710E80D-04D8-4B04-8C97-950ACE25F30C}" destId="{6E78C559-B93E-4C53-9E14-BB7E335EBCF7}" srcOrd="3" destOrd="0" presId="urn:microsoft.com/office/officeart/2005/8/layout/process4"/>
    <dgm:cxn modelId="{AB3FD976-8702-4EB4-9CE9-788326245751}" type="presParOf" srcId="{8710E80D-04D8-4B04-8C97-950ACE25F30C}" destId="{E9372275-3735-4780-8637-78BE1711D465}" srcOrd="4" destOrd="0" presId="urn:microsoft.com/office/officeart/2005/8/layout/process4"/>
    <dgm:cxn modelId="{0E3D8037-D240-4850-9423-B8DB1A05F69D}" type="presParOf" srcId="{E9372275-3735-4780-8637-78BE1711D465}" destId="{8A99F427-44DF-45FB-8034-B75983693970}" srcOrd="0" destOrd="0" presId="urn:microsoft.com/office/officeart/2005/8/layout/process4"/>
    <dgm:cxn modelId="{AEB88C2F-A198-4619-A695-C1C20EAB4FBB}" type="presParOf" srcId="{8710E80D-04D8-4B04-8C97-950ACE25F30C}" destId="{10B23978-FB52-4FC4-9151-414887831CDD}" srcOrd="5" destOrd="0" presId="urn:microsoft.com/office/officeart/2005/8/layout/process4"/>
    <dgm:cxn modelId="{2FE47107-B8EA-46CC-8CBA-60DDAA53A605}" type="presParOf" srcId="{8710E80D-04D8-4B04-8C97-950ACE25F30C}" destId="{BD58D5AB-0575-44F4-B904-4714C8D7F0AD}" srcOrd="6" destOrd="0" presId="urn:microsoft.com/office/officeart/2005/8/layout/process4"/>
    <dgm:cxn modelId="{D58656BC-4747-4432-AD93-F60CC9DBB145}" type="presParOf" srcId="{BD58D5AB-0575-44F4-B904-4714C8D7F0AD}" destId="{27ABC8EF-56F2-4095-89EA-D9B9ECD08D89}" srcOrd="0" destOrd="0" presId="urn:microsoft.com/office/officeart/2005/8/layout/process4"/>
    <dgm:cxn modelId="{F664B6C4-96BA-40C5-A322-19544469DA3A}" type="presParOf" srcId="{8710E80D-04D8-4B04-8C97-950ACE25F30C}" destId="{A9ABD219-5AD2-4143-BC56-22D219F42ADC}" srcOrd="7" destOrd="0" presId="urn:microsoft.com/office/officeart/2005/8/layout/process4"/>
    <dgm:cxn modelId="{278F8C1C-7D2D-4527-B496-DCA52BAFFBA8}" type="presParOf" srcId="{8710E80D-04D8-4B04-8C97-950ACE25F30C}" destId="{951BC6C3-67B9-4215-ADF9-C0806BFD7D99}" srcOrd="8" destOrd="0" presId="urn:microsoft.com/office/officeart/2005/8/layout/process4"/>
    <dgm:cxn modelId="{5CA5305E-70E3-4288-961B-22716509EBD3}" type="presParOf" srcId="{951BC6C3-67B9-4215-ADF9-C0806BFD7D99}" destId="{616AE386-5054-483B-89FE-016494F0444C}" srcOrd="0" destOrd="0" presId="urn:microsoft.com/office/officeart/2005/8/layout/process4"/>
    <dgm:cxn modelId="{4881472C-0041-42B1-A323-A6BE4FAB0EF2}" type="presParOf" srcId="{8710E80D-04D8-4B04-8C97-950ACE25F30C}" destId="{3B30F172-78D9-4792-8869-2AE16F4F8D38}" srcOrd="9" destOrd="0" presId="urn:microsoft.com/office/officeart/2005/8/layout/process4"/>
    <dgm:cxn modelId="{5A61DE94-239C-4E25-8448-2BCF582121FA}" type="presParOf" srcId="{8710E80D-04D8-4B04-8C97-950ACE25F30C}" destId="{EC2F1478-B1E6-40F9-B7BD-E032CA2E9319}" srcOrd="10" destOrd="0" presId="urn:microsoft.com/office/officeart/2005/8/layout/process4"/>
    <dgm:cxn modelId="{C0621AFE-F378-4BF9-A9AE-22442AA9B768}" type="presParOf" srcId="{EC2F1478-B1E6-40F9-B7BD-E032CA2E9319}" destId="{9128D70A-3E00-4A43-96E7-46DEE0FD3341}" srcOrd="0" destOrd="0" presId="urn:microsoft.com/office/officeart/2005/8/layout/process4"/>
    <dgm:cxn modelId="{2577A760-8223-41A3-BB60-53213E548397}" type="presParOf" srcId="{8710E80D-04D8-4B04-8C97-950ACE25F30C}" destId="{0833EE89-AA0A-4E21-8C96-0149EACD12E8}" srcOrd="11" destOrd="0" presId="urn:microsoft.com/office/officeart/2005/8/layout/process4"/>
    <dgm:cxn modelId="{02ADCF6C-2133-41CE-B3B3-C70A46197415}" type="presParOf" srcId="{8710E80D-04D8-4B04-8C97-950ACE25F30C}" destId="{B36922FA-1DF7-4D6E-BFB5-FFFCF92D1B80}" srcOrd="12" destOrd="0" presId="urn:microsoft.com/office/officeart/2005/8/layout/process4"/>
    <dgm:cxn modelId="{0A2D0EF1-1B47-4EA6-B951-C0574A666B99}" type="presParOf" srcId="{B36922FA-1DF7-4D6E-BFB5-FFFCF92D1B80}" destId="{FC6E8C81-C0E5-4E23-B0EA-38C6A045E27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95BD25-4ABF-4904-8AB2-AD6BDB9EEE7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A381A4E-4576-41F3-8257-01E633B7E374}">
      <dgm:prSet custT="1"/>
      <dgm:spPr/>
      <dgm:t>
        <a:bodyPr/>
        <a:lstStyle/>
        <a:p>
          <a:r>
            <a:rPr lang="en-GB" sz="1800" b="1" dirty="0">
              <a:latin typeface="Arial" panose="020B0604020202020204" pitchFamily="34" charset="0"/>
              <a:cs typeface="Arial" panose="020B0604020202020204" pitchFamily="34" charset="0"/>
            </a:rPr>
            <a:t>Things to consider before the meeting:</a:t>
          </a:r>
          <a:endParaRPr lang="en-US" sz="1800" dirty="0">
            <a:latin typeface="Arial" panose="020B0604020202020204" pitchFamily="34" charset="0"/>
            <a:cs typeface="Arial" panose="020B0604020202020204" pitchFamily="34" charset="0"/>
          </a:endParaRPr>
        </a:p>
      </dgm:t>
    </dgm:pt>
    <dgm:pt modelId="{C179A63B-6175-4D1D-8105-3D844C85D1D5}" type="parTrans" cxnId="{DD2BF61C-DA5D-4BFD-AFE4-C1524F929C24}">
      <dgm:prSet/>
      <dgm:spPr/>
      <dgm:t>
        <a:bodyPr/>
        <a:lstStyle/>
        <a:p>
          <a:endParaRPr lang="en-US"/>
        </a:p>
      </dgm:t>
    </dgm:pt>
    <dgm:pt modelId="{8EABF6F0-8738-45C8-81F4-2BA773AAE2A5}" type="sibTrans" cxnId="{DD2BF61C-DA5D-4BFD-AFE4-C1524F929C24}">
      <dgm:prSet/>
      <dgm:spPr/>
      <dgm:t>
        <a:bodyPr/>
        <a:lstStyle/>
        <a:p>
          <a:endParaRPr lang="en-US"/>
        </a:p>
      </dgm:t>
    </dgm:pt>
    <dgm:pt modelId="{A7341C5C-B8AC-48A3-8509-A580E18DB857}">
      <dgm:prSet custT="1"/>
      <dgm:spPr/>
      <dgm:t>
        <a:bodyPr/>
        <a:lstStyle/>
        <a:p>
          <a:r>
            <a:rPr lang="en-GB" sz="1800" dirty="0">
              <a:latin typeface="Arial" panose="020B0604020202020204" pitchFamily="34" charset="0"/>
              <a:cs typeface="Arial" panose="020B0604020202020204" pitchFamily="34" charset="0"/>
            </a:rPr>
            <a:t>Who needs to be invited?</a:t>
          </a:r>
          <a:endParaRPr lang="en-US" sz="1800" dirty="0">
            <a:latin typeface="Arial" panose="020B0604020202020204" pitchFamily="34" charset="0"/>
            <a:cs typeface="Arial" panose="020B0604020202020204" pitchFamily="34" charset="0"/>
          </a:endParaRPr>
        </a:p>
      </dgm:t>
    </dgm:pt>
    <dgm:pt modelId="{AACC0F8C-58AB-41D4-9F0E-5C6B2FBE6674}" type="parTrans" cxnId="{E309EDEA-1971-4A35-B757-5FC5BD8E8787}">
      <dgm:prSet/>
      <dgm:spPr/>
      <dgm:t>
        <a:bodyPr/>
        <a:lstStyle/>
        <a:p>
          <a:endParaRPr lang="en-US"/>
        </a:p>
      </dgm:t>
    </dgm:pt>
    <dgm:pt modelId="{3DC3D4C7-5DCE-4096-9D27-146AFE8705D2}" type="sibTrans" cxnId="{E309EDEA-1971-4A35-B757-5FC5BD8E8787}">
      <dgm:prSet/>
      <dgm:spPr/>
      <dgm:t>
        <a:bodyPr/>
        <a:lstStyle/>
        <a:p>
          <a:endParaRPr lang="en-US"/>
        </a:p>
      </dgm:t>
    </dgm:pt>
    <dgm:pt modelId="{DA9ECE64-5B7B-490D-BCF3-2D5159CD7F54}">
      <dgm:prSet custT="1"/>
      <dgm:spPr/>
      <dgm:t>
        <a:bodyPr/>
        <a:lstStyle/>
        <a:p>
          <a:r>
            <a:rPr lang="en-GB" sz="1800" dirty="0">
              <a:latin typeface="Arial" panose="020B0604020202020204" pitchFamily="34" charset="0"/>
              <a:cs typeface="Arial" panose="020B0604020202020204" pitchFamily="34" charset="0"/>
            </a:rPr>
            <a:t>When is the best time to arrange it?</a:t>
          </a:r>
          <a:endParaRPr lang="en-US" sz="1800" dirty="0">
            <a:latin typeface="Arial" panose="020B0604020202020204" pitchFamily="34" charset="0"/>
            <a:cs typeface="Arial" panose="020B0604020202020204" pitchFamily="34" charset="0"/>
          </a:endParaRPr>
        </a:p>
      </dgm:t>
    </dgm:pt>
    <dgm:pt modelId="{A9271621-BBC5-49D4-9E7F-032D24E05BB3}" type="parTrans" cxnId="{D4DEB9C2-71BD-4B55-A1A1-871E895D8219}">
      <dgm:prSet/>
      <dgm:spPr/>
      <dgm:t>
        <a:bodyPr/>
        <a:lstStyle/>
        <a:p>
          <a:endParaRPr lang="en-US"/>
        </a:p>
      </dgm:t>
    </dgm:pt>
    <dgm:pt modelId="{C2EE9C01-17B3-4E06-872D-E941F5D2A8A3}" type="sibTrans" cxnId="{D4DEB9C2-71BD-4B55-A1A1-871E895D8219}">
      <dgm:prSet/>
      <dgm:spPr/>
      <dgm:t>
        <a:bodyPr/>
        <a:lstStyle/>
        <a:p>
          <a:endParaRPr lang="en-US"/>
        </a:p>
      </dgm:t>
    </dgm:pt>
    <dgm:pt modelId="{D1E28FAB-B482-41E8-AE76-9E74D0BBEC43}">
      <dgm:prSet/>
      <dgm:spPr/>
      <dgm:t>
        <a:bodyPr/>
        <a:lstStyle/>
        <a:p>
          <a:r>
            <a:rPr lang="en-GB" b="1" dirty="0">
              <a:latin typeface="Arial" panose="020B0604020202020204" pitchFamily="34" charset="0"/>
              <a:cs typeface="Arial" panose="020B0604020202020204" pitchFamily="34" charset="0"/>
            </a:rPr>
            <a:t>Possible Areas of Discussion between setting SENCo/keyperson and school:</a:t>
          </a:r>
          <a:endParaRPr lang="en-US" dirty="0">
            <a:latin typeface="Arial" panose="020B0604020202020204" pitchFamily="34" charset="0"/>
            <a:cs typeface="Arial" panose="020B0604020202020204" pitchFamily="34" charset="0"/>
          </a:endParaRPr>
        </a:p>
      </dgm:t>
    </dgm:pt>
    <dgm:pt modelId="{EBD08633-07DB-45E6-BA93-60E1F3FFA621}" type="parTrans" cxnId="{EF29C75B-2AD8-4D85-A77D-9A6C1C3E09BE}">
      <dgm:prSet/>
      <dgm:spPr/>
      <dgm:t>
        <a:bodyPr/>
        <a:lstStyle/>
        <a:p>
          <a:endParaRPr lang="en-US"/>
        </a:p>
      </dgm:t>
    </dgm:pt>
    <dgm:pt modelId="{240CD6F3-7174-4A57-A624-9D47955AADED}" type="sibTrans" cxnId="{EF29C75B-2AD8-4D85-A77D-9A6C1C3E09BE}">
      <dgm:prSet/>
      <dgm:spPr/>
      <dgm:t>
        <a:bodyPr/>
        <a:lstStyle/>
        <a:p>
          <a:endParaRPr lang="en-US"/>
        </a:p>
      </dgm:t>
    </dgm:pt>
    <dgm:pt modelId="{6A90A5A5-0256-44EB-8D8F-6DF875C50668}">
      <dgm:prSet custT="1"/>
      <dgm:spPr/>
      <dgm:t>
        <a:bodyPr/>
        <a:lstStyle/>
        <a:p>
          <a:r>
            <a:rPr lang="en-GB" sz="1800" dirty="0">
              <a:latin typeface="Arial" panose="020B0604020202020204" pitchFamily="34" charset="0"/>
              <a:cs typeface="Arial" panose="020B0604020202020204" pitchFamily="34" charset="0"/>
            </a:rPr>
            <a:t>Sharing information with parental consent.</a:t>
          </a:r>
          <a:endParaRPr lang="en-US" sz="1800" dirty="0">
            <a:latin typeface="Arial" panose="020B0604020202020204" pitchFamily="34" charset="0"/>
            <a:cs typeface="Arial" panose="020B0604020202020204" pitchFamily="34" charset="0"/>
          </a:endParaRPr>
        </a:p>
      </dgm:t>
    </dgm:pt>
    <dgm:pt modelId="{8B206D31-6A72-480F-9AAB-BCC0A26E83C4}" type="parTrans" cxnId="{1239CB71-270C-4579-8526-EC5C35C4E1FC}">
      <dgm:prSet/>
      <dgm:spPr/>
      <dgm:t>
        <a:bodyPr/>
        <a:lstStyle/>
        <a:p>
          <a:endParaRPr lang="en-US"/>
        </a:p>
      </dgm:t>
    </dgm:pt>
    <dgm:pt modelId="{6E3550F8-7851-4D4E-B271-DBC38A71FC20}" type="sibTrans" cxnId="{1239CB71-270C-4579-8526-EC5C35C4E1FC}">
      <dgm:prSet/>
      <dgm:spPr/>
      <dgm:t>
        <a:bodyPr/>
        <a:lstStyle/>
        <a:p>
          <a:endParaRPr lang="en-US"/>
        </a:p>
      </dgm:t>
    </dgm:pt>
    <dgm:pt modelId="{F18D9BF7-E577-4050-9BA0-34B70CD62970}">
      <dgm:prSet custT="1"/>
      <dgm:spPr/>
      <dgm:t>
        <a:bodyPr/>
        <a:lstStyle/>
        <a:p>
          <a:r>
            <a:rPr lang="en-GB" sz="1800" dirty="0">
              <a:latin typeface="Arial" panose="020B0604020202020204" pitchFamily="34" charset="0"/>
              <a:cs typeface="Arial" panose="020B0604020202020204" pitchFamily="34" charset="0"/>
            </a:rPr>
            <a:t>Successful interventions and strategies.</a:t>
          </a:r>
          <a:endParaRPr lang="en-US" sz="1800" dirty="0">
            <a:latin typeface="Arial" panose="020B0604020202020204" pitchFamily="34" charset="0"/>
            <a:cs typeface="Arial" panose="020B0604020202020204" pitchFamily="34" charset="0"/>
          </a:endParaRPr>
        </a:p>
      </dgm:t>
    </dgm:pt>
    <dgm:pt modelId="{A1CD6E73-0691-4984-AB2D-7F92D1FA745D}" type="parTrans" cxnId="{359F7F06-02FC-4FFD-BDE5-99205FDE4237}">
      <dgm:prSet/>
      <dgm:spPr/>
      <dgm:t>
        <a:bodyPr/>
        <a:lstStyle/>
        <a:p>
          <a:endParaRPr lang="en-US"/>
        </a:p>
      </dgm:t>
    </dgm:pt>
    <dgm:pt modelId="{10DD10E9-2839-4C25-8392-14AA96F3D5F0}" type="sibTrans" cxnId="{359F7F06-02FC-4FFD-BDE5-99205FDE4237}">
      <dgm:prSet/>
      <dgm:spPr/>
      <dgm:t>
        <a:bodyPr/>
        <a:lstStyle/>
        <a:p>
          <a:endParaRPr lang="en-US"/>
        </a:p>
      </dgm:t>
    </dgm:pt>
    <dgm:pt modelId="{C7184496-AD55-45D5-8038-2C0697F1CC6B}">
      <dgm:prSet custT="1"/>
      <dgm:spPr/>
      <dgm:t>
        <a:bodyPr/>
        <a:lstStyle/>
        <a:p>
          <a:r>
            <a:rPr lang="en-GB" sz="1800" dirty="0">
              <a:latin typeface="Arial" panose="020B0604020202020204" pitchFamily="34" charset="0"/>
              <a:cs typeface="Arial" panose="020B0604020202020204" pitchFamily="34" charset="0"/>
            </a:rPr>
            <a:t>Resources need for continuity of support.</a:t>
          </a:r>
          <a:endParaRPr lang="en-US" sz="1800" dirty="0">
            <a:latin typeface="Arial" panose="020B0604020202020204" pitchFamily="34" charset="0"/>
            <a:cs typeface="Arial" panose="020B0604020202020204" pitchFamily="34" charset="0"/>
          </a:endParaRPr>
        </a:p>
      </dgm:t>
    </dgm:pt>
    <dgm:pt modelId="{93ACF80E-563D-4C03-94DB-3805E353B7A2}" type="parTrans" cxnId="{5447B495-05C3-41C9-AB98-4DC95F73A353}">
      <dgm:prSet/>
      <dgm:spPr/>
      <dgm:t>
        <a:bodyPr/>
        <a:lstStyle/>
        <a:p>
          <a:endParaRPr lang="en-US"/>
        </a:p>
      </dgm:t>
    </dgm:pt>
    <dgm:pt modelId="{426625A0-071A-4A5D-A935-8B882B585C3B}" type="sibTrans" cxnId="{5447B495-05C3-41C9-AB98-4DC95F73A353}">
      <dgm:prSet/>
      <dgm:spPr/>
      <dgm:t>
        <a:bodyPr/>
        <a:lstStyle/>
        <a:p>
          <a:endParaRPr lang="en-US"/>
        </a:p>
      </dgm:t>
    </dgm:pt>
    <dgm:pt modelId="{50CFFE70-019E-4FF4-9F39-CD49C32FC52F}">
      <dgm:prSet custT="1"/>
      <dgm:spPr/>
      <dgm:t>
        <a:bodyPr/>
        <a:lstStyle/>
        <a:p>
          <a:r>
            <a:rPr lang="en-GB" sz="1800" dirty="0">
              <a:latin typeface="Arial" panose="020B0604020202020204" pitchFamily="34" charset="0"/>
              <a:cs typeface="Arial" panose="020B0604020202020204" pitchFamily="34" charset="0"/>
            </a:rPr>
            <a:t>Any possible barriers to learning.</a:t>
          </a:r>
          <a:endParaRPr lang="en-US" sz="1800" dirty="0">
            <a:latin typeface="Arial" panose="020B0604020202020204" pitchFamily="34" charset="0"/>
            <a:cs typeface="Arial" panose="020B0604020202020204" pitchFamily="34" charset="0"/>
          </a:endParaRPr>
        </a:p>
      </dgm:t>
    </dgm:pt>
    <dgm:pt modelId="{24CBAEA7-7A77-4F3D-8552-67F4869556B8}" type="parTrans" cxnId="{9F20C4E5-38B9-4A39-8F2A-5D7D89F1FA8B}">
      <dgm:prSet/>
      <dgm:spPr/>
      <dgm:t>
        <a:bodyPr/>
        <a:lstStyle/>
        <a:p>
          <a:endParaRPr lang="en-US"/>
        </a:p>
      </dgm:t>
    </dgm:pt>
    <dgm:pt modelId="{0E8E60AC-EB17-441E-97E3-7DA9EEFC4D6E}" type="sibTrans" cxnId="{9F20C4E5-38B9-4A39-8F2A-5D7D89F1FA8B}">
      <dgm:prSet/>
      <dgm:spPr/>
      <dgm:t>
        <a:bodyPr/>
        <a:lstStyle/>
        <a:p>
          <a:endParaRPr lang="en-US"/>
        </a:p>
      </dgm:t>
    </dgm:pt>
    <dgm:pt modelId="{FF22D55F-80D3-4074-B2AA-461A3A1C44F0}">
      <dgm:prSet custT="1"/>
      <dgm:spPr/>
      <dgm:t>
        <a:bodyPr/>
        <a:lstStyle/>
        <a:p>
          <a:r>
            <a:rPr lang="en-GB" sz="1800" dirty="0">
              <a:latin typeface="Arial" panose="020B0604020202020204" pitchFamily="34" charset="0"/>
              <a:cs typeface="Arial" panose="020B0604020202020204" pitchFamily="34" charset="0"/>
            </a:rPr>
            <a:t>Familiarisation visits (parents and/or key person to school and TA/teacher/Senco to preschool.</a:t>
          </a:r>
          <a:endParaRPr lang="en-US" sz="1800" dirty="0">
            <a:latin typeface="Arial" panose="020B0604020202020204" pitchFamily="34" charset="0"/>
            <a:cs typeface="Arial" panose="020B0604020202020204" pitchFamily="34" charset="0"/>
          </a:endParaRPr>
        </a:p>
      </dgm:t>
    </dgm:pt>
    <dgm:pt modelId="{B8511A7F-933B-43A9-89C4-FC5B80D88195}" type="parTrans" cxnId="{24BA45C8-562A-47D8-B371-3722D262161B}">
      <dgm:prSet/>
      <dgm:spPr/>
      <dgm:t>
        <a:bodyPr/>
        <a:lstStyle/>
        <a:p>
          <a:endParaRPr lang="en-US"/>
        </a:p>
      </dgm:t>
    </dgm:pt>
    <dgm:pt modelId="{87860485-E926-4562-98C0-0FB5539F99A6}" type="sibTrans" cxnId="{24BA45C8-562A-47D8-B371-3722D262161B}">
      <dgm:prSet/>
      <dgm:spPr/>
      <dgm:t>
        <a:bodyPr/>
        <a:lstStyle/>
        <a:p>
          <a:endParaRPr lang="en-US"/>
        </a:p>
      </dgm:t>
    </dgm:pt>
    <dgm:pt modelId="{0AC7688F-84CB-4AC7-B38C-200E430C5B7C}">
      <dgm:prSet custT="1"/>
      <dgm:spPr/>
      <dgm:t>
        <a:bodyPr/>
        <a:lstStyle/>
        <a:p>
          <a:r>
            <a:rPr lang="en-US" sz="1800" dirty="0">
              <a:latin typeface="Arial" panose="020B0604020202020204" pitchFamily="34" charset="0"/>
              <a:cs typeface="Arial" panose="020B0604020202020204" pitchFamily="34" charset="0"/>
            </a:rPr>
            <a:t>Have you written an agenda and shared with parents and professionals  before the meeting?</a:t>
          </a:r>
        </a:p>
      </dgm:t>
    </dgm:pt>
    <dgm:pt modelId="{AE23B71D-4B26-4A68-94C9-197349597B47}" type="parTrans" cxnId="{60AD38C7-7922-479F-B4A2-75B7A350FA24}">
      <dgm:prSet/>
      <dgm:spPr/>
      <dgm:t>
        <a:bodyPr/>
        <a:lstStyle/>
        <a:p>
          <a:endParaRPr lang="en-GB"/>
        </a:p>
      </dgm:t>
    </dgm:pt>
    <dgm:pt modelId="{DFFCA711-4C69-4EB5-AFFD-F8C54C4EACCE}" type="sibTrans" cxnId="{60AD38C7-7922-479F-B4A2-75B7A350FA24}">
      <dgm:prSet/>
      <dgm:spPr/>
      <dgm:t>
        <a:bodyPr/>
        <a:lstStyle/>
        <a:p>
          <a:endParaRPr lang="en-GB"/>
        </a:p>
      </dgm:t>
    </dgm:pt>
    <dgm:pt modelId="{8973D1C8-2A9F-43C3-A9BF-711CE4FFAA80}">
      <dgm:prSet custT="1"/>
      <dgm:spPr/>
      <dgm:t>
        <a:bodyPr/>
        <a:lstStyle/>
        <a:p>
          <a:r>
            <a:rPr lang="en-US" sz="1800" dirty="0">
              <a:latin typeface="Arial" panose="020B0604020202020204" pitchFamily="34" charset="0"/>
              <a:cs typeface="Arial" panose="020B0604020202020204" pitchFamily="34" charset="0"/>
            </a:rPr>
            <a:t>Will it be virtual, face to face or hybrid?</a:t>
          </a:r>
        </a:p>
      </dgm:t>
    </dgm:pt>
    <dgm:pt modelId="{74718A7D-0BC5-444A-8E51-AA82A2482D7F}" type="parTrans" cxnId="{2AD74354-6666-4E91-8306-CA2B0CEF230E}">
      <dgm:prSet/>
      <dgm:spPr/>
      <dgm:t>
        <a:bodyPr/>
        <a:lstStyle/>
        <a:p>
          <a:endParaRPr lang="en-GB"/>
        </a:p>
      </dgm:t>
    </dgm:pt>
    <dgm:pt modelId="{9B9CF748-7B2C-4B1F-AF78-914AF58374DB}" type="sibTrans" cxnId="{2AD74354-6666-4E91-8306-CA2B0CEF230E}">
      <dgm:prSet/>
      <dgm:spPr/>
      <dgm:t>
        <a:bodyPr/>
        <a:lstStyle/>
        <a:p>
          <a:endParaRPr lang="en-GB"/>
        </a:p>
      </dgm:t>
    </dgm:pt>
    <dgm:pt modelId="{3EFDD9AC-0F91-42AA-B5EB-85C91A4E50F3}">
      <dgm:prSet custT="1"/>
      <dgm:spPr/>
      <dgm:t>
        <a:bodyPr/>
        <a:lstStyle/>
        <a:p>
          <a:r>
            <a:rPr lang="en-GB" sz="1800" dirty="0">
              <a:latin typeface="Arial" panose="020B0604020202020204" pitchFamily="34" charset="0"/>
              <a:cs typeface="Arial" panose="020B0604020202020204" pitchFamily="34" charset="0"/>
            </a:rPr>
            <a:t>Would the child meet the thresholds for Transition Support Funding (TSF)?</a:t>
          </a:r>
          <a:endParaRPr lang="en-US" sz="1800" dirty="0">
            <a:latin typeface="Arial" panose="020B0604020202020204" pitchFamily="34" charset="0"/>
            <a:cs typeface="Arial" panose="020B0604020202020204" pitchFamily="34" charset="0"/>
          </a:endParaRPr>
        </a:p>
      </dgm:t>
    </dgm:pt>
    <dgm:pt modelId="{4AA83BCD-0367-42BC-B6E3-3C7C2A2A09AD}" type="parTrans" cxnId="{1A470388-77A0-4BC1-A823-B37F686781F3}">
      <dgm:prSet/>
      <dgm:spPr/>
      <dgm:t>
        <a:bodyPr/>
        <a:lstStyle/>
        <a:p>
          <a:endParaRPr lang="en-GB"/>
        </a:p>
      </dgm:t>
    </dgm:pt>
    <dgm:pt modelId="{67A92B05-805E-433A-9267-AF40247E2A1F}" type="sibTrans" cxnId="{1A470388-77A0-4BC1-A823-B37F686781F3}">
      <dgm:prSet/>
      <dgm:spPr/>
      <dgm:t>
        <a:bodyPr/>
        <a:lstStyle/>
        <a:p>
          <a:endParaRPr lang="en-GB"/>
        </a:p>
      </dgm:t>
    </dgm:pt>
    <dgm:pt modelId="{04415C48-9486-4BEA-BA43-51ECC0004AB1}" type="pres">
      <dgm:prSet presAssocID="{F895BD25-4ABF-4904-8AB2-AD6BDB9EEE79}" presName="linear" presStyleCnt="0">
        <dgm:presLayoutVars>
          <dgm:dir/>
          <dgm:animLvl val="lvl"/>
          <dgm:resizeHandles val="exact"/>
        </dgm:presLayoutVars>
      </dgm:prSet>
      <dgm:spPr/>
    </dgm:pt>
    <dgm:pt modelId="{C4DB55FB-BDFE-4DB2-8940-904FBF987C9A}" type="pres">
      <dgm:prSet presAssocID="{0A381A4E-4576-41F3-8257-01E633B7E374}" presName="parentLin" presStyleCnt="0"/>
      <dgm:spPr/>
    </dgm:pt>
    <dgm:pt modelId="{E6C25EE7-C036-41CA-A874-9D0203A50B06}" type="pres">
      <dgm:prSet presAssocID="{0A381A4E-4576-41F3-8257-01E633B7E374}" presName="parentLeftMargin" presStyleLbl="node1" presStyleIdx="0" presStyleCnt="2"/>
      <dgm:spPr/>
    </dgm:pt>
    <dgm:pt modelId="{32853B7F-8D1E-4592-A41D-24B9FADB1CC5}" type="pres">
      <dgm:prSet presAssocID="{0A381A4E-4576-41F3-8257-01E633B7E374}" presName="parentText" presStyleLbl="node1" presStyleIdx="0" presStyleCnt="2">
        <dgm:presLayoutVars>
          <dgm:chMax val="0"/>
          <dgm:bulletEnabled val="1"/>
        </dgm:presLayoutVars>
      </dgm:prSet>
      <dgm:spPr/>
    </dgm:pt>
    <dgm:pt modelId="{CDD13960-FE38-4F02-BEA1-9BB43D95F57B}" type="pres">
      <dgm:prSet presAssocID="{0A381A4E-4576-41F3-8257-01E633B7E374}" presName="negativeSpace" presStyleCnt="0"/>
      <dgm:spPr/>
    </dgm:pt>
    <dgm:pt modelId="{7A1DFDD6-7D05-4EF6-817C-1B4A16588D01}" type="pres">
      <dgm:prSet presAssocID="{0A381A4E-4576-41F3-8257-01E633B7E374}" presName="childText" presStyleLbl="conFgAcc1" presStyleIdx="0" presStyleCnt="2">
        <dgm:presLayoutVars>
          <dgm:bulletEnabled val="1"/>
        </dgm:presLayoutVars>
      </dgm:prSet>
      <dgm:spPr/>
    </dgm:pt>
    <dgm:pt modelId="{67DCB3E5-4FA1-4B00-8A2E-58D34C7BAAFE}" type="pres">
      <dgm:prSet presAssocID="{8EABF6F0-8738-45C8-81F4-2BA773AAE2A5}" presName="spaceBetweenRectangles" presStyleCnt="0"/>
      <dgm:spPr/>
    </dgm:pt>
    <dgm:pt modelId="{2922AA0D-69BA-4E17-936F-37FC82F6CDCC}" type="pres">
      <dgm:prSet presAssocID="{D1E28FAB-B482-41E8-AE76-9E74D0BBEC43}" presName="parentLin" presStyleCnt="0"/>
      <dgm:spPr/>
    </dgm:pt>
    <dgm:pt modelId="{5881D289-AA40-4EA8-BFDC-50B715AF8571}" type="pres">
      <dgm:prSet presAssocID="{D1E28FAB-B482-41E8-AE76-9E74D0BBEC43}" presName="parentLeftMargin" presStyleLbl="node1" presStyleIdx="0" presStyleCnt="2"/>
      <dgm:spPr/>
    </dgm:pt>
    <dgm:pt modelId="{BD4F24ED-83E6-4B24-84EC-2A1619E05EFF}" type="pres">
      <dgm:prSet presAssocID="{D1E28FAB-B482-41E8-AE76-9E74D0BBEC43}" presName="parentText" presStyleLbl="node1" presStyleIdx="1" presStyleCnt="2">
        <dgm:presLayoutVars>
          <dgm:chMax val="0"/>
          <dgm:bulletEnabled val="1"/>
        </dgm:presLayoutVars>
      </dgm:prSet>
      <dgm:spPr/>
    </dgm:pt>
    <dgm:pt modelId="{F305056C-DDFE-4308-AD34-5F22CF2120E4}" type="pres">
      <dgm:prSet presAssocID="{D1E28FAB-B482-41E8-AE76-9E74D0BBEC43}" presName="negativeSpace" presStyleCnt="0"/>
      <dgm:spPr/>
    </dgm:pt>
    <dgm:pt modelId="{BED0FB12-B63E-47F4-8872-3E84A904A5F0}" type="pres">
      <dgm:prSet presAssocID="{D1E28FAB-B482-41E8-AE76-9E74D0BBEC43}" presName="childText" presStyleLbl="conFgAcc1" presStyleIdx="1" presStyleCnt="2">
        <dgm:presLayoutVars>
          <dgm:bulletEnabled val="1"/>
        </dgm:presLayoutVars>
      </dgm:prSet>
      <dgm:spPr/>
    </dgm:pt>
  </dgm:ptLst>
  <dgm:cxnLst>
    <dgm:cxn modelId="{E5B97E06-AF62-49DD-BE63-99A39F3163DB}" type="presOf" srcId="{DA9ECE64-5B7B-490D-BCF3-2D5159CD7F54}" destId="{7A1DFDD6-7D05-4EF6-817C-1B4A16588D01}" srcOrd="0" destOrd="1" presId="urn:microsoft.com/office/officeart/2005/8/layout/list1"/>
    <dgm:cxn modelId="{359F7F06-02FC-4FFD-BDE5-99205FDE4237}" srcId="{D1E28FAB-B482-41E8-AE76-9E74D0BBEC43}" destId="{F18D9BF7-E577-4050-9BA0-34B70CD62970}" srcOrd="1" destOrd="0" parTransId="{A1CD6E73-0691-4984-AB2D-7F92D1FA745D}" sibTransId="{10DD10E9-2839-4C25-8392-14AA96F3D5F0}"/>
    <dgm:cxn modelId="{DD2BF61C-DA5D-4BFD-AFE4-C1524F929C24}" srcId="{F895BD25-4ABF-4904-8AB2-AD6BDB9EEE79}" destId="{0A381A4E-4576-41F3-8257-01E633B7E374}" srcOrd="0" destOrd="0" parTransId="{C179A63B-6175-4D1D-8105-3D844C85D1D5}" sibTransId="{8EABF6F0-8738-45C8-81F4-2BA773AAE2A5}"/>
    <dgm:cxn modelId="{0B039A2B-6B23-4740-815E-D094883D229E}" type="presOf" srcId="{0A381A4E-4576-41F3-8257-01E633B7E374}" destId="{32853B7F-8D1E-4592-A41D-24B9FADB1CC5}" srcOrd="1" destOrd="0" presId="urn:microsoft.com/office/officeart/2005/8/layout/list1"/>
    <dgm:cxn modelId="{9A695839-0D3E-4792-AFFB-EDDAEC7EB946}" type="presOf" srcId="{F18D9BF7-E577-4050-9BA0-34B70CD62970}" destId="{BED0FB12-B63E-47F4-8872-3E84A904A5F0}" srcOrd="0" destOrd="1" presId="urn:microsoft.com/office/officeart/2005/8/layout/list1"/>
    <dgm:cxn modelId="{EF29C75B-2AD8-4D85-A77D-9A6C1C3E09BE}" srcId="{F895BD25-4ABF-4904-8AB2-AD6BDB9EEE79}" destId="{D1E28FAB-B482-41E8-AE76-9E74D0BBEC43}" srcOrd="1" destOrd="0" parTransId="{EBD08633-07DB-45E6-BA93-60E1F3FFA621}" sibTransId="{240CD6F3-7174-4A57-A624-9D47955AADED}"/>
    <dgm:cxn modelId="{6C1E4D5D-C60B-40E1-8D3C-5237D011C6BE}" type="presOf" srcId="{A7341C5C-B8AC-48A3-8509-A580E18DB857}" destId="{7A1DFDD6-7D05-4EF6-817C-1B4A16588D01}" srcOrd="0" destOrd="0" presId="urn:microsoft.com/office/officeart/2005/8/layout/list1"/>
    <dgm:cxn modelId="{6E81D75F-28CB-4F92-9F3F-273D47633A9A}" type="presOf" srcId="{8973D1C8-2A9F-43C3-A9BF-711CE4FFAA80}" destId="{7A1DFDD6-7D05-4EF6-817C-1B4A16588D01}" srcOrd="0" destOrd="2" presId="urn:microsoft.com/office/officeart/2005/8/layout/list1"/>
    <dgm:cxn modelId="{2ECC5962-229C-4032-8F3B-FBC258E10564}" type="presOf" srcId="{3EFDD9AC-0F91-42AA-B5EB-85C91A4E50F3}" destId="{7A1DFDD6-7D05-4EF6-817C-1B4A16588D01}" srcOrd="0" destOrd="4" presId="urn:microsoft.com/office/officeart/2005/8/layout/list1"/>
    <dgm:cxn modelId="{5D7E8665-A77C-4D46-817B-F6A1D69AE04E}" type="presOf" srcId="{FF22D55F-80D3-4074-B2AA-461A3A1C44F0}" destId="{BED0FB12-B63E-47F4-8872-3E84A904A5F0}" srcOrd="0" destOrd="4" presId="urn:microsoft.com/office/officeart/2005/8/layout/list1"/>
    <dgm:cxn modelId="{1892966B-1549-4946-AFA0-893773448279}" type="presOf" srcId="{D1E28FAB-B482-41E8-AE76-9E74D0BBEC43}" destId="{BD4F24ED-83E6-4B24-84EC-2A1619E05EFF}" srcOrd="1" destOrd="0" presId="urn:microsoft.com/office/officeart/2005/8/layout/list1"/>
    <dgm:cxn modelId="{080E5950-BBDC-45C9-BFC9-511D26ADFDA6}" type="presOf" srcId="{0AC7688F-84CB-4AC7-B38C-200E430C5B7C}" destId="{7A1DFDD6-7D05-4EF6-817C-1B4A16588D01}" srcOrd="0" destOrd="3" presId="urn:microsoft.com/office/officeart/2005/8/layout/list1"/>
    <dgm:cxn modelId="{1239CB71-270C-4579-8526-EC5C35C4E1FC}" srcId="{D1E28FAB-B482-41E8-AE76-9E74D0BBEC43}" destId="{6A90A5A5-0256-44EB-8D8F-6DF875C50668}" srcOrd="0" destOrd="0" parTransId="{8B206D31-6A72-480F-9AAB-BCC0A26E83C4}" sibTransId="{6E3550F8-7851-4D4E-B271-DBC38A71FC20}"/>
    <dgm:cxn modelId="{2AD74354-6666-4E91-8306-CA2B0CEF230E}" srcId="{0A381A4E-4576-41F3-8257-01E633B7E374}" destId="{8973D1C8-2A9F-43C3-A9BF-711CE4FFAA80}" srcOrd="2" destOrd="0" parTransId="{74718A7D-0BC5-444A-8E51-AA82A2482D7F}" sibTransId="{9B9CF748-7B2C-4B1F-AF78-914AF58374DB}"/>
    <dgm:cxn modelId="{1A470388-77A0-4BC1-A823-B37F686781F3}" srcId="{0A381A4E-4576-41F3-8257-01E633B7E374}" destId="{3EFDD9AC-0F91-42AA-B5EB-85C91A4E50F3}" srcOrd="4" destOrd="0" parTransId="{4AA83BCD-0367-42BC-B6E3-3C7C2A2A09AD}" sibTransId="{67A92B05-805E-433A-9267-AF40247E2A1F}"/>
    <dgm:cxn modelId="{F3185694-EC8E-49FE-89FB-0D0D1C61117F}" type="presOf" srcId="{F895BD25-4ABF-4904-8AB2-AD6BDB9EEE79}" destId="{04415C48-9486-4BEA-BA43-51ECC0004AB1}" srcOrd="0" destOrd="0" presId="urn:microsoft.com/office/officeart/2005/8/layout/list1"/>
    <dgm:cxn modelId="{5447B495-05C3-41C9-AB98-4DC95F73A353}" srcId="{D1E28FAB-B482-41E8-AE76-9E74D0BBEC43}" destId="{C7184496-AD55-45D5-8038-2C0697F1CC6B}" srcOrd="2" destOrd="0" parTransId="{93ACF80E-563D-4C03-94DB-3805E353B7A2}" sibTransId="{426625A0-071A-4A5D-A935-8B882B585C3B}"/>
    <dgm:cxn modelId="{D4DEB9C2-71BD-4B55-A1A1-871E895D8219}" srcId="{0A381A4E-4576-41F3-8257-01E633B7E374}" destId="{DA9ECE64-5B7B-490D-BCF3-2D5159CD7F54}" srcOrd="1" destOrd="0" parTransId="{A9271621-BBC5-49D4-9E7F-032D24E05BB3}" sibTransId="{C2EE9C01-17B3-4E06-872D-E941F5D2A8A3}"/>
    <dgm:cxn modelId="{60AD38C7-7922-479F-B4A2-75B7A350FA24}" srcId="{0A381A4E-4576-41F3-8257-01E633B7E374}" destId="{0AC7688F-84CB-4AC7-B38C-200E430C5B7C}" srcOrd="3" destOrd="0" parTransId="{AE23B71D-4B26-4A68-94C9-197349597B47}" sibTransId="{DFFCA711-4C69-4EB5-AFFD-F8C54C4EACCE}"/>
    <dgm:cxn modelId="{24BA45C8-562A-47D8-B371-3722D262161B}" srcId="{D1E28FAB-B482-41E8-AE76-9E74D0BBEC43}" destId="{FF22D55F-80D3-4074-B2AA-461A3A1C44F0}" srcOrd="4" destOrd="0" parTransId="{B8511A7F-933B-43A9-89C4-FC5B80D88195}" sibTransId="{87860485-E926-4562-98C0-0FB5539F99A6}"/>
    <dgm:cxn modelId="{66DDA2D2-27E8-4FC6-86E6-BB83BA4681E6}" type="presOf" srcId="{50CFFE70-019E-4FF4-9F39-CD49C32FC52F}" destId="{BED0FB12-B63E-47F4-8872-3E84A904A5F0}" srcOrd="0" destOrd="3" presId="urn:microsoft.com/office/officeart/2005/8/layout/list1"/>
    <dgm:cxn modelId="{00C20ADD-BEC3-4C4F-8DC4-BFEF253BD093}" type="presOf" srcId="{C7184496-AD55-45D5-8038-2C0697F1CC6B}" destId="{BED0FB12-B63E-47F4-8872-3E84A904A5F0}" srcOrd="0" destOrd="2" presId="urn:microsoft.com/office/officeart/2005/8/layout/list1"/>
    <dgm:cxn modelId="{9F20C4E5-38B9-4A39-8F2A-5D7D89F1FA8B}" srcId="{D1E28FAB-B482-41E8-AE76-9E74D0BBEC43}" destId="{50CFFE70-019E-4FF4-9F39-CD49C32FC52F}" srcOrd="3" destOrd="0" parTransId="{24CBAEA7-7A77-4F3D-8552-67F4869556B8}" sibTransId="{0E8E60AC-EB17-441E-97E3-7DA9EEFC4D6E}"/>
    <dgm:cxn modelId="{143053EA-1867-4029-B5EF-B68FB2B1FA81}" type="presOf" srcId="{D1E28FAB-B482-41E8-AE76-9E74D0BBEC43}" destId="{5881D289-AA40-4EA8-BFDC-50B715AF8571}" srcOrd="0" destOrd="0" presId="urn:microsoft.com/office/officeart/2005/8/layout/list1"/>
    <dgm:cxn modelId="{E309EDEA-1971-4A35-B757-5FC5BD8E8787}" srcId="{0A381A4E-4576-41F3-8257-01E633B7E374}" destId="{A7341C5C-B8AC-48A3-8509-A580E18DB857}" srcOrd="0" destOrd="0" parTransId="{AACC0F8C-58AB-41D4-9F0E-5C6B2FBE6674}" sibTransId="{3DC3D4C7-5DCE-4096-9D27-146AFE8705D2}"/>
    <dgm:cxn modelId="{AD1AE1F2-2E41-4E6D-A916-AA2F54858B56}" type="presOf" srcId="{6A90A5A5-0256-44EB-8D8F-6DF875C50668}" destId="{BED0FB12-B63E-47F4-8872-3E84A904A5F0}" srcOrd="0" destOrd="0" presId="urn:microsoft.com/office/officeart/2005/8/layout/list1"/>
    <dgm:cxn modelId="{74270AFF-AD91-4118-8C59-FA8B53EC4DA4}" type="presOf" srcId="{0A381A4E-4576-41F3-8257-01E633B7E374}" destId="{E6C25EE7-C036-41CA-A874-9D0203A50B06}" srcOrd="0" destOrd="0" presId="urn:microsoft.com/office/officeart/2005/8/layout/list1"/>
    <dgm:cxn modelId="{01CDE7A3-4E1E-4958-B098-C3514F0D1E26}" type="presParOf" srcId="{04415C48-9486-4BEA-BA43-51ECC0004AB1}" destId="{C4DB55FB-BDFE-4DB2-8940-904FBF987C9A}" srcOrd="0" destOrd="0" presId="urn:microsoft.com/office/officeart/2005/8/layout/list1"/>
    <dgm:cxn modelId="{7F15D863-D1F6-443C-9EFA-C827C04E79A8}" type="presParOf" srcId="{C4DB55FB-BDFE-4DB2-8940-904FBF987C9A}" destId="{E6C25EE7-C036-41CA-A874-9D0203A50B06}" srcOrd="0" destOrd="0" presId="urn:microsoft.com/office/officeart/2005/8/layout/list1"/>
    <dgm:cxn modelId="{BC5FB6C6-97CE-4FD0-B334-C707A271917F}" type="presParOf" srcId="{C4DB55FB-BDFE-4DB2-8940-904FBF987C9A}" destId="{32853B7F-8D1E-4592-A41D-24B9FADB1CC5}" srcOrd="1" destOrd="0" presId="urn:microsoft.com/office/officeart/2005/8/layout/list1"/>
    <dgm:cxn modelId="{FB04D456-B6F4-4B90-8D30-71CA1C4A3071}" type="presParOf" srcId="{04415C48-9486-4BEA-BA43-51ECC0004AB1}" destId="{CDD13960-FE38-4F02-BEA1-9BB43D95F57B}" srcOrd="1" destOrd="0" presId="urn:microsoft.com/office/officeart/2005/8/layout/list1"/>
    <dgm:cxn modelId="{8F6C48A1-F92A-4D49-9E41-BB879BB74371}" type="presParOf" srcId="{04415C48-9486-4BEA-BA43-51ECC0004AB1}" destId="{7A1DFDD6-7D05-4EF6-817C-1B4A16588D01}" srcOrd="2" destOrd="0" presId="urn:microsoft.com/office/officeart/2005/8/layout/list1"/>
    <dgm:cxn modelId="{18D29583-3410-406E-8792-F2EC0CC42232}" type="presParOf" srcId="{04415C48-9486-4BEA-BA43-51ECC0004AB1}" destId="{67DCB3E5-4FA1-4B00-8A2E-58D34C7BAAFE}" srcOrd="3" destOrd="0" presId="urn:microsoft.com/office/officeart/2005/8/layout/list1"/>
    <dgm:cxn modelId="{9D3D86B4-8551-4927-97DC-7C81F1122B06}" type="presParOf" srcId="{04415C48-9486-4BEA-BA43-51ECC0004AB1}" destId="{2922AA0D-69BA-4E17-936F-37FC82F6CDCC}" srcOrd="4" destOrd="0" presId="urn:microsoft.com/office/officeart/2005/8/layout/list1"/>
    <dgm:cxn modelId="{F714A9A7-9439-40EC-9439-C37AD5BFFC8E}" type="presParOf" srcId="{2922AA0D-69BA-4E17-936F-37FC82F6CDCC}" destId="{5881D289-AA40-4EA8-BFDC-50B715AF8571}" srcOrd="0" destOrd="0" presId="urn:microsoft.com/office/officeart/2005/8/layout/list1"/>
    <dgm:cxn modelId="{7139A67F-0C1B-45D5-BDC7-2B25D72ABB9D}" type="presParOf" srcId="{2922AA0D-69BA-4E17-936F-37FC82F6CDCC}" destId="{BD4F24ED-83E6-4B24-84EC-2A1619E05EFF}" srcOrd="1" destOrd="0" presId="urn:microsoft.com/office/officeart/2005/8/layout/list1"/>
    <dgm:cxn modelId="{EE46B5CF-57EB-462F-BB7C-21A24162B956}" type="presParOf" srcId="{04415C48-9486-4BEA-BA43-51ECC0004AB1}" destId="{F305056C-DDFE-4308-AD34-5F22CF2120E4}" srcOrd="5" destOrd="0" presId="urn:microsoft.com/office/officeart/2005/8/layout/list1"/>
    <dgm:cxn modelId="{B5F0FB5C-4CFD-4441-8CE3-6BFAEB11CAEE}" type="presParOf" srcId="{04415C48-9486-4BEA-BA43-51ECC0004AB1}" destId="{BED0FB12-B63E-47F4-8872-3E84A904A5F0}"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2E995E-EB5A-493E-B19A-C6AFFB4366EF}">
      <dsp:nvSpPr>
        <dsp:cNvPr id="0" name=""/>
        <dsp:cNvSpPr/>
      </dsp:nvSpPr>
      <dsp:spPr>
        <a:xfrm>
          <a:off x="0" y="4315719"/>
          <a:ext cx="9899968" cy="47226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EYFS – KS1</a:t>
          </a:r>
          <a:endParaRPr lang="en-US" sz="2000" kern="1200" dirty="0">
            <a:latin typeface="Arial" panose="020B0604020202020204" pitchFamily="34" charset="0"/>
            <a:cs typeface="Arial" panose="020B0604020202020204" pitchFamily="34" charset="0"/>
          </a:endParaRPr>
        </a:p>
      </dsp:txBody>
      <dsp:txXfrm>
        <a:off x="0" y="4315719"/>
        <a:ext cx="9899968" cy="472266"/>
      </dsp:txXfrm>
    </dsp:sp>
    <dsp:sp modelId="{F79AD3FA-523F-4C2B-A48C-D3F3A6DC2933}">
      <dsp:nvSpPr>
        <dsp:cNvPr id="0" name=""/>
        <dsp:cNvSpPr/>
      </dsp:nvSpPr>
      <dsp:spPr>
        <a:xfrm rot="10800000">
          <a:off x="0" y="3596456"/>
          <a:ext cx="9899968" cy="726346"/>
        </a:xfrm>
        <a:prstGeom prst="upArrowCallou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Reception</a:t>
          </a:r>
          <a:endParaRPr lang="en-US" sz="2000" kern="1200" dirty="0">
            <a:latin typeface="Arial" panose="020B0604020202020204" pitchFamily="34" charset="0"/>
            <a:cs typeface="Arial" panose="020B0604020202020204" pitchFamily="34" charset="0"/>
          </a:endParaRPr>
        </a:p>
      </dsp:txBody>
      <dsp:txXfrm rot="10800000">
        <a:off x="0" y="3596456"/>
        <a:ext cx="9899968" cy="471958"/>
      </dsp:txXfrm>
    </dsp:sp>
    <dsp:sp modelId="{8A99F427-44DF-45FB-8034-B75983693970}">
      <dsp:nvSpPr>
        <dsp:cNvPr id="0" name=""/>
        <dsp:cNvSpPr/>
      </dsp:nvSpPr>
      <dsp:spPr>
        <a:xfrm rot="10800000">
          <a:off x="0" y="2877194"/>
          <a:ext cx="9899968" cy="726346"/>
        </a:xfrm>
        <a:prstGeom prst="upArrowCallou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Specialist preschool</a:t>
          </a:r>
        </a:p>
      </dsp:txBody>
      <dsp:txXfrm rot="10800000">
        <a:off x="0" y="2877194"/>
        <a:ext cx="9899968" cy="471958"/>
      </dsp:txXfrm>
    </dsp:sp>
    <dsp:sp modelId="{27ABC8EF-56F2-4095-89EA-D9B9ECD08D89}">
      <dsp:nvSpPr>
        <dsp:cNvPr id="0" name=""/>
        <dsp:cNvSpPr/>
      </dsp:nvSpPr>
      <dsp:spPr>
        <a:xfrm rot="10800000">
          <a:off x="0" y="2157932"/>
          <a:ext cx="9899968" cy="726346"/>
        </a:xfrm>
        <a:prstGeom prst="upArrowCallou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Nursery/preschool</a:t>
          </a:r>
          <a:endParaRPr lang="en-US" sz="2000" kern="1200" dirty="0">
            <a:latin typeface="Arial" panose="020B0604020202020204" pitchFamily="34" charset="0"/>
            <a:cs typeface="Arial" panose="020B0604020202020204" pitchFamily="34" charset="0"/>
          </a:endParaRPr>
        </a:p>
      </dsp:txBody>
      <dsp:txXfrm rot="10800000">
        <a:off x="0" y="2157932"/>
        <a:ext cx="9899968" cy="471958"/>
      </dsp:txXfrm>
    </dsp:sp>
    <dsp:sp modelId="{616AE386-5054-483B-89FE-016494F0444C}">
      <dsp:nvSpPr>
        <dsp:cNvPr id="0" name=""/>
        <dsp:cNvSpPr/>
      </dsp:nvSpPr>
      <dsp:spPr>
        <a:xfrm rot="10800000">
          <a:off x="0" y="1438669"/>
          <a:ext cx="9899968" cy="726346"/>
        </a:xfrm>
        <a:prstGeom prst="upArrowCallou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Childminder</a:t>
          </a:r>
          <a:endParaRPr lang="en-US" sz="2000" kern="1200" dirty="0">
            <a:latin typeface="Arial" panose="020B0604020202020204" pitchFamily="34" charset="0"/>
            <a:cs typeface="Arial" panose="020B0604020202020204" pitchFamily="34" charset="0"/>
          </a:endParaRPr>
        </a:p>
      </dsp:txBody>
      <dsp:txXfrm rot="10800000">
        <a:off x="0" y="1438669"/>
        <a:ext cx="9899968" cy="471958"/>
      </dsp:txXfrm>
    </dsp:sp>
    <dsp:sp modelId="{9128D70A-3E00-4A43-96E7-46DEE0FD3341}">
      <dsp:nvSpPr>
        <dsp:cNvPr id="0" name=""/>
        <dsp:cNvSpPr/>
      </dsp:nvSpPr>
      <dsp:spPr>
        <a:xfrm rot="10800000">
          <a:off x="0" y="719407"/>
          <a:ext cx="9899968" cy="726346"/>
        </a:xfrm>
        <a:prstGeom prst="upArrowCallou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Toddler group</a:t>
          </a:r>
        </a:p>
      </dsp:txBody>
      <dsp:txXfrm rot="10800000">
        <a:off x="0" y="719407"/>
        <a:ext cx="9899968" cy="471958"/>
      </dsp:txXfrm>
    </dsp:sp>
    <dsp:sp modelId="{FC6E8C81-C0E5-4E23-B0EA-38C6A045E27E}">
      <dsp:nvSpPr>
        <dsp:cNvPr id="0" name=""/>
        <dsp:cNvSpPr/>
      </dsp:nvSpPr>
      <dsp:spPr>
        <a:xfrm rot="10800000">
          <a:off x="0" y="144"/>
          <a:ext cx="9899968" cy="726346"/>
        </a:xfrm>
        <a:prstGeom prst="upArrowCallou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latin typeface="Arial" panose="020B0604020202020204" pitchFamily="34" charset="0"/>
              <a:cs typeface="Arial" panose="020B0604020202020204" pitchFamily="34" charset="0"/>
            </a:rPr>
            <a:t>Home</a:t>
          </a:r>
          <a:endParaRPr lang="en-US" sz="2000" kern="1200" dirty="0">
            <a:latin typeface="Arial" panose="020B0604020202020204" pitchFamily="34" charset="0"/>
            <a:cs typeface="Arial" panose="020B0604020202020204" pitchFamily="34" charset="0"/>
          </a:endParaRPr>
        </a:p>
      </dsp:txBody>
      <dsp:txXfrm rot="10800000">
        <a:off x="0" y="144"/>
        <a:ext cx="9899968" cy="4719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DFDD6-7D05-4EF6-817C-1B4A16588D01}">
      <dsp:nvSpPr>
        <dsp:cNvPr id="0" name=""/>
        <dsp:cNvSpPr/>
      </dsp:nvSpPr>
      <dsp:spPr>
        <a:xfrm>
          <a:off x="0" y="294645"/>
          <a:ext cx="6780944" cy="2324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6277" tIns="374904" rIns="526277"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Who needs to be invited?</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When is the best time to arrange it?</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Will it be virtual, face to face or hybrid?</a:t>
          </a: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Have you written an agenda and shared with parents and professionals  before the meeting?</a:t>
          </a: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Would the child meet the thresholds for Transition Support Funding (TSF)?</a:t>
          </a:r>
          <a:endParaRPr lang="en-US" sz="1800" kern="1200" dirty="0">
            <a:latin typeface="Arial" panose="020B0604020202020204" pitchFamily="34" charset="0"/>
            <a:cs typeface="Arial" panose="020B0604020202020204" pitchFamily="34" charset="0"/>
          </a:endParaRPr>
        </a:p>
      </dsp:txBody>
      <dsp:txXfrm>
        <a:off x="0" y="294645"/>
        <a:ext cx="6780944" cy="2324700"/>
      </dsp:txXfrm>
    </dsp:sp>
    <dsp:sp modelId="{32853B7F-8D1E-4592-A41D-24B9FADB1CC5}">
      <dsp:nvSpPr>
        <dsp:cNvPr id="0" name=""/>
        <dsp:cNvSpPr/>
      </dsp:nvSpPr>
      <dsp:spPr>
        <a:xfrm>
          <a:off x="339047" y="28965"/>
          <a:ext cx="474666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412" tIns="0" rIns="179412" bIns="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Things to consider before the meeting:</a:t>
          </a:r>
          <a:endParaRPr lang="en-US" sz="1800" kern="1200" dirty="0">
            <a:latin typeface="Arial" panose="020B0604020202020204" pitchFamily="34" charset="0"/>
            <a:cs typeface="Arial" panose="020B0604020202020204" pitchFamily="34" charset="0"/>
          </a:endParaRPr>
        </a:p>
      </dsp:txBody>
      <dsp:txXfrm>
        <a:off x="364986" y="54904"/>
        <a:ext cx="4694782" cy="479482"/>
      </dsp:txXfrm>
    </dsp:sp>
    <dsp:sp modelId="{BED0FB12-B63E-47F4-8872-3E84A904A5F0}">
      <dsp:nvSpPr>
        <dsp:cNvPr id="0" name=""/>
        <dsp:cNvSpPr/>
      </dsp:nvSpPr>
      <dsp:spPr>
        <a:xfrm>
          <a:off x="0" y="2982225"/>
          <a:ext cx="6780944" cy="20979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26277" tIns="374904" rIns="526277"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Sharing information with parental consent.</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Successful interventions and strategies.</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Resources need for continuity of support.</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Any possible barriers to learning.</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GB" sz="1800" kern="1200" dirty="0">
              <a:latin typeface="Arial" panose="020B0604020202020204" pitchFamily="34" charset="0"/>
              <a:cs typeface="Arial" panose="020B0604020202020204" pitchFamily="34" charset="0"/>
            </a:rPr>
            <a:t>Familiarisation visits (parents and/or key person to school and TA/teacher/Senco to preschool.</a:t>
          </a:r>
          <a:endParaRPr lang="en-US" sz="1800" kern="1200" dirty="0">
            <a:latin typeface="Arial" panose="020B0604020202020204" pitchFamily="34" charset="0"/>
            <a:cs typeface="Arial" panose="020B0604020202020204" pitchFamily="34" charset="0"/>
          </a:endParaRPr>
        </a:p>
      </dsp:txBody>
      <dsp:txXfrm>
        <a:off x="0" y="2982225"/>
        <a:ext cx="6780944" cy="2097900"/>
      </dsp:txXfrm>
    </dsp:sp>
    <dsp:sp modelId="{BD4F24ED-83E6-4B24-84EC-2A1619E05EFF}">
      <dsp:nvSpPr>
        <dsp:cNvPr id="0" name=""/>
        <dsp:cNvSpPr/>
      </dsp:nvSpPr>
      <dsp:spPr>
        <a:xfrm>
          <a:off x="339047" y="2716545"/>
          <a:ext cx="4746660" cy="5313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412" tIns="0" rIns="179412" bIns="0" numCol="1" spcCol="1270" anchor="ctr" anchorCtr="0">
          <a:noAutofit/>
        </a:bodyPr>
        <a:lstStyle/>
        <a:p>
          <a:pPr marL="0" lvl="0" indent="0" algn="l" defTabSz="800100">
            <a:lnSpc>
              <a:spcPct val="90000"/>
            </a:lnSpc>
            <a:spcBef>
              <a:spcPct val="0"/>
            </a:spcBef>
            <a:spcAft>
              <a:spcPct val="35000"/>
            </a:spcAft>
            <a:buNone/>
          </a:pPr>
          <a:r>
            <a:rPr lang="en-GB" sz="1800" b="1" kern="1200" dirty="0">
              <a:latin typeface="Arial" panose="020B0604020202020204" pitchFamily="34" charset="0"/>
              <a:cs typeface="Arial" panose="020B0604020202020204" pitchFamily="34" charset="0"/>
            </a:rPr>
            <a:t>Possible Areas of Discussion between setting SENCo/keyperson and school:</a:t>
          </a:r>
          <a:endParaRPr lang="en-US" sz="1800" kern="1200" dirty="0">
            <a:latin typeface="Arial" panose="020B0604020202020204" pitchFamily="34" charset="0"/>
            <a:cs typeface="Arial" panose="020B0604020202020204" pitchFamily="34" charset="0"/>
          </a:endParaRPr>
        </a:p>
      </dsp:txBody>
      <dsp:txXfrm>
        <a:off x="364986" y="2742484"/>
        <a:ext cx="4694782"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CD2054-D6F7-4CD1-BF55-E81C42141E35}" type="datetimeFigureOut">
              <a:rPr lang="en-GB" smtClean="0"/>
              <a:t>03/04/2024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3141B-F0BC-4243-9215-8EEF31BD14E4}" type="slidenum">
              <a:rPr lang="en-GB" smtClean="0"/>
              <a:t>‹#›</a:t>
            </a:fld>
            <a:endParaRPr lang="en-GB"/>
          </a:p>
        </p:txBody>
      </p:sp>
    </p:spTree>
    <p:extLst>
      <p:ext uri="{BB962C8B-B14F-4D97-AF65-F5344CB8AC3E}">
        <p14:creationId xmlns:p14="http://schemas.microsoft.com/office/powerpoint/2010/main" val="7080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979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409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8781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Type into chat examples of horizontal transitions - Also include micro transitions – key person going for lunch – covering a different room – being picked up unexpectedly, visitors to the setting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40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Type in chat others used at your setting if not shown on visual  - Most important resources is the keyperson and other setting staff.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84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1619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258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74825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4673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224">
              <a:defRPr/>
            </a:pPr>
            <a:r>
              <a:rPr lang="en-GB" sz="1300" b="1" dirty="0">
                <a:latin typeface="Arial" panose="020B0604020202020204" pitchFamily="34" charset="0"/>
                <a:ea typeface="MS Mincho" panose="02020609040205080304" pitchFamily="49" charset="-128"/>
              </a:rPr>
              <a:t>Put in workbook: What steps might you have already taken to support Joe’s needs during transitional times during his sessions and how would you reflect and share this information with his new school to enable </a:t>
            </a:r>
            <a:r>
              <a:rPr lang="en-GB" sz="1300" b="1" dirty="0">
                <a:ea typeface="MS Mincho" panose="02020609040205080304" pitchFamily="49" charset="-128"/>
              </a:rPr>
              <a:t>a</a:t>
            </a:r>
            <a:r>
              <a:rPr lang="en-GB" sz="1300" b="1" dirty="0">
                <a:latin typeface="Arial" panose="020B0604020202020204" pitchFamily="34" charset="0"/>
                <a:ea typeface="MS Mincho" panose="02020609040205080304" pitchFamily="49" charset="-128"/>
              </a:rPr>
              <a:t> successful and positive transition to school.</a:t>
            </a:r>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296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41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Lizzie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3791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3210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2975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2218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0365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6239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571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259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7945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6992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workbooks: Each room has been allocated one question: 10 mins to discuss – 15 mins feedback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076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Lizzie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1371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74419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4658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Lizzie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16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Lizzie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0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Bobbie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249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off with those visual as gives good overview of transitions from birth through life that effect all of us.</a:t>
            </a:r>
          </a:p>
          <a:p>
            <a:r>
              <a:rPr lang="en-GB" dirty="0"/>
              <a:t>Read through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746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Bobbie: Couple of minutes thinking time then BR send into Breakout rooms to discuss experiences if comfortable to do so – </a:t>
            </a:r>
            <a:r>
              <a:rPr lang="en-GB" dirty="0" err="1"/>
              <a:t>donthave</a:t>
            </a:r>
            <a:r>
              <a:rPr lang="en-GB" dirty="0"/>
              <a:t> to be negative experiences</a:t>
            </a:r>
          </a:p>
          <a:p>
            <a:r>
              <a:rPr lang="en-GB" dirty="0"/>
              <a:t>Doesn’t have to be different form everyone </a:t>
            </a:r>
            <a:r>
              <a:rPr lang="en-GB" dirty="0" err="1"/>
              <a:t>elses,s</a:t>
            </a:r>
            <a:endParaRPr lang="en-GB" dirty="0"/>
          </a:p>
          <a:p>
            <a:r>
              <a:rPr lang="en-GB" dirty="0"/>
              <a:t>Ca experience the same transition but have totally different experience/emotional and physical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62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Bobbie: Talk through visual and quote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22BB37-E26F-4866-9454-30A903DD3610}"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443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324D40-A2C8-4993-A40D-6F5EE59A12FC}"/>
              </a:ext>
            </a:extLst>
          </p:cNvPr>
          <p:cNvSpPr>
            <a:spLocks noGrp="1"/>
          </p:cNvSpPr>
          <p:nvPr>
            <p:ph type="body" sz="quarter" idx="10" hasCustomPrompt="1"/>
          </p:nvPr>
        </p:nvSpPr>
        <p:spPr>
          <a:xfrm>
            <a:off x="3510756" y="4988012"/>
            <a:ext cx="5170488" cy="814387"/>
          </a:xfrm>
          <a:prstGeom prst="rect">
            <a:avLst/>
          </a:prstGeom>
        </p:spPr>
        <p:txBody>
          <a:bodyPr/>
          <a:lstStyle>
            <a:lvl1pPr marL="0" indent="0" algn="ctr">
              <a:buNone/>
              <a:defRPr>
                <a:solidFill>
                  <a:schemeClr val="bg1"/>
                </a:solidFill>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INSERT POWERPOINT TITLE</a:t>
            </a:r>
          </a:p>
          <a:p>
            <a:pPr lvl="0"/>
            <a:r>
              <a:rPr lang="en-US" dirty="0"/>
              <a:t>DATE</a:t>
            </a:r>
          </a:p>
        </p:txBody>
      </p:sp>
    </p:spTree>
    <p:extLst>
      <p:ext uri="{BB962C8B-B14F-4D97-AF65-F5344CB8AC3E}">
        <p14:creationId xmlns:p14="http://schemas.microsoft.com/office/powerpoint/2010/main" val="1520484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B6B10E10-98C9-4098-9CAE-3F51E1E1B915}"/>
              </a:ext>
            </a:extLst>
          </p:cNvPr>
          <p:cNvSpPr>
            <a:spLocks noGrp="1"/>
          </p:cNvSpPr>
          <p:nvPr>
            <p:ph sz="quarter" idx="10"/>
          </p:nvPr>
        </p:nvSpPr>
        <p:spPr>
          <a:xfrm>
            <a:off x="865188" y="1736090"/>
            <a:ext cx="10631488" cy="46561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FA6913D0-79E9-4C66-A5DA-E8A4C0D373AD}"/>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3193029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3">
            <a:extLst>
              <a:ext uri="{FF2B5EF4-FFF2-40B4-BE49-F238E27FC236}">
                <a16:creationId xmlns:a16="http://schemas.microsoft.com/office/drawing/2014/main" id="{B8C43A1C-015C-43A1-911F-4565773981D8}"/>
              </a:ext>
            </a:extLst>
          </p:cNvPr>
          <p:cNvSpPr>
            <a:spLocks noGrp="1"/>
          </p:cNvSpPr>
          <p:nvPr>
            <p:ph type="body" sz="quarter" idx="10"/>
          </p:nvPr>
        </p:nvSpPr>
        <p:spPr>
          <a:xfrm>
            <a:off x="865188" y="1753567"/>
            <a:ext cx="9934575" cy="46228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2514997A-FA21-4DF2-B4D7-5616905D7A26}"/>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118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Content Placeholder 2">
            <a:extLst>
              <a:ext uri="{FF2B5EF4-FFF2-40B4-BE49-F238E27FC236}">
                <a16:creationId xmlns:a16="http://schemas.microsoft.com/office/drawing/2014/main" id="{1B905948-D125-4AAA-AD7B-90A7CE220A40}"/>
              </a:ext>
            </a:extLst>
          </p:cNvPr>
          <p:cNvSpPr>
            <a:spLocks noGrp="1"/>
          </p:cNvSpPr>
          <p:nvPr>
            <p:ph sz="quarter" idx="10"/>
          </p:nvPr>
        </p:nvSpPr>
        <p:spPr>
          <a:xfrm>
            <a:off x="865188" y="1737403"/>
            <a:ext cx="9899969" cy="4788131"/>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B8F9697F-350B-4DCD-BA39-37D824536E92}"/>
              </a:ext>
            </a:extLst>
          </p:cNvPr>
          <p:cNvSpPr>
            <a:spLocks noGrp="1"/>
          </p:cNvSpPr>
          <p:nvPr>
            <p:ph type="body" sz="quarter" idx="11" hasCustomPrompt="1"/>
          </p:nvPr>
        </p:nvSpPr>
        <p:spPr>
          <a:xfrm>
            <a:off x="865188" y="839788"/>
            <a:ext cx="8412162" cy="56515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pPr lvl="0"/>
            <a:r>
              <a:rPr lang="en-US" dirty="0"/>
              <a:t>Insert Title Here</a:t>
            </a:r>
          </a:p>
        </p:txBody>
      </p:sp>
    </p:spTree>
    <p:extLst>
      <p:ext uri="{BB962C8B-B14F-4D97-AF65-F5344CB8AC3E}">
        <p14:creationId xmlns:p14="http://schemas.microsoft.com/office/powerpoint/2010/main" val="1979802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62EDC1-9487-45A0-B875-431CD3385D11}"/>
              </a:ext>
            </a:extLst>
          </p:cNvPr>
          <p:cNvSpPr>
            <a:spLocks noChangeAspect="1"/>
          </p:cNvSpPr>
          <p:nvPr userDrawn="1"/>
        </p:nvSpPr>
        <p:spPr>
          <a:xfrm>
            <a:off x="4123113" y="2252749"/>
            <a:ext cx="4314305" cy="2568633"/>
          </a:xfrm>
          <a:prstGeom prst="rect">
            <a:avLst/>
          </a:prstGeom>
          <a:solidFill>
            <a:srgbClr val="009FE3"/>
          </a:solidFill>
          <a:ln>
            <a:solidFill>
              <a:srgbClr val="009F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a:extLst>
              <a:ext uri="{FF2B5EF4-FFF2-40B4-BE49-F238E27FC236}">
                <a16:creationId xmlns:a16="http://schemas.microsoft.com/office/drawing/2014/main" id="{9750BC9D-AAF4-47A0-AF29-E4CF714C6040}"/>
              </a:ext>
            </a:extLst>
          </p:cNvPr>
          <p:cNvSpPr>
            <a:spLocks noGrp="1"/>
          </p:cNvSpPr>
          <p:nvPr>
            <p:ph type="body" sz="quarter" idx="10" hasCustomPrompt="1"/>
          </p:nvPr>
        </p:nvSpPr>
        <p:spPr>
          <a:xfrm>
            <a:off x="3676780" y="2838666"/>
            <a:ext cx="4838440" cy="1180667"/>
          </a:xfrm>
          <a:prstGeom prst="rect">
            <a:avLst/>
          </a:prstGeom>
        </p:spPr>
        <p:txBody>
          <a:bodyPr/>
          <a:lstStyle>
            <a:lvl1pPr marL="0" indent="0">
              <a:buNone/>
              <a:defRPr sz="3600" b="1">
                <a:solidFill>
                  <a:schemeClr val="bg1"/>
                </a:solidFill>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INSERT CTA OR TITLE HERE</a:t>
            </a:r>
            <a:endParaRPr lang="en-GB" dirty="0"/>
          </a:p>
        </p:txBody>
      </p:sp>
    </p:spTree>
    <p:extLst>
      <p:ext uri="{BB962C8B-B14F-4D97-AF65-F5344CB8AC3E}">
        <p14:creationId xmlns:p14="http://schemas.microsoft.com/office/powerpoint/2010/main" val="97179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ext Placeholder 5">
            <a:extLst>
              <a:ext uri="{FF2B5EF4-FFF2-40B4-BE49-F238E27FC236}">
                <a16:creationId xmlns:a16="http://schemas.microsoft.com/office/drawing/2014/main" id="{2B12627C-3BB5-43B8-920B-306D3654558D}"/>
              </a:ext>
            </a:extLst>
          </p:cNvPr>
          <p:cNvSpPr>
            <a:spLocks noGrp="1"/>
          </p:cNvSpPr>
          <p:nvPr>
            <p:ph type="body" sz="quarter" idx="11"/>
          </p:nvPr>
        </p:nvSpPr>
        <p:spPr>
          <a:xfrm>
            <a:off x="7000038" y="2261926"/>
            <a:ext cx="4468812" cy="4397375"/>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729A8A21-6FD8-4FAD-A900-C7A9A5EF64A8}"/>
              </a:ext>
            </a:extLst>
          </p:cNvPr>
          <p:cNvSpPr/>
          <p:nvPr userDrawn="1"/>
        </p:nvSpPr>
        <p:spPr>
          <a:xfrm>
            <a:off x="0" y="0"/>
            <a:ext cx="6242858"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Picture Placeholder 3">
            <a:extLst>
              <a:ext uri="{FF2B5EF4-FFF2-40B4-BE49-F238E27FC236}">
                <a16:creationId xmlns:a16="http://schemas.microsoft.com/office/drawing/2014/main" id="{BDF69206-2BD3-499F-BCCB-233BA90ACBC2}"/>
              </a:ext>
            </a:extLst>
          </p:cNvPr>
          <p:cNvSpPr>
            <a:spLocks noGrp="1"/>
          </p:cNvSpPr>
          <p:nvPr>
            <p:ph type="pic" sz="quarter" idx="10"/>
          </p:nvPr>
        </p:nvSpPr>
        <p:spPr>
          <a:xfrm>
            <a:off x="0" y="0"/>
            <a:ext cx="6242858" cy="6858000"/>
          </a:xfrm>
          <a:prstGeom prst="rect">
            <a:avLst/>
          </a:prstGeom>
        </p:spPr>
        <p:txBody>
          <a:bodyPr/>
          <a:lstStyle/>
          <a:p>
            <a:endParaRPr lang="en-GB"/>
          </a:p>
        </p:txBody>
      </p:sp>
      <p:sp>
        <p:nvSpPr>
          <p:cNvPr id="11" name="Text Placeholder 5">
            <a:extLst>
              <a:ext uri="{FF2B5EF4-FFF2-40B4-BE49-F238E27FC236}">
                <a16:creationId xmlns:a16="http://schemas.microsoft.com/office/drawing/2014/main" id="{73B01BB8-ADAE-42BA-976E-F67590F60D69}"/>
              </a:ext>
            </a:extLst>
          </p:cNvPr>
          <p:cNvSpPr>
            <a:spLocks noGrp="1"/>
          </p:cNvSpPr>
          <p:nvPr>
            <p:ph type="body" sz="quarter" idx="12" hasCustomPrompt="1"/>
          </p:nvPr>
        </p:nvSpPr>
        <p:spPr>
          <a:xfrm>
            <a:off x="7000038" y="1350297"/>
            <a:ext cx="4468812" cy="603194"/>
          </a:xfrm>
          <a:prstGeom prst="rect">
            <a:avLst/>
          </a:prstGeom>
        </p:spPr>
        <p:txBody>
          <a:bodyPr/>
          <a:lstStyle>
            <a:lvl1pPr marL="0" indent="0">
              <a:buNone/>
              <a:defRPr>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Title Here</a:t>
            </a:r>
          </a:p>
        </p:txBody>
      </p:sp>
    </p:spTree>
    <p:extLst>
      <p:ext uri="{BB962C8B-B14F-4D97-AF65-F5344CB8AC3E}">
        <p14:creationId xmlns:p14="http://schemas.microsoft.com/office/powerpoint/2010/main" val="4130039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447B0E6-9052-EE42-AE8C-7B5DD17A6F2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0C937F93-AC29-420A-902C-32E880ABE90E}"/>
              </a:ext>
            </a:extLst>
          </p:cNvPr>
          <p:cNvSpPr txBox="1"/>
          <p:nvPr userDrawn="1"/>
        </p:nvSpPr>
        <p:spPr>
          <a:xfrm>
            <a:off x="1157437" y="2196959"/>
            <a:ext cx="10513632" cy="2677656"/>
          </a:xfrm>
          <a:prstGeom prst="rect">
            <a:avLst/>
          </a:prstGeom>
          <a:noFill/>
        </p:spPr>
        <p:txBody>
          <a:bodyPr wrap="square" rtlCol="0">
            <a:spAutoFit/>
          </a:bodyPr>
          <a:lstStyle/>
          <a:p>
            <a:pPr marL="571500" indent="-571500">
              <a:buFont typeface="Wingdings" panose="05000000000000000000" pitchFamily="2" charset="2"/>
              <a:buChar char="ü"/>
            </a:pPr>
            <a:r>
              <a:rPr lang="en-GB" sz="2800" b="1" dirty="0">
                <a:solidFill>
                  <a:srgbClr val="00B050"/>
                </a:solidFill>
                <a:latin typeface="Arial" panose="020B0604020202020204" pitchFamily="34" charset="0"/>
                <a:cs typeface="Arial" panose="020B0604020202020204" pitchFamily="34" charset="0"/>
              </a:rPr>
              <a:t>Keep your distance</a:t>
            </a:r>
          </a:p>
          <a:p>
            <a:pPr marL="571500" indent="-571500">
              <a:buFont typeface="Wingdings" panose="05000000000000000000" pitchFamily="2" charset="2"/>
              <a:buChar char="ü"/>
            </a:pPr>
            <a:endParaRPr lang="en-GB" sz="2800" b="1" dirty="0">
              <a:solidFill>
                <a:srgbClr val="00B050"/>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ü"/>
            </a:pPr>
            <a:r>
              <a:rPr lang="en-GB" sz="2800" b="1" dirty="0">
                <a:solidFill>
                  <a:srgbClr val="00B050"/>
                </a:solidFill>
                <a:latin typeface="Arial" panose="020B0604020202020204" pitchFamily="34" charset="0"/>
                <a:cs typeface="Arial" panose="020B0604020202020204" pitchFamily="34" charset="0"/>
              </a:rPr>
              <a:t>Limit contact with other people</a:t>
            </a:r>
          </a:p>
          <a:p>
            <a:pPr marL="571500" indent="-571500">
              <a:buFont typeface="Wingdings" panose="05000000000000000000" pitchFamily="2" charset="2"/>
              <a:buChar char="ü"/>
            </a:pPr>
            <a:endParaRPr lang="en-GB" sz="2800" b="1" dirty="0">
              <a:solidFill>
                <a:srgbClr val="00B050"/>
              </a:solidFill>
              <a:latin typeface="Arial" panose="020B0604020202020204" pitchFamily="34" charset="0"/>
              <a:cs typeface="Arial" panose="020B0604020202020204" pitchFamily="34" charset="0"/>
            </a:endParaRPr>
          </a:p>
          <a:p>
            <a:pPr marL="571500" indent="-571500">
              <a:buFont typeface="Wingdings" panose="05000000000000000000" pitchFamily="2" charset="2"/>
              <a:buChar char="ü"/>
            </a:pPr>
            <a:r>
              <a:rPr lang="en-GB" sz="2800" b="1" dirty="0">
                <a:solidFill>
                  <a:srgbClr val="00B050"/>
                </a:solidFill>
                <a:latin typeface="Arial" panose="020B0604020202020204" pitchFamily="34" charset="0"/>
                <a:cs typeface="Arial" panose="020B0604020202020204" pitchFamily="34" charset="0"/>
              </a:rPr>
              <a:t>Wash your hands regularly</a:t>
            </a:r>
            <a:endParaRPr lang="en-GB" sz="2800" dirty="0">
              <a:solidFill>
                <a:srgbClr val="00B050"/>
              </a:solidFill>
              <a:latin typeface="Arial" panose="020B0604020202020204" pitchFamily="34" charset="0"/>
              <a:cs typeface="Arial" panose="020B0604020202020204" pitchFamily="34" charset="0"/>
            </a:endParaRPr>
          </a:p>
          <a:p>
            <a:endParaRPr lang="en-GB" sz="2800" dirty="0">
              <a:solidFill>
                <a:srgbClr val="00B05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4ABEC477-9ED2-4A4C-823C-F88682508CB2}"/>
              </a:ext>
            </a:extLst>
          </p:cNvPr>
          <p:cNvSpPr txBox="1"/>
          <p:nvPr userDrawn="1"/>
        </p:nvSpPr>
        <p:spPr>
          <a:xfrm>
            <a:off x="1157437" y="744537"/>
            <a:ext cx="8347587" cy="707886"/>
          </a:xfrm>
          <a:prstGeom prst="rect">
            <a:avLst/>
          </a:prstGeom>
          <a:noFill/>
        </p:spPr>
        <p:txBody>
          <a:bodyPr wrap="square" rtlCol="0">
            <a:spAutoFit/>
          </a:bodyPr>
          <a:lstStyle/>
          <a:p>
            <a:r>
              <a:rPr lang="en-GB" sz="4000" b="1" dirty="0">
                <a:solidFill>
                  <a:srgbClr val="00B050"/>
                </a:solidFill>
                <a:latin typeface="Arial" panose="020B0604020202020204" pitchFamily="34" charset="0"/>
                <a:cs typeface="Arial" panose="020B0604020202020204" pitchFamily="34" charset="0"/>
              </a:rPr>
              <a:t>Play your part</a:t>
            </a:r>
          </a:p>
        </p:txBody>
      </p:sp>
    </p:spTree>
    <p:extLst>
      <p:ext uri="{BB962C8B-B14F-4D97-AF65-F5344CB8AC3E}">
        <p14:creationId xmlns:p14="http://schemas.microsoft.com/office/powerpoint/2010/main" val="2808072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4DC5C3D-12BF-D740-81A9-D6AFAEB46A9D}"/>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73361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2.jpeg"/><Relationship Id="rId11" Type="http://schemas.openxmlformats.org/officeDocument/2006/relationships/image" Target="../media/image4.pn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0.jpeg"/><Relationship Id="rId11" Type="http://schemas.openxmlformats.org/officeDocument/2006/relationships/image" Target="../media/image34.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jpe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6.tmp"/></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0.jpeg"/><Relationship Id="rId7" Type="http://schemas.openxmlformats.org/officeDocument/2006/relationships/diagramQuickStyle" Target="../diagrams/quickStyle2.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4.png"/><Relationship Id="rId9" Type="http://schemas.microsoft.com/office/2007/relationships/diagramDrawing" Target="../diagrams/drawing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3.tmp"/></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pixabay.com/en/cartoon-headphones-red-smiley-1293819/" TargetMode="External"/><Relationship Id="rId4" Type="http://schemas.openxmlformats.org/officeDocument/2006/relationships/image" Target="../media/image5.pn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45.tmp"/></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technofaq.org/posts/2018/12/best-practices-for-integrating-change-management-and-devops/" TargetMode="Externa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0">
            <a:extLst>
              <a:ext uri="{FF2B5EF4-FFF2-40B4-BE49-F238E27FC236}">
                <a16:creationId xmlns:a16="http://schemas.microsoft.com/office/drawing/2014/main" id="{CFDFC220-23E7-4E23-A56D-DAEB215CED27}"/>
              </a:ext>
            </a:extLst>
          </p:cNvPr>
          <p:cNvSpPr txBox="1">
            <a:spLocks/>
          </p:cNvSpPr>
          <p:nvPr/>
        </p:nvSpPr>
        <p:spPr>
          <a:xfrm>
            <a:off x="1796399" y="4586795"/>
            <a:ext cx="8599201" cy="1806648"/>
          </a:xfrm>
          <a:prstGeom prst="rect">
            <a:avLst/>
          </a:prstGeom>
          <a:noFill/>
          <a:ln>
            <a:solidFill>
              <a:srgbClr val="00B050"/>
            </a:solidFill>
          </a:ln>
        </p:spPr>
        <p:txBody>
          <a:bodyPr wrap="square" rtlCol="0">
            <a:sp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That’s the SENCo’s Job?</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Day 2: Crossing all the T’s!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a:solidFill>
                  <a:prstClr val="white"/>
                </a:solidFill>
              </a:rPr>
              <a:t>Part 1: Transitions And Team Around the Child (TAC)</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Wednesday 11</a:t>
            </a:r>
            <a:r>
              <a:rPr kumimoji="0" lang="en-US" sz="2400" b="1" i="0" u="none" strike="noStrike" kern="1200" cap="none" spc="0" normalizeH="0" baseline="30000" noProof="0" dirty="0">
                <a:ln>
                  <a:noFill/>
                </a:ln>
                <a:solidFill>
                  <a:prstClr val="white"/>
                </a:solidFill>
                <a:effectLst/>
                <a:uLnTx/>
                <a:uFillTx/>
                <a:latin typeface="Arial" panose="020B0604020202020204" pitchFamily="34" charset="0"/>
                <a:ea typeface="+mn-ea"/>
                <a:cs typeface="Arial" panose="020B0604020202020204" pitchFamily="34" charset="0"/>
              </a:rPr>
              <a:t>th</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January 2023</a:t>
            </a:r>
          </a:p>
        </p:txBody>
      </p:sp>
      <p:sp>
        <p:nvSpPr>
          <p:cNvPr id="3" name="Text Placeholder 5">
            <a:extLst>
              <a:ext uri="{FF2B5EF4-FFF2-40B4-BE49-F238E27FC236}">
                <a16:creationId xmlns:a16="http://schemas.microsoft.com/office/drawing/2014/main" id="{E8C14130-95C7-4F4E-AA01-5244D208A967}"/>
              </a:ext>
            </a:extLst>
          </p:cNvPr>
          <p:cNvSpPr txBox="1">
            <a:spLocks/>
          </p:cNvSpPr>
          <p:nvPr/>
        </p:nvSpPr>
        <p:spPr>
          <a:xfrm>
            <a:off x="2579081" y="1276725"/>
            <a:ext cx="6984346" cy="480131"/>
          </a:xfrm>
          <a:prstGeom prst="rect">
            <a:avLst/>
          </a:prstGeom>
          <a:noFill/>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Early Years Area SENCo Team</a:t>
            </a:r>
          </a:p>
        </p:txBody>
      </p:sp>
      <p:pic>
        <p:nvPicPr>
          <p:cNvPr id="4" name="Picture 3" descr="A picture containing decorated, toy&#10;&#10;Description automatically generated">
            <a:extLst>
              <a:ext uri="{FF2B5EF4-FFF2-40B4-BE49-F238E27FC236}">
                <a16:creationId xmlns:a16="http://schemas.microsoft.com/office/drawing/2014/main" id="{9CE3DDF1-7D0F-4028-96F7-4B81A4BCD6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6305" y="288023"/>
            <a:ext cx="1171354" cy="988702"/>
          </a:xfrm>
          <a:prstGeom prst="rect">
            <a:avLst/>
          </a:prstGeom>
          <a:no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2" descr="C:\Users\SimonsV\AppData\Local\Microsoft\Windows\Temporary Internet Files\Content.Outlook\OFGLL62P\EIS web logo small.png">
            <a:extLst>
              <a:ext uri="{FF2B5EF4-FFF2-40B4-BE49-F238E27FC236}">
                <a16:creationId xmlns:a16="http://schemas.microsoft.com/office/drawing/2014/main" id="{1F0C298B-9A1A-4D2D-861C-2446F71E71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60" y="288023"/>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31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16E135A-547F-4A93-979C-BC190F1918F3}"/>
              </a:ext>
            </a:extLst>
          </p:cNvPr>
          <p:cNvSpPr txBox="1"/>
          <p:nvPr/>
        </p:nvSpPr>
        <p:spPr>
          <a:xfrm>
            <a:off x="3279943" y="4791416"/>
            <a:ext cx="8155193" cy="1261884"/>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Early Years Ofsted Inspection Handbook 2021 states that settings will be rated as inadequate in Personal Development criteria if: ‘Practitioners do not support children’s social and emotional well-being or prepare them for transitions within the setting and/or to other settings and school’</a:t>
            </a:r>
          </a:p>
        </p:txBody>
      </p:sp>
      <p:sp>
        <p:nvSpPr>
          <p:cNvPr id="8" name="TextBox 7">
            <a:extLst>
              <a:ext uri="{FF2B5EF4-FFF2-40B4-BE49-F238E27FC236}">
                <a16:creationId xmlns:a16="http://schemas.microsoft.com/office/drawing/2014/main" id="{35C0E888-7A46-4A8D-A139-23E4ECE0F35A}"/>
              </a:ext>
            </a:extLst>
          </p:cNvPr>
          <p:cNvSpPr txBox="1"/>
          <p:nvPr/>
        </p:nvSpPr>
        <p:spPr>
          <a:xfrm>
            <a:off x="3279944" y="1985734"/>
            <a:ext cx="8155193" cy="1846659"/>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SEN support should include planning and preparing for transition, before a child moves into another setting or school. This can also include a review of the SEN support being provided or the EHC plan. To support the transition, information should be shared by the current setting with the receiving setting or school. The current setting should agree with parents the information to be shared as part of this planning process.</a:t>
            </a:r>
          </a:p>
        </p:txBody>
      </p:sp>
      <p:pic>
        <p:nvPicPr>
          <p:cNvPr id="9" name="Picture 8">
            <a:extLst>
              <a:ext uri="{FF2B5EF4-FFF2-40B4-BE49-F238E27FC236}">
                <a16:creationId xmlns:a16="http://schemas.microsoft.com/office/drawing/2014/main" id="{C2D55C57-B0F0-4F97-86A2-BE2DDEFC4DBF}"/>
              </a:ext>
            </a:extLst>
          </p:cNvPr>
          <p:cNvPicPr>
            <a:picLocks noChangeAspect="1"/>
          </p:cNvPicPr>
          <p:nvPr/>
        </p:nvPicPr>
        <p:blipFill>
          <a:blip r:embed="rId3"/>
          <a:stretch>
            <a:fillRect/>
          </a:stretch>
        </p:blipFill>
        <p:spPr>
          <a:xfrm>
            <a:off x="907512" y="1571946"/>
            <a:ext cx="2123328" cy="2547991"/>
          </a:xfrm>
          <a:prstGeom prst="rect">
            <a:avLst/>
          </a:prstGeom>
          <a:ln w="19050">
            <a:solidFill>
              <a:schemeClr val="tx1"/>
            </a:solidFill>
          </a:ln>
        </p:spPr>
      </p:pic>
      <p:pic>
        <p:nvPicPr>
          <p:cNvPr id="12" name="Picture 4" descr="Ofsted - Wikipedia">
            <a:extLst>
              <a:ext uri="{FF2B5EF4-FFF2-40B4-BE49-F238E27FC236}">
                <a16:creationId xmlns:a16="http://schemas.microsoft.com/office/drawing/2014/main" id="{A4A021B3-A89A-481B-8835-D646B55CF3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192" y="4536316"/>
            <a:ext cx="2045647" cy="173544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3" name="Picture 2" descr="C:\Users\SimonsV\AppData\Local\Microsoft\Windows\Temporary Internet Files\Content.Outlook\OFGLL62P\EIS web logo small.png">
            <a:extLst>
              <a:ext uri="{FF2B5EF4-FFF2-40B4-BE49-F238E27FC236}">
                <a16:creationId xmlns:a16="http://schemas.microsoft.com/office/drawing/2014/main" id="{65A0D4EF-DB8D-4820-B8B7-C49B6070C4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86239"/>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2135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EBE946D5-C50A-4A57-A2B2-49B254CD762D}"/>
              </a:ext>
            </a:extLst>
          </p:cNvPr>
          <p:cNvGraphicFramePr>
            <a:graphicFrameLocks noGrp="1"/>
          </p:cNvGraphicFramePr>
          <p:nvPr>
            <p:ph sz="quarter" idx="10"/>
          </p:nvPr>
        </p:nvGraphicFramePr>
        <p:xfrm>
          <a:off x="0" y="1097280"/>
          <a:ext cx="12192000" cy="5760720"/>
        </p:xfrm>
        <a:graphic>
          <a:graphicData uri="http://schemas.openxmlformats.org/drawingml/2006/table">
            <a:tbl>
              <a:tblPr firstRow="1" bandRow="1">
                <a:tableStyleId>{5C22544A-7EE6-4342-B048-85BDC9FD1C3A}</a:tableStyleId>
              </a:tblPr>
              <a:tblGrid>
                <a:gridCol w="4501890">
                  <a:extLst>
                    <a:ext uri="{9D8B030D-6E8A-4147-A177-3AD203B41FA5}">
                      <a16:colId xmlns:a16="http://schemas.microsoft.com/office/drawing/2014/main" val="184633701"/>
                    </a:ext>
                  </a:extLst>
                </a:gridCol>
                <a:gridCol w="7690110">
                  <a:extLst>
                    <a:ext uri="{9D8B030D-6E8A-4147-A177-3AD203B41FA5}">
                      <a16:colId xmlns:a16="http://schemas.microsoft.com/office/drawing/2014/main" val="3467542269"/>
                    </a:ext>
                  </a:extLst>
                </a:gridCol>
              </a:tblGrid>
              <a:tr h="359783">
                <a:tc>
                  <a:txBody>
                    <a:bodyPr/>
                    <a:lstStyle/>
                    <a:p>
                      <a:r>
                        <a:rPr lang="en-GB" dirty="0"/>
                        <a:t>Types of transition</a:t>
                      </a:r>
                    </a:p>
                  </a:txBody>
                  <a:tcPr/>
                </a:tc>
                <a:tc>
                  <a:txBody>
                    <a:bodyPr/>
                    <a:lstStyle/>
                    <a:p>
                      <a:r>
                        <a:rPr lang="en-GB" dirty="0"/>
                        <a:t>Explanation</a:t>
                      </a:r>
                    </a:p>
                  </a:txBody>
                  <a:tcPr/>
                </a:tc>
                <a:extLst>
                  <a:ext uri="{0D108BD9-81ED-4DB2-BD59-A6C34878D82A}">
                    <a16:rowId xmlns:a16="http://schemas.microsoft.com/office/drawing/2014/main" val="3505312754"/>
                  </a:ext>
                </a:extLst>
              </a:tr>
              <a:tr h="887136">
                <a:tc>
                  <a:txBody>
                    <a:bodyPr/>
                    <a:lstStyle/>
                    <a:p>
                      <a:r>
                        <a:rPr lang="en-GB" dirty="0"/>
                        <a:t>Horizontal Transitions</a:t>
                      </a:r>
                    </a:p>
                  </a:txBody>
                  <a:tcPr/>
                </a:tc>
                <a:tc>
                  <a:txBody>
                    <a:bodyPr/>
                    <a:lstStyle/>
                    <a:p>
                      <a:r>
                        <a:rPr lang="en-GB" dirty="0"/>
                        <a:t>Refer to the daily changes and experiences a child may go through, e.g. moving from one activity to another, such as from indoor to outdoor play. It can include a change in movement or routine.</a:t>
                      </a:r>
                    </a:p>
                  </a:txBody>
                  <a:tcPr/>
                </a:tc>
                <a:extLst>
                  <a:ext uri="{0D108BD9-81ED-4DB2-BD59-A6C34878D82A}">
                    <a16:rowId xmlns:a16="http://schemas.microsoft.com/office/drawing/2014/main" val="615686634"/>
                  </a:ext>
                </a:extLst>
              </a:tr>
              <a:tr h="1153277">
                <a:tc>
                  <a:txBody>
                    <a:bodyPr/>
                    <a:lstStyle/>
                    <a:p>
                      <a:r>
                        <a:rPr lang="en-GB" dirty="0"/>
                        <a:t>Micro transitions (within Horizontal)</a:t>
                      </a:r>
                    </a:p>
                  </a:txBody>
                  <a:tcPr/>
                </a:tc>
                <a:tc>
                  <a:txBody>
                    <a:bodyPr/>
                    <a:lstStyle/>
                    <a:p>
                      <a:r>
                        <a:rPr lang="en-GB" dirty="0"/>
                        <a:t>Are smaller transitions that fall under the horizontal transition. An example may be that of a key person leaving the room and returning throughout the session. These types of transitions can often be overlooked but often have an emotional impact on the child, particularly if they are not prepared for such uncertainty.</a:t>
                      </a:r>
                    </a:p>
                  </a:txBody>
                  <a:tcPr/>
                </a:tc>
                <a:extLst>
                  <a:ext uri="{0D108BD9-81ED-4DB2-BD59-A6C34878D82A}">
                    <a16:rowId xmlns:a16="http://schemas.microsoft.com/office/drawing/2014/main" val="248711716"/>
                  </a:ext>
                </a:extLst>
              </a:tr>
              <a:tr h="887136">
                <a:tc>
                  <a:txBody>
                    <a:bodyPr/>
                    <a:lstStyle/>
                    <a:p>
                      <a:r>
                        <a:rPr lang="en-GB" dirty="0"/>
                        <a:t>Vertical Transitions</a:t>
                      </a:r>
                    </a:p>
                  </a:txBody>
                  <a:tcPr/>
                </a:tc>
                <a:tc>
                  <a:txBody>
                    <a:bodyPr/>
                    <a:lstStyle/>
                    <a:p>
                      <a:r>
                        <a:rPr lang="en-GB" dirty="0"/>
                        <a:t>Are much more significant and linked to specific events that do not happen on a regular basis, e.g. moving into shared setting, Reception and through each school year.</a:t>
                      </a:r>
                    </a:p>
                  </a:txBody>
                  <a:tcPr/>
                </a:tc>
                <a:extLst>
                  <a:ext uri="{0D108BD9-81ED-4DB2-BD59-A6C34878D82A}">
                    <a16:rowId xmlns:a16="http://schemas.microsoft.com/office/drawing/2014/main" val="2184464814"/>
                  </a:ext>
                </a:extLst>
              </a:tr>
              <a:tr h="887136">
                <a:tc>
                  <a:txBody>
                    <a:bodyPr/>
                    <a:lstStyle/>
                    <a:p>
                      <a:r>
                        <a:rPr lang="en-GB" dirty="0"/>
                        <a:t>Associated Transitions</a:t>
                      </a:r>
                    </a:p>
                  </a:txBody>
                  <a:tcPr/>
                </a:tc>
                <a:tc>
                  <a:txBody>
                    <a:bodyPr/>
                    <a:lstStyle/>
                    <a:p>
                      <a:r>
                        <a:rPr lang="en-GB" dirty="0"/>
                        <a:t>Refer to the fewer formal changes in children's lives that may occur outside of educational settings but can affect children's well-being e.g. divorce, particularly if the child has to move between one parent and another.</a:t>
                      </a:r>
                    </a:p>
                  </a:txBody>
                  <a:tcPr/>
                </a:tc>
                <a:extLst>
                  <a:ext uri="{0D108BD9-81ED-4DB2-BD59-A6C34878D82A}">
                    <a16:rowId xmlns:a16="http://schemas.microsoft.com/office/drawing/2014/main" val="2015948606"/>
                  </a:ext>
                </a:extLst>
              </a:tr>
              <a:tr h="1419418">
                <a:tc>
                  <a:txBody>
                    <a:bodyPr/>
                    <a:lstStyle/>
                    <a:p>
                      <a:r>
                        <a:rPr lang="en-GB" dirty="0"/>
                        <a:t>SEND transitions</a:t>
                      </a:r>
                    </a:p>
                  </a:txBody>
                  <a:tcPr/>
                </a:tc>
                <a:tc>
                  <a:txBody>
                    <a:bodyPr/>
                    <a:lstStyle/>
                    <a:p>
                      <a:r>
                        <a:rPr lang="en-GB" dirty="0"/>
                        <a:t>Refers to the additional experiences that a child may need to manage e.g. attending appointments, experiencing visitors into the home or settings, medical support, transport support, attendance of specialist and mainstream provision. It is this type of transition that add additional physical and emotional pressures on the child and family.</a:t>
                      </a:r>
                    </a:p>
                  </a:txBody>
                  <a:tcPr/>
                </a:tc>
                <a:extLst>
                  <a:ext uri="{0D108BD9-81ED-4DB2-BD59-A6C34878D82A}">
                    <a16:rowId xmlns:a16="http://schemas.microsoft.com/office/drawing/2014/main" val="708200979"/>
                  </a:ext>
                </a:extLst>
              </a:tr>
            </a:tbl>
          </a:graphicData>
        </a:graphic>
      </p:graphicFrame>
      <p:pic>
        <p:nvPicPr>
          <p:cNvPr id="7" name="Picture 2" descr="C:\Users\SimonsV\AppData\Local\Microsoft\Windows\Temporary Internet Files\Content.Outlook\OFGLL62P\EIS web logo small.png">
            <a:extLst>
              <a:ext uri="{FF2B5EF4-FFF2-40B4-BE49-F238E27FC236}">
                <a16:creationId xmlns:a16="http://schemas.microsoft.com/office/drawing/2014/main" id="{D0B80B8E-D021-48FD-857C-A0FBA748D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13" y="532130"/>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5E7AE3E-E258-431C-892E-2D411ADC984E}"/>
              </a:ext>
            </a:extLst>
          </p:cNvPr>
          <p:cNvSpPr txBox="1"/>
          <p:nvPr/>
        </p:nvSpPr>
        <p:spPr>
          <a:xfrm>
            <a:off x="3544584" y="431515"/>
            <a:ext cx="535283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Types of Transition</a:t>
            </a:r>
          </a:p>
        </p:txBody>
      </p:sp>
    </p:spTree>
    <p:extLst>
      <p:ext uri="{BB962C8B-B14F-4D97-AF65-F5344CB8AC3E}">
        <p14:creationId xmlns:p14="http://schemas.microsoft.com/office/powerpoint/2010/main" val="279610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Users\rogersb\AppData\Local\Microsoft\Windows\Temporary Internet Files\Content.IE5\UKTJ2G7K\clip_image019[1].jpg">
            <a:extLst>
              <a:ext uri="{FF2B5EF4-FFF2-40B4-BE49-F238E27FC236}">
                <a16:creationId xmlns:a16="http://schemas.microsoft.com/office/drawing/2014/main" id="{D5F0DC4A-5E13-4B12-ABA5-A95DA2EDD5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12894" y="2883819"/>
            <a:ext cx="2656100" cy="14638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rogersb\AppData\Local\Microsoft\Windows\Temporary Internet Files\Content.IE5\O00V375B\10132539-ilustracion-de-ninos-jugando-en-un-parque-infantil[1].jpg">
            <a:extLst>
              <a:ext uri="{FF2B5EF4-FFF2-40B4-BE49-F238E27FC236}">
                <a16:creationId xmlns:a16="http://schemas.microsoft.com/office/drawing/2014/main" id="{0CB88C62-6946-46F4-BFAE-756D059231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0697" y="4958120"/>
            <a:ext cx="2124010" cy="1630178"/>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4C2A69A6-B266-4FD9-ACBF-E9CBC530832C}"/>
              </a:ext>
            </a:extLst>
          </p:cNvPr>
          <p:cNvSpPr/>
          <p:nvPr/>
        </p:nvSpPr>
        <p:spPr>
          <a:xfrm>
            <a:off x="3893871" y="2606372"/>
            <a:ext cx="4032492" cy="20187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Horizontal Transitions during the preschool day</a:t>
            </a:r>
          </a:p>
        </p:txBody>
      </p:sp>
      <p:pic>
        <p:nvPicPr>
          <p:cNvPr id="1026" name="Picture 2" descr="Snack Time Preschool Clipart ">
            <a:extLst>
              <a:ext uri="{FF2B5EF4-FFF2-40B4-BE49-F238E27FC236}">
                <a16:creationId xmlns:a16="http://schemas.microsoft.com/office/drawing/2014/main" id="{F9D41CB1-65AC-4E53-9CB3-BBA3BD6A40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006" y="3036049"/>
            <a:ext cx="1787703" cy="19220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63 Mom School Drop Off Stock Photos, Pictures &amp; Royalty-Free Images - iStock">
            <a:extLst>
              <a:ext uri="{FF2B5EF4-FFF2-40B4-BE49-F238E27FC236}">
                <a16:creationId xmlns:a16="http://schemas.microsoft.com/office/drawing/2014/main" id="{AB579838-26D0-43E4-A9AA-A3187652FC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0329" y="156340"/>
            <a:ext cx="1539577" cy="20187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ee Tidy Cliparts, Download Free Tidy Cliparts png images, Free ClipArts  on Clipart Library">
            <a:extLst>
              <a:ext uri="{FF2B5EF4-FFF2-40B4-BE49-F238E27FC236}">
                <a16:creationId xmlns:a16="http://schemas.microsoft.com/office/drawing/2014/main" id="{3999E352-97E9-4FFE-AFC1-F2DC8C6B66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1472" y="5056404"/>
            <a:ext cx="1618050" cy="16180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10 Early Years Circle Time Games | Famly">
            <a:extLst>
              <a:ext uri="{FF2B5EF4-FFF2-40B4-BE49-F238E27FC236}">
                <a16:creationId xmlns:a16="http://schemas.microsoft.com/office/drawing/2014/main" id="{EB8E8A10-70E2-4DA1-827D-7B930694106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94306" y="858586"/>
            <a:ext cx="2299017" cy="172204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hild Washing Hands Bathroom Stock Vector (Royalty Free) 294994556 |  Shutterstock">
            <a:extLst>
              <a:ext uri="{FF2B5EF4-FFF2-40B4-BE49-F238E27FC236}">
                <a16:creationId xmlns:a16="http://schemas.microsoft.com/office/drawing/2014/main" id="{1D9D153C-9085-4861-BED2-D5BAA2250C5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5077"/>
          <a:stretch/>
        </p:blipFill>
        <p:spPr bwMode="auto">
          <a:xfrm>
            <a:off x="2814681" y="5023936"/>
            <a:ext cx="1658358" cy="168298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ading Time Stock Illustrations – 8,023 Reading Time Stock Illustrations,  Vectors &amp; Clipart - Dreamstime">
            <a:extLst>
              <a:ext uri="{FF2B5EF4-FFF2-40B4-BE49-F238E27FC236}">
                <a16:creationId xmlns:a16="http://schemas.microsoft.com/office/drawing/2014/main" id="{76DA298E-25D1-4FB6-AFDF-C0A417A39E3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10330"/>
          <a:stretch/>
        </p:blipFill>
        <p:spPr bwMode="auto">
          <a:xfrm>
            <a:off x="1573703" y="647654"/>
            <a:ext cx="2209800" cy="185341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SimonsV\AppData\Local\Microsoft\Windows\Temporary Internet Files\Content.Outlook\OFGLL62P\EIS web logo small.png">
            <a:extLst>
              <a:ext uri="{FF2B5EF4-FFF2-40B4-BE49-F238E27FC236}">
                <a16:creationId xmlns:a16="http://schemas.microsoft.com/office/drawing/2014/main" id="{8D77EA10-DA38-4DC9-BF9C-463AD679E3D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561" y="309885"/>
            <a:ext cx="1859702" cy="46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75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1000"/>
                                        <p:tgtEl>
                                          <p:spTgt spid="1032"/>
                                        </p:tgtEl>
                                      </p:cBhvr>
                                    </p:animEffect>
                                    <p:anim calcmode="lin" valueType="num">
                                      <p:cBhvr>
                                        <p:cTn id="15" dur="1000" fill="hold"/>
                                        <p:tgtEl>
                                          <p:spTgt spid="1032"/>
                                        </p:tgtEl>
                                        <p:attrNameLst>
                                          <p:attrName>ppt_x</p:attrName>
                                        </p:attrNameLst>
                                      </p:cBhvr>
                                      <p:tavLst>
                                        <p:tav tm="0">
                                          <p:val>
                                            <p:strVal val="#ppt_x"/>
                                          </p:val>
                                        </p:tav>
                                        <p:tav tm="100000">
                                          <p:val>
                                            <p:strVal val="#ppt_x"/>
                                          </p:val>
                                        </p:tav>
                                      </p:tavLst>
                                    </p:anim>
                                    <p:anim calcmode="lin" valueType="num">
                                      <p:cBhvr>
                                        <p:cTn id="1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30"/>
                                        </p:tgtEl>
                                        <p:attrNameLst>
                                          <p:attrName>style.visibility</p:attrName>
                                        </p:attrNameLst>
                                      </p:cBhvr>
                                      <p:to>
                                        <p:strVal val="visible"/>
                                      </p:to>
                                    </p:set>
                                    <p:animEffect transition="in" filter="fade">
                                      <p:cBhvr>
                                        <p:cTn id="35" dur="1000"/>
                                        <p:tgtEl>
                                          <p:spTgt spid="1030"/>
                                        </p:tgtEl>
                                      </p:cBhvr>
                                    </p:animEffect>
                                    <p:anim calcmode="lin" valueType="num">
                                      <p:cBhvr>
                                        <p:cTn id="36" dur="1000" fill="hold"/>
                                        <p:tgtEl>
                                          <p:spTgt spid="1030"/>
                                        </p:tgtEl>
                                        <p:attrNameLst>
                                          <p:attrName>ppt_x</p:attrName>
                                        </p:attrNameLst>
                                      </p:cBhvr>
                                      <p:tavLst>
                                        <p:tav tm="0">
                                          <p:val>
                                            <p:strVal val="#ppt_x"/>
                                          </p:val>
                                        </p:tav>
                                        <p:tav tm="100000">
                                          <p:val>
                                            <p:strVal val="#ppt_x"/>
                                          </p:val>
                                        </p:tav>
                                      </p:tavLst>
                                    </p:anim>
                                    <p:anim calcmode="lin" valueType="num">
                                      <p:cBhvr>
                                        <p:cTn id="37"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fade">
                                      <p:cBhvr>
                                        <p:cTn id="42" dur="1000"/>
                                        <p:tgtEl>
                                          <p:spTgt spid="1034"/>
                                        </p:tgtEl>
                                      </p:cBhvr>
                                    </p:animEffect>
                                    <p:anim calcmode="lin" valueType="num">
                                      <p:cBhvr>
                                        <p:cTn id="43" dur="1000" fill="hold"/>
                                        <p:tgtEl>
                                          <p:spTgt spid="1034"/>
                                        </p:tgtEl>
                                        <p:attrNameLst>
                                          <p:attrName>ppt_x</p:attrName>
                                        </p:attrNameLst>
                                      </p:cBhvr>
                                      <p:tavLst>
                                        <p:tav tm="0">
                                          <p:val>
                                            <p:strVal val="#ppt_x"/>
                                          </p:val>
                                        </p:tav>
                                        <p:tav tm="100000">
                                          <p:val>
                                            <p:strVal val="#ppt_x"/>
                                          </p:val>
                                        </p:tav>
                                      </p:tavLst>
                                    </p:anim>
                                    <p:anim calcmode="lin" valueType="num">
                                      <p:cBhvr>
                                        <p:cTn id="44"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26"/>
                                        </p:tgtEl>
                                        <p:attrNameLst>
                                          <p:attrName>style.visibility</p:attrName>
                                        </p:attrNameLst>
                                      </p:cBhvr>
                                      <p:to>
                                        <p:strVal val="visible"/>
                                      </p:to>
                                    </p:set>
                                    <p:animEffect transition="in" filter="fade">
                                      <p:cBhvr>
                                        <p:cTn id="49" dur="1000"/>
                                        <p:tgtEl>
                                          <p:spTgt spid="1026"/>
                                        </p:tgtEl>
                                      </p:cBhvr>
                                    </p:animEffect>
                                    <p:anim calcmode="lin" valueType="num">
                                      <p:cBhvr>
                                        <p:cTn id="50" dur="1000" fill="hold"/>
                                        <p:tgtEl>
                                          <p:spTgt spid="1026"/>
                                        </p:tgtEl>
                                        <p:attrNameLst>
                                          <p:attrName>ppt_x</p:attrName>
                                        </p:attrNameLst>
                                      </p:cBhvr>
                                      <p:tavLst>
                                        <p:tav tm="0">
                                          <p:val>
                                            <p:strVal val="#ppt_x"/>
                                          </p:val>
                                        </p:tav>
                                        <p:tav tm="100000">
                                          <p:val>
                                            <p:strVal val="#ppt_x"/>
                                          </p:val>
                                        </p:tav>
                                      </p:tavLst>
                                    </p:anim>
                                    <p:anim calcmode="lin" valueType="num">
                                      <p:cBhvr>
                                        <p:cTn id="51"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036"/>
                                        </p:tgtEl>
                                        <p:attrNameLst>
                                          <p:attrName>style.visibility</p:attrName>
                                        </p:attrNameLst>
                                      </p:cBhvr>
                                      <p:to>
                                        <p:strVal val="visible"/>
                                      </p:to>
                                    </p:set>
                                    <p:animEffect transition="in" filter="fade">
                                      <p:cBhvr>
                                        <p:cTn id="56" dur="1000"/>
                                        <p:tgtEl>
                                          <p:spTgt spid="1036"/>
                                        </p:tgtEl>
                                      </p:cBhvr>
                                    </p:animEffect>
                                    <p:anim calcmode="lin" valueType="num">
                                      <p:cBhvr>
                                        <p:cTn id="57" dur="1000" fill="hold"/>
                                        <p:tgtEl>
                                          <p:spTgt spid="1036"/>
                                        </p:tgtEl>
                                        <p:attrNameLst>
                                          <p:attrName>ppt_x</p:attrName>
                                        </p:attrNameLst>
                                      </p:cBhvr>
                                      <p:tavLst>
                                        <p:tav tm="0">
                                          <p:val>
                                            <p:strVal val="#ppt_x"/>
                                          </p:val>
                                        </p:tav>
                                        <p:tav tm="100000">
                                          <p:val>
                                            <p:strVal val="#ppt_x"/>
                                          </p:val>
                                        </p:tav>
                                      </p:tavLst>
                                    </p:anim>
                                    <p:anim calcmode="lin" valueType="num">
                                      <p:cBhvr>
                                        <p:cTn id="58"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rogersb\AppData\Local\Microsoft\Windows\Temporary Internet Files\Content.IE5\W3E6C1ZH\timer[1].jpg">
            <a:extLst>
              <a:ext uri="{FF2B5EF4-FFF2-40B4-BE49-F238E27FC236}">
                <a16:creationId xmlns:a16="http://schemas.microsoft.com/office/drawing/2014/main" id="{3DA4916D-7BAD-420A-95F7-93BD4A98CE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4819" y="4791219"/>
            <a:ext cx="1678403" cy="167840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5" name="Picture 4" descr="C:\Users\rogersb\AppData\Local\Microsoft\Windows\Temporary Internet Files\Content.IE5\W3E6C1ZH\Teddy_Bear_front_flash[1].jpg">
            <a:extLst>
              <a:ext uri="{FF2B5EF4-FFF2-40B4-BE49-F238E27FC236}">
                <a16:creationId xmlns:a16="http://schemas.microsoft.com/office/drawing/2014/main" id="{BEF68BAA-2BE8-47DB-A3CB-702F456A88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6798" y="352162"/>
            <a:ext cx="1554442" cy="1329986"/>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pic>
        <p:nvPicPr>
          <p:cNvPr id="6" name="Picture 5" descr="C:\Users\rogersb\AppData\Local\Microsoft\Windows\Temporary Internet Files\Content.IE5\G69HPL2D\kids[1].png">
            <a:extLst>
              <a:ext uri="{FF2B5EF4-FFF2-40B4-BE49-F238E27FC236}">
                <a16:creationId xmlns:a16="http://schemas.microsoft.com/office/drawing/2014/main" id="{77879607-CEC2-4E79-81DB-2856CB259C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5164" y="1164380"/>
            <a:ext cx="1697900" cy="133784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7" name="Picture 6" descr="C:\Users\rogersb\AppData\Local\Microsoft\Windows\Temporary Internet Files\Content.IE5\G69HPL2D\Sing[1].jpg">
            <a:extLst>
              <a:ext uri="{FF2B5EF4-FFF2-40B4-BE49-F238E27FC236}">
                <a16:creationId xmlns:a16="http://schemas.microsoft.com/office/drawing/2014/main" id="{942EA5EC-35F1-4E80-9F24-6F30F4C42E9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6803" y="3182602"/>
            <a:ext cx="1783225" cy="140415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8" name="Picture 7" descr="C:\Users\rogersb\AppData\Local\Microsoft\Windows\Temporary Internet Files\Content.IE5\FXLM8MIA\Tambourine2[1].jpg">
            <a:extLst>
              <a:ext uri="{FF2B5EF4-FFF2-40B4-BE49-F238E27FC236}">
                <a16:creationId xmlns:a16="http://schemas.microsoft.com/office/drawing/2014/main" id="{9D523586-FB73-451E-A531-FA45A5A9FAE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36827" y="950880"/>
            <a:ext cx="1415622" cy="15189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 name="Picture 11" descr="C:\Users\rogersb\AppData\Local\Microsoft\Windows\Temporary Internet Files\Content.IE5\W3E6C1ZH\DSC08002[1].JPG">
            <a:extLst>
              <a:ext uri="{FF2B5EF4-FFF2-40B4-BE49-F238E27FC236}">
                <a16:creationId xmlns:a16="http://schemas.microsoft.com/office/drawing/2014/main" id="{D76FCEFF-34EA-44CC-979E-7901DA358ED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31493" y="5083356"/>
            <a:ext cx="1848355" cy="1386266"/>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64B6735D-3A27-486D-83AA-57DA352D3D2D}"/>
              </a:ext>
            </a:extLst>
          </p:cNvPr>
          <p:cNvSpPr/>
          <p:nvPr/>
        </p:nvSpPr>
        <p:spPr>
          <a:xfrm>
            <a:off x="3860285" y="2342955"/>
            <a:ext cx="4027469" cy="19829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Resources to help support successful daily transitions</a:t>
            </a:r>
          </a:p>
        </p:txBody>
      </p:sp>
      <p:pic>
        <p:nvPicPr>
          <p:cNvPr id="12" name="Picture 2" descr="C:\Users\SimonsV\AppData\Local\Microsoft\Windows\Temporary Internet Files\Content.Outlook\OFGLL62P\EIS web logo small.png">
            <a:extLst>
              <a:ext uri="{FF2B5EF4-FFF2-40B4-BE49-F238E27FC236}">
                <a16:creationId xmlns:a16="http://schemas.microsoft.com/office/drawing/2014/main" id="{D03F374E-DB7F-4B97-B924-766D9576B47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62949"/>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C2B6E4A-399C-491A-8303-4D98645330F9}"/>
              </a:ext>
            </a:extLst>
          </p:cNvPr>
          <p:cNvPicPr>
            <a:picLocks noChangeAspect="1"/>
          </p:cNvPicPr>
          <p:nvPr/>
        </p:nvPicPr>
        <p:blipFill>
          <a:blip r:embed="rId10"/>
          <a:stretch>
            <a:fillRect/>
          </a:stretch>
        </p:blipFill>
        <p:spPr>
          <a:xfrm>
            <a:off x="2555331" y="4609665"/>
            <a:ext cx="1435355" cy="1739312"/>
          </a:xfrm>
          <a:prstGeom prst="rect">
            <a:avLst/>
          </a:prstGeom>
        </p:spPr>
      </p:pic>
      <p:pic>
        <p:nvPicPr>
          <p:cNvPr id="15" name="Picture 14">
            <a:extLst>
              <a:ext uri="{FF2B5EF4-FFF2-40B4-BE49-F238E27FC236}">
                <a16:creationId xmlns:a16="http://schemas.microsoft.com/office/drawing/2014/main" id="{7E2BB449-D73D-453A-ABA7-383CEE67E325}"/>
              </a:ext>
            </a:extLst>
          </p:cNvPr>
          <p:cNvPicPr>
            <a:picLocks noChangeAspect="1"/>
          </p:cNvPicPr>
          <p:nvPr/>
        </p:nvPicPr>
        <p:blipFill>
          <a:blip r:embed="rId11"/>
          <a:stretch>
            <a:fillRect/>
          </a:stretch>
        </p:blipFill>
        <p:spPr>
          <a:xfrm>
            <a:off x="9845261" y="3124364"/>
            <a:ext cx="1290370" cy="1722710"/>
          </a:xfrm>
          <a:prstGeom prst="rect">
            <a:avLst/>
          </a:prstGeom>
          <a:ln w="19050">
            <a:solidFill>
              <a:schemeClr val="tx1"/>
            </a:solidFill>
          </a:ln>
        </p:spPr>
      </p:pic>
    </p:spTree>
    <p:extLst>
      <p:ext uri="{BB962C8B-B14F-4D97-AF65-F5344CB8AC3E}">
        <p14:creationId xmlns:p14="http://schemas.microsoft.com/office/powerpoint/2010/main" val="168600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1000"/>
                                        <p:tgtEl>
                                          <p:spTgt spid="7"/>
                                        </p:tgtEl>
                                      </p:cBhvr>
                                    </p:animEffect>
                                    <p:anim calcmode="lin" valueType="num">
                                      <p:cBhvr>
                                        <p:cTn id="50" dur="1000" fill="hold"/>
                                        <p:tgtEl>
                                          <p:spTgt spid="7"/>
                                        </p:tgtEl>
                                        <p:attrNameLst>
                                          <p:attrName>ppt_x</p:attrName>
                                        </p:attrNameLst>
                                      </p:cBhvr>
                                      <p:tavLst>
                                        <p:tav tm="0">
                                          <p:val>
                                            <p:strVal val="#ppt_x"/>
                                          </p:val>
                                        </p:tav>
                                        <p:tav tm="100000">
                                          <p:val>
                                            <p:strVal val="#ppt_x"/>
                                          </p:val>
                                        </p:tav>
                                      </p:tavLst>
                                    </p:anim>
                                    <p:anim calcmode="lin" valueType="num">
                                      <p:cBhvr>
                                        <p:cTn id="5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55C7AB15-5D20-FAB1-8AFD-B1C8E5821DEE}"/>
              </a:ext>
            </a:extLst>
          </p:cNvPr>
          <p:cNvGraphicFramePr>
            <a:graphicFrameLocks noGrp="1"/>
          </p:cNvGraphicFramePr>
          <p:nvPr>
            <p:ph sz="quarter" idx="10"/>
          </p:nvPr>
        </p:nvGraphicFramePr>
        <p:xfrm>
          <a:off x="865188" y="1737403"/>
          <a:ext cx="9899969" cy="4788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742BB327-0CB6-484F-998C-9BD856D58318}"/>
              </a:ext>
            </a:extLst>
          </p:cNvPr>
          <p:cNvSpPr>
            <a:spLocks noGrp="1"/>
          </p:cNvSpPr>
          <p:nvPr>
            <p:ph type="body" sz="quarter" idx="11"/>
          </p:nvPr>
        </p:nvSpPr>
        <p:spPr>
          <a:xfrm>
            <a:off x="2281941" y="615042"/>
            <a:ext cx="7066461" cy="565150"/>
          </a:xfrm>
        </p:spPr>
        <p:txBody>
          <a:bodyPr/>
          <a:lstStyle/>
          <a:p>
            <a:pPr algn="ctr"/>
            <a:r>
              <a:rPr lang="en-GB" dirty="0"/>
              <a:t>Vertical transitions</a:t>
            </a:r>
          </a:p>
        </p:txBody>
      </p:sp>
      <p:pic>
        <p:nvPicPr>
          <p:cNvPr id="6" name="Picture 2" descr="C:\Users\SimonsV\AppData\Local\Microsoft\Windows\Temporary Internet Files\Content.Outlook\OFGLL62P\EIS web logo small.png">
            <a:extLst>
              <a:ext uri="{FF2B5EF4-FFF2-40B4-BE49-F238E27FC236}">
                <a16:creationId xmlns:a16="http://schemas.microsoft.com/office/drawing/2014/main" id="{C77817BB-6866-4C3B-9890-F80CF35FD41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564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BAC93588-0BC9-4DBF-B55C-47CC9429DA01}"/>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165219" y="907337"/>
            <a:ext cx="4821193" cy="5558183"/>
          </a:xfrm>
          <a:ln w="28575">
            <a:solidFill>
              <a:srgbClr val="002060"/>
            </a:solidFill>
          </a:ln>
        </p:spPr>
      </p:pic>
      <p:sp>
        <p:nvSpPr>
          <p:cNvPr id="3" name="Text Placeholder 2">
            <a:extLst>
              <a:ext uri="{FF2B5EF4-FFF2-40B4-BE49-F238E27FC236}">
                <a16:creationId xmlns:a16="http://schemas.microsoft.com/office/drawing/2014/main" id="{5F808D14-2F94-421B-98F6-786B1B445393}"/>
              </a:ext>
            </a:extLst>
          </p:cNvPr>
          <p:cNvSpPr>
            <a:spLocks noGrp="1"/>
          </p:cNvSpPr>
          <p:nvPr>
            <p:ph type="body" sz="quarter" idx="11"/>
          </p:nvPr>
        </p:nvSpPr>
        <p:spPr>
          <a:xfrm>
            <a:off x="3980602" y="165395"/>
            <a:ext cx="4649689" cy="565150"/>
          </a:xfrm>
        </p:spPr>
        <p:txBody>
          <a:bodyPr/>
          <a:lstStyle/>
          <a:p>
            <a:r>
              <a:rPr lang="en-GB" dirty="0"/>
              <a:t>Shared settings checklist</a:t>
            </a:r>
          </a:p>
        </p:txBody>
      </p:sp>
      <p:pic>
        <p:nvPicPr>
          <p:cNvPr id="7" name="Picture 6" descr="Table&#10;&#10;Description automatically generated">
            <a:extLst>
              <a:ext uri="{FF2B5EF4-FFF2-40B4-BE49-F238E27FC236}">
                <a16:creationId xmlns:a16="http://schemas.microsoft.com/office/drawing/2014/main" id="{8943BCB3-5468-42B5-AB35-3A8494252F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589" y="907337"/>
            <a:ext cx="4122165" cy="5558183"/>
          </a:xfrm>
          <a:prstGeom prst="rect">
            <a:avLst/>
          </a:prstGeom>
          <a:ln w="28575">
            <a:solidFill>
              <a:srgbClr val="002060"/>
            </a:solidFill>
          </a:ln>
        </p:spPr>
      </p:pic>
      <p:pic>
        <p:nvPicPr>
          <p:cNvPr id="9" name="Picture 2" descr="C:\Users\SimonsV\AppData\Local\Microsoft\Windows\Temporary Internet Files\Content.Outlook\OFGLL62P\EIS web logo small.png">
            <a:extLst>
              <a:ext uri="{FF2B5EF4-FFF2-40B4-BE49-F238E27FC236}">
                <a16:creationId xmlns:a16="http://schemas.microsoft.com/office/drawing/2014/main" id="{3E5229DD-4BCB-4B98-AE19-3E2514E8DB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08" y="357612"/>
            <a:ext cx="1652480" cy="46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0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C60800-126A-4F23-B21B-1E1DC4B31E66}"/>
              </a:ext>
            </a:extLst>
          </p:cNvPr>
          <p:cNvSpPr>
            <a:spLocks noGrp="1"/>
          </p:cNvSpPr>
          <p:nvPr>
            <p:ph sz="quarter" idx="10"/>
          </p:nvPr>
        </p:nvSpPr>
        <p:spPr>
          <a:xfrm>
            <a:off x="865188" y="1737403"/>
            <a:ext cx="10672691" cy="4788131"/>
          </a:xfrm>
        </p:spPr>
        <p:txBody>
          <a:bodyPr/>
          <a:lstStyle/>
          <a:p>
            <a:r>
              <a:rPr lang="en-GB" b="0" i="0" dirty="0">
                <a:effectLst/>
              </a:rPr>
              <a:t>If transition is to be successful, from pre-school to school, preparation should begin early so that there is good communication between the two settings. This needs to be considered carefully by leaders/managers and SENCos who will decide how best to support the transition process.</a:t>
            </a:r>
            <a:endParaRPr lang="en-GB" dirty="0"/>
          </a:p>
        </p:txBody>
      </p:sp>
      <p:sp>
        <p:nvSpPr>
          <p:cNvPr id="3" name="Text Placeholder 2">
            <a:extLst>
              <a:ext uri="{FF2B5EF4-FFF2-40B4-BE49-F238E27FC236}">
                <a16:creationId xmlns:a16="http://schemas.microsoft.com/office/drawing/2014/main" id="{3EF928E9-6683-4B86-A21B-D5EC71DEFB43}"/>
              </a:ext>
            </a:extLst>
          </p:cNvPr>
          <p:cNvSpPr>
            <a:spLocks noGrp="1"/>
          </p:cNvSpPr>
          <p:nvPr>
            <p:ph type="body" sz="quarter" idx="11"/>
          </p:nvPr>
        </p:nvSpPr>
        <p:spPr>
          <a:xfrm>
            <a:off x="1889919" y="839788"/>
            <a:ext cx="8412162" cy="565150"/>
          </a:xfrm>
        </p:spPr>
        <p:txBody>
          <a:bodyPr/>
          <a:lstStyle/>
          <a:p>
            <a:pPr algn="ctr"/>
            <a:r>
              <a:rPr lang="en-GB" b="1" dirty="0"/>
              <a:t>Transition to School</a:t>
            </a:r>
          </a:p>
        </p:txBody>
      </p:sp>
      <p:pic>
        <p:nvPicPr>
          <p:cNvPr id="4" name="Picture 4" descr="C:\Users\rogersb\AppData\Local\Microsoft\Windows\Temporary Internet Files\Content.IE5\OWPAUPUP\clipart-kids[1].jpg">
            <a:extLst>
              <a:ext uri="{FF2B5EF4-FFF2-40B4-BE49-F238E27FC236}">
                <a16:creationId xmlns:a16="http://schemas.microsoft.com/office/drawing/2014/main" id="{DCB49C31-A609-4719-B8A6-6D21686EA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211" y="3775401"/>
            <a:ext cx="1803524" cy="17025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rogersb\AppData\Local\Microsoft\Windows\Temporary Internet Files\Content.IE5\6MQD4JLM\pre_school_1[1].jpg">
            <a:extLst>
              <a:ext uri="{FF2B5EF4-FFF2-40B4-BE49-F238E27FC236}">
                <a16:creationId xmlns:a16="http://schemas.microsoft.com/office/drawing/2014/main" id="{9123FAD7-8B89-432A-97E9-BF65B24DB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3351" y="3862986"/>
            <a:ext cx="1803524" cy="15273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3">
            <a:extLst>
              <a:ext uri="{FF2B5EF4-FFF2-40B4-BE49-F238E27FC236}">
                <a16:creationId xmlns:a16="http://schemas.microsoft.com/office/drawing/2014/main" id="{A1CDB9FE-7045-41FC-B120-8B0627ADB5FF}"/>
              </a:ext>
            </a:extLst>
          </p:cNvPr>
          <p:cNvSpPr/>
          <p:nvPr/>
        </p:nvSpPr>
        <p:spPr>
          <a:xfrm>
            <a:off x="4060761" y="5390345"/>
            <a:ext cx="3816424" cy="1152128"/>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alibri Light" panose="020F0302020204030204"/>
                <a:ea typeface="+mn-ea"/>
                <a:cs typeface="+mn-cs"/>
              </a:rPr>
              <a:t>Transition</a:t>
            </a:r>
          </a:p>
        </p:txBody>
      </p:sp>
      <p:pic>
        <p:nvPicPr>
          <p:cNvPr id="7" name="Picture 2" descr="C:\Users\rogersb\AppData\Local\Microsoft\Windows\Temporary Internet Files\Content.IE5\527J6EGG\school2[1].jpg">
            <a:extLst>
              <a:ext uri="{FF2B5EF4-FFF2-40B4-BE49-F238E27FC236}">
                <a16:creationId xmlns:a16="http://schemas.microsoft.com/office/drawing/2014/main" id="{3CF55A39-8A5F-4079-8104-A8CA98A224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24756" y="3727947"/>
            <a:ext cx="1785530" cy="17974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SimonsV\AppData\Local\Microsoft\Windows\Temporary Internet Files\Content.Outlook\OFGLL62P\EIS web logo small.png">
            <a:extLst>
              <a:ext uri="{FF2B5EF4-FFF2-40B4-BE49-F238E27FC236}">
                <a16:creationId xmlns:a16="http://schemas.microsoft.com/office/drawing/2014/main" id="{92365472-9CE9-4225-9854-9F040641BC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750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2E6241-B0D8-44DC-BD2C-97CA32A6D949}"/>
              </a:ext>
            </a:extLst>
          </p:cNvPr>
          <p:cNvSpPr>
            <a:spLocks noGrp="1"/>
          </p:cNvSpPr>
          <p:nvPr>
            <p:ph type="body" sz="quarter" idx="11"/>
          </p:nvPr>
        </p:nvSpPr>
        <p:spPr>
          <a:xfrm>
            <a:off x="1889919" y="462736"/>
            <a:ext cx="8412162" cy="565150"/>
          </a:xfrm>
        </p:spPr>
        <p:txBody>
          <a:bodyPr/>
          <a:lstStyle/>
          <a:p>
            <a:pPr algn="ctr"/>
            <a:r>
              <a:rPr lang="en-GB" dirty="0"/>
              <a:t>The Transition Meeting</a:t>
            </a:r>
          </a:p>
        </p:txBody>
      </p:sp>
      <p:pic>
        <p:nvPicPr>
          <p:cNvPr id="8" name="Content Placeholder 7" descr="C:\Users\rogersb\AppData\Local\Microsoft\Windows\INetCache\Content.MSO\3B24A851.tmp">
            <a:extLst>
              <a:ext uri="{FF2B5EF4-FFF2-40B4-BE49-F238E27FC236}">
                <a16:creationId xmlns:a16="http://schemas.microsoft.com/office/drawing/2014/main" id="{94D28122-5366-40DB-BBFA-5D05C98645D1}"/>
              </a:ext>
            </a:extLst>
          </p:cNvPr>
          <p:cNvPicPr>
            <a:picLocks noGrp="1"/>
          </p:cNvPicPr>
          <p:nvPr>
            <p:ph sz="quarter" idx="10"/>
          </p:nvPr>
        </p:nvPicPr>
        <p:blipFill>
          <a:blip r:embed="rId3">
            <a:extLst>
              <a:ext uri="{28A0092B-C50C-407E-A947-70E740481C1C}">
                <a14:useLocalDpi xmlns:a14="http://schemas.microsoft.com/office/drawing/2010/main" val="0"/>
              </a:ext>
            </a:extLst>
          </a:blip>
          <a:srcRect/>
          <a:stretch>
            <a:fillRect/>
          </a:stretch>
        </p:blipFill>
        <p:spPr bwMode="auto">
          <a:xfrm>
            <a:off x="687619" y="2010979"/>
            <a:ext cx="4254251" cy="3465147"/>
          </a:xfrm>
          <a:prstGeom prst="rect">
            <a:avLst/>
          </a:prstGeom>
          <a:noFill/>
          <a:ln w="28575">
            <a:solidFill>
              <a:srgbClr val="002060"/>
            </a:solidFill>
          </a:ln>
        </p:spPr>
      </p:pic>
      <p:pic>
        <p:nvPicPr>
          <p:cNvPr id="12" name="Picture 2" descr="C:\Users\SimonsV\AppData\Local\Microsoft\Windows\Temporary Internet Files\Content.Outlook\OFGLL62P\EIS web logo small.png">
            <a:extLst>
              <a:ext uri="{FF2B5EF4-FFF2-40B4-BE49-F238E27FC236}">
                <a16:creationId xmlns:a16="http://schemas.microsoft.com/office/drawing/2014/main" id="{4501881B-F631-4B8C-8015-8871FB7109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extBox 8">
            <a:extLst>
              <a:ext uri="{FF2B5EF4-FFF2-40B4-BE49-F238E27FC236}">
                <a16:creationId xmlns:a16="http://schemas.microsoft.com/office/drawing/2014/main" id="{03C4F740-BF66-FD9A-0745-530570661C6C}"/>
              </a:ext>
            </a:extLst>
          </p:cNvPr>
          <p:cNvGraphicFramePr/>
          <p:nvPr/>
        </p:nvGraphicFramePr>
        <p:xfrm>
          <a:off x="5188449" y="1443279"/>
          <a:ext cx="6780944" cy="51090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6604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DF3D0E9-ACBF-490A-883F-64CFD3BB7741}"/>
              </a:ext>
            </a:extLst>
          </p:cNvPr>
          <p:cNvSpPr>
            <a:spLocks noGrp="1"/>
          </p:cNvSpPr>
          <p:nvPr>
            <p:ph sz="quarter" idx="10"/>
          </p:nvPr>
        </p:nvSpPr>
        <p:spPr>
          <a:xfrm>
            <a:off x="256249" y="3105050"/>
            <a:ext cx="11472682" cy="3437144"/>
          </a:xfrm>
          <a:solidFill>
            <a:schemeClr val="bg1"/>
          </a:solidFill>
        </p:spPr>
        <p:txBody>
          <a:bodyPr/>
          <a:lstStyle/>
          <a:p>
            <a:r>
              <a:rPr lang="en-GB" sz="1800" dirty="0">
                <a:effectLst/>
                <a:latin typeface="Arial" panose="020B0604020202020204" pitchFamily="34" charset="0"/>
                <a:ea typeface="MS Mincho" panose="02020609040205080304" pitchFamily="49" charset="-128"/>
                <a:cs typeface="Times New Roman" panose="02020603050405020304" pitchFamily="18" charset="0"/>
              </a:rPr>
              <a:t>Joe has been attending your setting for the past year. During that time you raised concerns with parents around his social communication and interaction skills.</a:t>
            </a:r>
          </a:p>
          <a:p>
            <a:r>
              <a:rPr lang="en-GB" sz="1800" dirty="0">
                <a:effectLst/>
                <a:latin typeface="Arial" panose="020B0604020202020204" pitchFamily="34" charset="0"/>
                <a:ea typeface="MS Mincho" panose="02020609040205080304" pitchFamily="49" charset="-128"/>
                <a:cs typeface="Times New Roman" panose="02020603050405020304" pitchFamily="18" charset="0"/>
              </a:rPr>
              <a:t> Joe struggles with routines and boundaries and his communication skills are limited, particularly listening and attention. He struggles with transitions throughout the session and when the environment becomes too hectic and noisy, will often display this anxiety through his behaviour.</a:t>
            </a:r>
          </a:p>
          <a:p>
            <a:r>
              <a:rPr lang="en-GB" sz="1800" dirty="0">
                <a:effectLst/>
                <a:latin typeface="Arial" panose="020B0604020202020204" pitchFamily="34" charset="0"/>
                <a:ea typeface="MS Mincho" panose="02020609040205080304" pitchFamily="49" charset="-128"/>
                <a:cs typeface="Times New Roman" panose="02020603050405020304" pitchFamily="18" charset="0"/>
              </a:rPr>
              <a:t> You have supported his needs within the setting using your own targets and making reasonable adjustments based on your observations and assessments and have made referrals to Speech and Language. They have supported with targets and a referral has been made to a paediatrician.</a:t>
            </a:r>
          </a:p>
          <a:p>
            <a:r>
              <a:rPr lang="en-GB" sz="1800" dirty="0">
                <a:effectLst/>
                <a:latin typeface="Arial" panose="020B0604020202020204" pitchFamily="34" charset="0"/>
                <a:ea typeface="MS Mincho" panose="02020609040205080304" pitchFamily="49" charset="-128"/>
                <a:cs typeface="Times New Roman" panose="02020603050405020304" pitchFamily="18" charset="0"/>
              </a:rPr>
              <a:t> The Health Visitor is supporting Mum at home as she is a single parent and is finding some of Joe’s behaviours difficult to manage. The Children’s Centre Outreach workers are also involved and are supporting with Portage. You have recently put a request in for Inclusion Funding and Joe was awarded Band B.</a:t>
            </a: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r>
              <a:rPr lang="en-GB" sz="1800" dirty="0">
                <a:effectLst/>
                <a:latin typeface="Cambria" panose="02040503050406030204" pitchFamily="18" charset="0"/>
                <a:ea typeface="MS Mincho" panose="02020609040205080304" pitchFamily="49" charset="-128"/>
                <a:cs typeface="Times New Roman" panose="02020603050405020304" pitchFamily="18" charset="0"/>
              </a:rPr>
              <a:t> </a:t>
            </a:r>
            <a:endParaRPr lang="en-GB" dirty="0"/>
          </a:p>
        </p:txBody>
      </p:sp>
      <p:sp>
        <p:nvSpPr>
          <p:cNvPr id="3" name="Text Placeholder 2">
            <a:extLst>
              <a:ext uri="{FF2B5EF4-FFF2-40B4-BE49-F238E27FC236}">
                <a16:creationId xmlns:a16="http://schemas.microsoft.com/office/drawing/2014/main" id="{707C3126-957C-40EF-B6B0-4747C0328ADA}"/>
              </a:ext>
            </a:extLst>
          </p:cNvPr>
          <p:cNvSpPr>
            <a:spLocks noGrp="1"/>
          </p:cNvSpPr>
          <p:nvPr>
            <p:ph type="body" sz="quarter" idx="11"/>
          </p:nvPr>
        </p:nvSpPr>
        <p:spPr>
          <a:xfrm>
            <a:off x="1889919" y="315806"/>
            <a:ext cx="8412162" cy="565150"/>
          </a:xfrm>
        </p:spPr>
        <p:txBody>
          <a:bodyPr/>
          <a:lstStyle/>
          <a:p>
            <a:pPr algn="ctr"/>
            <a:r>
              <a:rPr lang="en-GB" dirty="0"/>
              <a:t>Breakout Activity 2: Planning for transition to school</a:t>
            </a:r>
          </a:p>
        </p:txBody>
      </p:sp>
      <p:pic>
        <p:nvPicPr>
          <p:cNvPr id="1026" name="Picture 2" descr="3 Steps to Helping Kids Control Emotions | First Five Years">
            <a:extLst>
              <a:ext uri="{FF2B5EF4-FFF2-40B4-BE49-F238E27FC236}">
                <a16:creationId xmlns:a16="http://schemas.microsoft.com/office/drawing/2014/main" id="{2E44CA2C-5B5C-4623-8247-27C55DB19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0815" y="1075285"/>
            <a:ext cx="2451325" cy="1470795"/>
          </a:xfrm>
          <a:prstGeom prst="rect">
            <a:avLst/>
          </a:prstGeom>
          <a:noFill/>
          <a:ln w="19050">
            <a:solidFill>
              <a:srgbClr val="002060"/>
            </a:solidFill>
          </a:ln>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96E1F3A-2377-493A-9475-88302458058D}"/>
              </a:ext>
            </a:extLst>
          </p:cNvPr>
          <p:cNvPicPr>
            <a:picLocks noChangeAspect="1"/>
          </p:cNvPicPr>
          <p:nvPr/>
        </p:nvPicPr>
        <p:blipFill>
          <a:blip r:embed="rId4"/>
          <a:stretch>
            <a:fillRect/>
          </a:stretch>
        </p:blipFill>
        <p:spPr>
          <a:xfrm>
            <a:off x="3200467" y="1035850"/>
            <a:ext cx="2417245" cy="1470796"/>
          </a:xfrm>
          <a:prstGeom prst="rect">
            <a:avLst/>
          </a:prstGeom>
          <a:ln w="19050">
            <a:solidFill>
              <a:srgbClr val="002060"/>
            </a:solidFill>
          </a:ln>
        </p:spPr>
      </p:pic>
      <p:pic>
        <p:nvPicPr>
          <p:cNvPr id="8" name="Picture 2" descr="C:\Users\SimonsV\AppData\Local\Microsoft\Windows\Temporary Internet Files\Content.Outlook\OFGLL62P\EIS web logo small.png">
            <a:extLst>
              <a:ext uri="{FF2B5EF4-FFF2-40B4-BE49-F238E27FC236}">
                <a16:creationId xmlns:a16="http://schemas.microsoft.com/office/drawing/2014/main" id="{132B7D95-4FF2-45F9-BD25-BFB244847D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17" y="470362"/>
            <a:ext cx="1859702" cy="46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942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E97E625A-6334-45A5-8D68-372A5132EC5E}"/>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81854" y="187742"/>
            <a:ext cx="5019765" cy="6410597"/>
          </a:xfrm>
          <a:ln w="19050">
            <a:solidFill>
              <a:srgbClr val="002060"/>
            </a:solidFill>
          </a:ln>
        </p:spPr>
      </p:pic>
      <p:pic>
        <p:nvPicPr>
          <p:cNvPr id="7" name="Picture 6" descr="Table&#10;&#10;Description automatically generated">
            <a:extLst>
              <a:ext uri="{FF2B5EF4-FFF2-40B4-BE49-F238E27FC236}">
                <a16:creationId xmlns:a16="http://schemas.microsoft.com/office/drawing/2014/main" id="{65C28954-1652-413F-8BFC-E8C6A8BDEE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95317" y="187742"/>
            <a:ext cx="5514829" cy="6338678"/>
          </a:xfrm>
          <a:prstGeom prst="rect">
            <a:avLst/>
          </a:prstGeom>
          <a:ln w="19050">
            <a:solidFill>
              <a:srgbClr val="002060"/>
            </a:solidFill>
          </a:ln>
        </p:spPr>
      </p:pic>
    </p:spTree>
    <p:extLst>
      <p:ext uri="{BB962C8B-B14F-4D97-AF65-F5344CB8AC3E}">
        <p14:creationId xmlns:p14="http://schemas.microsoft.com/office/powerpoint/2010/main" val="4027965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944766" y="248368"/>
            <a:ext cx="8298569" cy="1043346"/>
          </a:xfrm>
          <a:noFill/>
        </p:spPr>
        <p:txBody>
          <a:bodyPr/>
          <a:lstStyle/>
          <a:p>
            <a:pPr algn="ctr"/>
            <a:r>
              <a:rPr lang="en-GB" sz="2000" dirty="0"/>
              <a:t>Hello Everyone </a:t>
            </a:r>
            <a:r>
              <a:rPr lang="en-GB" sz="2000" dirty="0">
                <a:sym typeface="Wingdings" panose="05000000000000000000" pitchFamily="2" charset="2"/>
              </a:rPr>
              <a:t> </a:t>
            </a:r>
            <a:br>
              <a:rPr lang="en-GB" sz="2000" dirty="0"/>
            </a:br>
            <a:r>
              <a:rPr lang="en-GB" sz="2000" dirty="0"/>
              <a:t>Please be familiarising yourself with the </a:t>
            </a:r>
            <a:br>
              <a:rPr lang="en-GB" sz="2000" dirty="0"/>
            </a:br>
            <a:r>
              <a:rPr lang="en-GB" sz="2000" dirty="0"/>
              <a:t>Zoom Training Etiquette while you wait for the training session to begin.</a:t>
            </a:r>
            <a:br>
              <a:rPr lang="en-GB" sz="2000" dirty="0"/>
            </a:br>
            <a:endParaRPr lang="en-GB" sz="2000" dirty="0"/>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descr="A picture containing drawing, food&#10;&#10;Description automatically generated">
            <a:extLst>
              <a:ext uri="{FF2B5EF4-FFF2-40B4-BE49-F238E27FC236}">
                <a16:creationId xmlns:a16="http://schemas.microsoft.com/office/drawing/2014/main" id="{33D8AAB4-0C5E-47E0-AB52-8934957EEBDB}"/>
              </a:ext>
            </a:extLst>
          </p:cNvPr>
          <p:cNvPicPr>
            <a:picLocks noGrp="1" noChangeAspect="1"/>
          </p:cNvPicPr>
          <p:nvPr>
            <p:ph sz="quarter" idx="10"/>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57682" y="1816253"/>
            <a:ext cx="1090132" cy="907492"/>
          </a:xfrm>
          <a:prstGeom prst="rect">
            <a:avLst/>
          </a:prstGeom>
        </p:spPr>
      </p:pic>
      <p:pic>
        <p:nvPicPr>
          <p:cNvPr id="6" name="Picture 4" descr="Listening Ear Cliparts, Stock Vector And Royalty Free Listening Ear  Illustrations">
            <a:extLst>
              <a:ext uri="{FF2B5EF4-FFF2-40B4-BE49-F238E27FC236}">
                <a16:creationId xmlns:a16="http://schemas.microsoft.com/office/drawing/2014/main" id="{5BBD5774-D29B-4D1D-97C3-B1498FF30B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2940" y="4526365"/>
            <a:ext cx="1131826" cy="11318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mute clipart">
            <a:extLst>
              <a:ext uri="{FF2B5EF4-FFF2-40B4-BE49-F238E27FC236}">
                <a16:creationId xmlns:a16="http://schemas.microsoft.com/office/drawing/2014/main" id="{76B33BFC-CFDA-422D-A88D-B3C17B8B90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766" y="2982812"/>
            <a:ext cx="1152000" cy="115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C:\Users\turnerb\AppData\Local\Microsoft\Windows\Temporary Internet Files\Content.IE5\YZD1ECA0\opinions_&amp;_suggestions[1].jpg">
            <a:extLst>
              <a:ext uri="{FF2B5EF4-FFF2-40B4-BE49-F238E27FC236}">
                <a16:creationId xmlns:a16="http://schemas.microsoft.com/office/drawing/2014/main" id="{5331ABC3-15CA-483F-BB79-5E660CB9F6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4950" y="1551739"/>
            <a:ext cx="1261929" cy="10890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7" descr="C:\Users\turnerb\AppData\Local\Microsoft\Windows\Temporary Internet Files\Content.IE5\M76GHR3H\confidential_stamp1[1].jpg">
            <a:extLst>
              <a:ext uri="{FF2B5EF4-FFF2-40B4-BE49-F238E27FC236}">
                <a16:creationId xmlns:a16="http://schemas.microsoft.com/office/drawing/2014/main" id="{E5BE1A12-580F-4485-88C6-66788438A10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723092">
            <a:off x="6932710" y="3355985"/>
            <a:ext cx="1467788" cy="12241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7224404-ED3C-4114-986A-3CD528DF745C}"/>
              </a:ext>
            </a:extLst>
          </p:cNvPr>
          <p:cNvSpPr txBox="1"/>
          <p:nvPr/>
        </p:nvSpPr>
        <p:spPr>
          <a:xfrm>
            <a:off x="2116759" y="1629490"/>
            <a:ext cx="244827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ensure that where possible you are wearing headphones as this will keep distractions and external noise levels to a minimum </a:t>
            </a:r>
          </a:p>
        </p:txBody>
      </p:sp>
      <p:sp>
        <p:nvSpPr>
          <p:cNvPr id="11" name="TextBox 10">
            <a:extLst>
              <a:ext uri="{FF2B5EF4-FFF2-40B4-BE49-F238E27FC236}">
                <a16:creationId xmlns:a16="http://schemas.microsoft.com/office/drawing/2014/main" id="{D18DFB55-DA11-45B6-838A-AB49C0816069}"/>
              </a:ext>
            </a:extLst>
          </p:cNvPr>
          <p:cNvSpPr txBox="1"/>
          <p:nvPr/>
        </p:nvSpPr>
        <p:spPr>
          <a:xfrm>
            <a:off x="2128889" y="3170128"/>
            <a:ext cx="2664332" cy="24622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remain muted until the session leader advises you to unmute. This avoids any difficulty with overlapping speech.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be mindful to listen to your colleagues when they are voicing their ideas or sharing experiences!</a:t>
            </a:r>
          </a:p>
        </p:txBody>
      </p:sp>
      <p:sp>
        <p:nvSpPr>
          <p:cNvPr id="12" name="TextBox 11">
            <a:extLst>
              <a:ext uri="{FF2B5EF4-FFF2-40B4-BE49-F238E27FC236}">
                <a16:creationId xmlns:a16="http://schemas.microsoft.com/office/drawing/2014/main" id="{F8D45F52-B43A-4E46-9E6A-FFC9C07788BF}"/>
              </a:ext>
            </a:extLst>
          </p:cNvPr>
          <p:cNvSpPr txBox="1"/>
          <p:nvPr/>
        </p:nvSpPr>
        <p:spPr>
          <a:xfrm>
            <a:off x="8512117" y="1785172"/>
            <a:ext cx="31262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 open to and respectful of other people’s opinions and suggestions</a:t>
            </a:r>
          </a:p>
        </p:txBody>
      </p:sp>
      <p:sp>
        <p:nvSpPr>
          <p:cNvPr id="13" name="TextBox 12">
            <a:extLst>
              <a:ext uri="{FF2B5EF4-FFF2-40B4-BE49-F238E27FC236}">
                <a16:creationId xmlns:a16="http://schemas.microsoft.com/office/drawing/2014/main" id="{36A5ACE0-D889-4F96-88B3-5A2544029E20}"/>
              </a:ext>
            </a:extLst>
          </p:cNvPr>
          <p:cNvSpPr txBox="1"/>
          <p:nvPr/>
        </p:nvSpPr>
        <p:spPr>
          <a:xfrm>
            <a:off x="8512117" y="3053013"/>
            <a:ext cx="341915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may be that there will be anecdotal references made to families and children with which you are working. When referring to particular children please use initials only.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Please remember that this information is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confidential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should not be discussed outside of this Zoom room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491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able&#10;&#10;Description automatically generated">
            <a:extLst>
              <a:ext uri="{FF2B5EF4-FFF2-40B4-BE49-F238E27FC236}">
                <a16:creationId xmlns:a16="http://schemas.microsoft.com/office/drawing/2014/main" id="{0E3E1B44-444E-417E-B11C-2D0B61CD0804}"/>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65188" y="112054"/>
            <a:ext cx="5230812" cy="6520059"/>
          </a:xfrm>
          <a:ln w="19050">
            <a:solidFill>
              <a:srgbClr val="002060"/>
            </a:solidFill>
          </a:ln>
        </p:spPr>
      </p:pic>
      <p:pic>
        <p:nvPicPr>
          <p:cNvPr id="11" name="Picture 10" descr="Text&#10;&#10;Description automatically generated">
            <a:extLst>
              <a:ext uri="{FF2B5EF4-FFF2-40B4-BE49-F238E27FC236}">
                <a16:creationId xmlns:a16="http://schemas.microsoft.com/office/drawing/2014/main" id="{C2F517B2-1230-4BCD-8464-C9FED3957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3817" y="112943"/>
            <a:ext cx="5267016" cy="6632114"/>
          </a:xfrm>
          <a:prstGeom prst="rect">
            <a:avLst/>
          </a:prstGeom>
          <a:ln w="19050">
            <a:solidFill>
              <a:srgbClr val="002060"/>
            </a:solidFill>
          </a:ln>
        </p:spPr>
      </p:pic>
    </p:spTree>
    <p:extLst>
      <p:ext uri="{BB962C8B-B14F-4D97-AF65-F5344CB8AC3E}">
        <p14:creationId xmlns:p14="http://schemas.microsoft.com/office/powerpoint/2010/main" val="1511370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2116759" y="630389"/>
            <a:ext cx="8197591" cy="565150"/>
          </a:xfrm>
        </p:spPr>
        <p:txBody>
          <a:bodyPr/>
          <a:lstStyle/>
          <a:p>
            <a:r>
              <a:rPr lang="en-GB" b="1" dirty="0"/>
              <a:t>Core purpose of managing effective transitions</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C81F01-19CD-4CDF-8112-875C33F6A4A0}"/>
              </a:ext>
            </a:extLst>
          </p:cNvPr>
          <p:cNvSpPr txBox="1"/>
          <p:nvPr/>
        </p:nvSpPr>
        <p:spPr>
          <a:xfrm>
            <a:off x="440076" y="1210886"/>
            <a:ext cx="5888805" cy="50629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2B2B2B"/>
                </a:solidFill>
                <a:effectLst/>
                <a:uLnTx/>
                <a:uFillTx/>
                <a:latin typeface="Arial" panose="020B0604020202020204" pitchFamily="34" charset="0"/>
                <a:ea typeface="+mn-ea"/>
                <a:cs typeface="Arial" panose="020B0604020202020204" pitchFamily="34" charset="0"/>
              </a:rPr>
              <a:t>The core purpose of managing transitions effectively is to ensure that all children and their parents will experience practical and emotional support through all transition stages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2B2B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srgbClr val="2B2B2B"/>
                </a:solidFill>
                <a:effectLst/>
                <a:uLnTx/>
                <a:uFillTx/>
                <a:latin typeface="Arial" panose="020B0604020202020204" pitchFamily="34" charset="0"/>
                <a:ea typeface="+mn-ea"/>
                <a:cs typeface="Arial" panose="020B0604020202020204" pitchFamily="34" charset="0"/>
              </a:rPr>
              <a:t> facilitate continuity in their care.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srgbClr val="2B2B2B"/>
                </a:solidFill>
                <a:effectLst/>
                <a:uLnTx/>
                <a:uFillTx/>
                <a:latin typeface="Arial" panose="020B0604020202020204" pitchFamily="34" charset="0"/>
                <a:ea typeface="+mn-ea"/>
                <a:cs typeface="Arial" panose="020B0604020202020204" pitchFamily="34" charset="0"/>
              </a:rPr>
              <a:t> support progression in their development and learning.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srgbClr val="2B2B2B"/>
                </a:solidFill>
                <a:effectLst/>
                <a:uLnTx/>
                <a:uFillTx/>
                <a:latin typeface="Arial" panose="020B0604020202020204" pitchFamily="34" charset="0"/>
                <a:ea typeface="+mn-ea"/>
                <a:cs typeface="Arial" panose="020B0604020202020204" pitchFamily="34" charset="0"/>
              </a:rPr>
              <a:t> enhance their well-being.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700" b="0" i="0" u="none" strike="noStrike" kern="1200" cap="none" spc="0" normalizeH="0" baseline="0" noProof="0" dirty="0">
                <a:ln>
                  <a:noFill/>
                </a:ln>
                <a:solidFill>
                  <a:srgbClr val="2B2B2B"/>
                </a:solidFill>
                <a:effectLst/>
                <a:uLnTx/>
                <a:uFillTx/>
                <a:latin typeface="Arial" panose="020B0604020202020204" pitchFamily="34" charset="0"/>
                <a:ea typeface="+mn-ea"/>
                <a:cs typeface="Arial" panose="020B0604020202020204" pitchFamily="34" charset="0"/>
              </a:rPr>
              <a:t> ensure that they have a positive experience of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2B2B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2B2B2B"/>
                </a:solidFill>
                <a:effectLst/>
                <a:uLnTx/>
                <a:uFillTx/>
                <a:latin typeface="Arial" panose="020B0604020202020204" pitchFamily="34" charset="0"/>
                <a:ea typeface="+mn-ea"/>
                <a:cs typeface="Arial" panose="020B0604020202020204" pitchFamily="34" charset="0"/>
              </a:rPr>
              <a:t>Transition should be a pro-active, planned process that is flexible enough for individual needs to be met.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2B2B2B"/>
                </a:solidFill>
                <a:effectLst/>
                <a:uLnTx/>
                <a:uFillTx/>
                <a:latin typeface="Arial" panose="020B0604020202020204" pitchFamily="34" charset="0"/>
                <a:ea typeface="+mn-ea"/>
                <a:cs typeface="Arial" panose="020B0604020202020204" pitchFamily="34" charset="0"/>
              </a:rPr>
              <a:t> Effective transitions occur when there is a commitment from practitioners to develop positive communication links and to share information sensitively and with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srgbClr val="2B2B2B"/>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2B2B2B"/>
                </a:solidFill>
                <a:effectLst/>
                <a:uLnTx/>
                <a:uFillTx/>
                <a:latin typeface="Arial" panose="020B0604020202020204" pitchFamily="34" charset="0"/>
                <a:ea typeface="+mn-ea"/>
                <a:cs typeface="Arial" panose="020B0604020202020204" pitchFamily="34" charset="0"/>
              </a:rPr>
              <a:t>Trusting and respectful relationships with parents are an integral part of the transition process and help facilitate the seamless transition of children.</a:t>
            </a:r>
          </a:p>
        </p:txBody>
      </p:sp>
      <p:pic>
        <p:nvPicPr>
          <p:cNvPr id="3074" name="Picture 2" descr="New Early Childhood Transitions Support – confident parents confident kids">
            <a:extLst>
              <a:ext uri="{FF2B5EF4-FFF2-40B4-BE49-F238E27FC236}">
                <a16:creationId xmlns:a16="http://schemas.microsoft.com/office/drawing/2014/main" id="{712A14FD-BC33-4741-98FD-99D73F45B9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8374" y="2090362"/>
            <a:ext cx="4689952" cy="3149457"/>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7694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7B54298-99B8-4BE0-B2D2-348C67BD75F9}"/>
              </a:ext>
            </a:extLst>
          </p:cNvPr>
          <p:cNvSpPr txBox="1">
            <a:spLocks/>
          </p:cNvSpPr>
          <p:nvPr/>
        </p:nvSpPr>
        <p:spPr>
          <a:xfrm>
            <a:off x="1315092" y="439891"/>
            <a:ext cx="9110601" cy="1967155"/>
          </a:xfrm>
          <a:solidFill>
            <a:srgbClr val="00B0F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Working in Partnership</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0" i="0" u="none" strike="noStrike" kern="1200" cap="none" spc="0" normalizeH="0" baseline="0" noProof="0" dirty="0">
                <a:ln>
                  <a:noFill/>
                </a:ln>
                <a:solidFill>
                  <a:prstClr val="black"/>
                </a:solidFill>
                <a:effectLst/>
                <a:uLnTx/>
                <a:uFillTx/>
                <a:latin typeface="Calibri" panose="020F0502020204030204"/>
                <a:ea typeface="+mn-ea"/>
                <a:cs typeface="+mn-cs"/>
              </a:rPr>
              <a:t>The Team Around the Child </a:t>
            </a:r>
          </a:p>
        </p:txBody>
      </p:sp>
      <p:sp>
        <p:nvSpPr>
          <p:cNvPr id="2" name="TextBox 1">
            <a:extLst>
              <a:ext uri="{FF2B5EF4-FFF2-40B4-BE49-F238E27FC236}">
                <a16:creationId xmlns:a16="http://schemas.microsoft.com/office/drawing/2014/main" id="{07B74195-2419-4B77-B5ED-30C31D755592}"/>
              </a:ext>
            </a:extLst>
          </p:cNvPr>
          <p:cNvSpPr txBox="1"/>
          <p:nvPr/>
        </p:nvSpPr>
        <p:spPr>
          <a:xfrm>
            <a:off x="2602787" y="5589142"/>
            <a:ext cx="69864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Picture 9">
            <a:extLst>
              <a:ext uri="{FF2B5EF4-FFF2-40B4-BE49-F238E27FC236}">
                <a16:creationId xmlns:a16="http://schemas.microsoft.com/office/drawing/2014/main" id="{24BC2C9F-ECD2-4E4A-8B60-4F4CA1B450D3}"/>
              </a:ext>
            </a:extLst>
          </p:cNvPr>
          <p:cNvPicPr>
            <a:picLocks noChangeAspect="1"/>
          </p:cNvPicPr>
          <p:nvPr/>
        </p:nvPicPr>
        <p:blipFill rotWithShape="1">
          <a:blip r:embed="rId4"/>
          <a:srcRect b="11397"/>
          <a:stretch/>
        </p:blipFill>
        <p:spPr>
          <a:xfrm>
            <a:off x="2496090" y="2434262"/>
            <a:ext cx="6302308" cy="4033386"/>
          </a:xfrm>
          <a:prstGeom prst="rect">
            <a:avLst/>
          </a:prstGeom>
        </p:spPr>
      </p:pic>
      <p:sp>
        <p:nvSpPr>
          <p:cNvPr id="11" name="TextBox 10">
            <a:extLst>
              <a:ext uri="{FF2B5EF4-FFF2-40B4-BE49-F238E27FC236}">
                <a16:creationId xmlns:a16="http://schemas.microsoft.com/office/drawing/2014/main" id="{7DE5EBEF-2719-48BE-89F8-DA8E0102F450}"/>
              </a:ext>
            </a:extLst>
          </p:cNvPr>
          <p:cNvSpPr txBox="1"/>
          <p:nvPr/>
        </p:nvSpPr>
        <p:spPr>
          <a:xfrm>
            <a:off x="3092474" y="3274887"/>
            <a:ext cx="51095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We Can Do Together Far Exceeds What We Can Do Alone</a:t>
            </a:r>
          </a:p>
        </p:txBody>
      </p:sp>
    </p:spTree>
    <p:extLst>
      <p:ext uri="{BB962C8B-B14F-4D97-AF65-F5344CB8AC3E}">
        <p14:creationId xmlns:p14="http://schemas.microsoft.com/office/powerpoint/2010/main" val="2578901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F6AA0C6-2F88-4633-AECA-B7B6DD9E7C3C}"/>
              </a:ext>
            </a:extLst>
          </p:cNvPr>
          <p:cNvSpPr/>
          <p:nvPr/>
        </p:nvSpPr>
        <p:spPr>
          <a:xfrm>
            <a:off x="6482993" y="1550420"/>
            <a:ext cx="4777483" cy="467669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p:spPr>
        <p:txBody>
          <a:bodyPr/>
          <a:lstStyle/>
          <a:p>
            <a:pPr algn="ctr"/>
            <a:r>
              <a:rPr lang="en-GB" sz="3600" dirty="0"/>
              <a:t>Circles of Connection</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99DF785-B663-45EC-9FAA-EB4CFCC413F0}"/>
              </a:ext>
            </a:extLst>
          </p:cNvPr>
          <p:cNvPicPr>
            <a:picLocks noChangeAspect="1"/>
          </p:cNvPicPr>
          <p:nvPr/>
        </p:nvPicPr>
        <p:blipFill>
          <a:blip r:embed="rId4"/>
          <a:stretch>
            <a:fillRect/>
          </a:stretch>
        </p:blipFill>
        <p:spPr>
          <a:xfrm>
            <a:off x="554256" y="2034248"/>
            <a:ext cx="5541744" cy="3316511"/>
          </a:xfrm>
          <a:prstGeom prst="rect">
            <a:avLst/>
          </a:prstGeom>
        </p:spPr>
      </p:pic>
      <p:sp>
        <p:nvSpPr>
          <p:cNvPr id="7" name="TextBox 6">
            <a:extLst>
              <a:ext uri="{FF2B5EF4-FFF2-40B4-BE49-F238E27FC236}">
                <a16:creationId xmlns:a16="http://schemas.microsoft.com/office/drawing/2014/main" id="{1D8E9519-530B-4BAB-90CB-A361A75C37F0}"/>
              </a:ext>
            </a:extLst>
          </p:cNvPr>
          <p:cNvSpPr txBox="1"/>
          <p:nvPr/>
        </p:nvSpPr>
        <p:spPr>
          <a:xfrm>
            <a:off x="5568593" y="2974368"/>
            <a:ext cx="914400" cy="9144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BD81480-553C-4693-B11C-1AE95ABF011B}"/>
              </a:ext>
            </a:extLst>
          </p:cNvPr>
          <p:cNvSpPr txBox="1"/>
          <p:nvPr/>
        </p:nvSpPr>
        <p:spPr>
          <a:xfrm>
            <a:off x="6869986" y="2043492"/>
            <a:ext cx="4366517" cy="4524315"/>
          </a:xfrm>
          <a:prstGeom prst="rect">
            <a:avLst/>
          </a:prstGeom>
          <a:noFill/>
          <a:ln>
            <a:noFill/>
          </a:ln>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Team Around the Child is: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network of practitioners and professionals who work directly with the child and family. Together they agree a plan and delivery of support to meet a child or young person’s assessed needs.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linked together by a lead professional who co-ordinates the delivery and review of the plan.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central to the family’s voice and must consider the views and needs of each individual family.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91986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609200F-81F5-43D8-B3C5-7EC246E434BC}"/>
              </a:ext>
            </a:extLst>
          </p:cNvPr>
          <p:cNvPicPr>
            <a:picLocks noChangeAspect="1"/>
          </p:cNvPicPr>
          <p:nvPr/>
        </p:nvPicPr>
        <p:blipFill>
          <a:blip r:embed="rId3"/>
          <a:stretch>
            <a:fillRect/>
          </a:stretch>
        </p:blipFill>
        <p:spPr>
          <a:xfrm>
            <a:off x="5994614" y="1355106"/>
            <a:ext cx="4153354" cy="2523739"/>
          </a:xfrm>
          <a:prstGeom prst="rect">
            <a:avLst/>
          </a:prstGeom>
        </p:spPr>
      </p:pic>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2">
            <a:extLst>
              <a:ext uri="{FF2B5EF4-FFF2-40B4-BE49-F238E27FC236}">
                <a16:creationId xmlns:a16="http://schemas.microsoft.com/office/drawing/2014/main" id="{4468E81B-DF69-46FB-A025-7C001483E8AF}"/>
              </a:ext>
            </a:extLst>
          </p:cNvPr>
          <p:cNvSpPr>
            <a:spLocks noGrp="1"/>
          </p:cNvSpPr>
          <p:nvPr>
            <p:ph type="body" sz="quarter" idx="11"/>
          </p:nvPr>
        </p:nvSpPr>
        <p:spPr>
          <a:xfrm>
            <a:off x="1889919" y="644579"/>
            <a:ext cx="8412162" cy="565150"/>
          </a:xfrm>
        </p:spPr>
        <p:txBody>
          <a:bodyPr/>
          <a:lstStyle/>
          <a:p>
            <a:pPr algn="ctr"/>
            <a:r>
              <a:rPr lang="en-GB" dirty="0"/>
              <a:t>Team Around the Child Meetings</a:t>
            </a:r>
          </a:p>
        </p:txBody>
      </p:sp>
      <p:pic>
        <p:nvPicPr>
          <p:cNvPr id="3" name="Picture 2">
            <a:extLst>
              <a:ext uri="{FF2B5EF4-FFF2-40B4-BE49-F238E27FC236}">
                <a16:creationId xmlns:a16="http://schemas.microsoft.com/office/drawing/2014/main" id="{9229437D-5FF3-42EE-98EC-88E3B43D4F33}"/>
              </a:ext>
            </a:extLst>
          </p:cNvPr>
          <p:cNvPicPr>
            <a:picLocks noChangeAspect="1"/>
          </p:cNvPicPr>
          <p:nvPr/>
        </p:nvPicPr>
        <p:blipFill>
          <a:blip r:embed="rId5"/>
          <a:stretch>
            <a:fillRect/>
          </a:stretch>
        </p:blipFill>
        <p:spPr>
          <a:xfrm>
            <a:off x="1561316" y="1239266"/>
            <a:ext cx="3875214" cy="2784956"/>
          </a:xfrm>
          <a:prstGeom prst="rect">
            <a:avLst/>
          </a:prstGeom>
        </p:spPr>
      </p:pic>
      <p:sp>
        <p:nvSpPr>
          <p:cNvPr id="9" name="TextBox 8">
            <a:extLst>
              <a:ext uri="{FF2B5EF4-FFF2-40B4-BE49-F238E27FC236}">
                <a16:creationId xmlns:a16="http://schemas.microsoft.com/office/drawing/2014/main" id="{C8D52DF7-AD28-4FF3-B3F8-57D27E2011DB}"/>
              </a:ext>
            </a:extLst>
          </p:cNvPr>
          <p:cNvSpPr txBox="1"/>
          <p:nvPr/>
        </p:nvSpPr>
        <p:spPr>
          <a:xfrm>
            <a:off x="1508589" y="4169599"/>
            <a:ext cx="9174821" cy="25545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Team Around the Child meetings enable setting SENCo’s and key persons to:</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monitor and review children who are at SEN support level every 6-8 weeks.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work in partnership with parents/carers and other professionals.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focus on the strengths and areas that need support.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 a clear plan of action with timescales and who is responsible to support the child to learn and develop.</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keep the child and family at the centre of everything they do.</a:t>
            </a:r>
          </a:p>
        </p:txBody>
      </p:sp>
    </p:spTree>
    <p:extLst>
      <p:ext uri="{BB962C8B-B14F-4D97-AF65-F5344CB8AC3E}">
        <p14:creationId xmlns:p14="http://schemas.microsoft.com/office/powerpoint/2010/main" val="4084217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1202217" y="1397098"/>
            <a:ext cx="4241068" cy="4788131"/>
          </a:xfrm>
        </p:spPr>
        <p:txBody>
          <a:bodyPr/>
          <a:lstStyle/>
          <a:p>
            <a:r>
              <a:rPr lang="en-GB" sz="2000" b="1" dirty="0"/>
              <a:t>First Thoughts: </a:t>
            </a:r>
          </a:p>
          <a:p>
            <a:pPr marL="342900" indent="-342900">
              <a:buFont typeface="Arial" panose="020B0604020202020204" pitchFamily="34" charset="0"/>
              <a:buChar char="•"/>
            </a:pPr>
            <a:r>
              <a:rPr lang="en-GB" sz="2000" dirty="0"/>
              <a:t>Is there a focus? </a:t>
            </a:r>
          </a:p>
          <a:p>
            <a:pPr marL="342900" indent="-342900">
              <a:buFont typeface="Arial" panose="020B0604020202020204" pitchFamily="34" charset="0"/>
              <a:buChar char="•"/>
            </a:pPr>
            <a:r>
              <a:rPr lang="en-GB" sz="2000" dirty="0"/>
              <a:t>Do you feel confident? </a:t>
            </a:r>
          </a:p>
          <a:p>
            <a:pPr marL="342900" indent="-342900">
              <a:buFont typeface="Arial" panose="020B0604020202020204" pitchFamily="34" charset="0"/>
              <a:buChar char="•"/>
            </a:pPr>
            <a:r>
              <a:rPr lang="en-GB" sz="2000" dirty="0"/>
              <a:t>Who, Where and When?</a:t>
            </a:r>
          </a:p>
          <a:p>
            <a:pPr marL="342900" indent="-342900">
              <a:buFont typeface="Arial" panose="020B0604020202020204" pitchFamily="34" charset="0"/>
              <a:buChar char="•"/>
            </a:pPr>
            <a:r>
              <a:rPr lang="en-GB" sz="2000" dirty="0"/>
              <a:t>Any requirements? </a:t>
            </a:r>
          </a:p>
          <a:p>
            <a:r>
              <a:rPr lang="en-GB" sz="2000" b="1" dirty="0"/>
              <a:t>Agenda:</a:t>
            </a:r>
          </a:p>
          <a:p>
            <a:pPr marL="342900" indent="-342900">
              <a:buFont typeface="Arial" panose="020B0604020202020204" pitchFamily="34" charset="0"/>
              <a:buChar char="•"/>
            </a:pPr>
            <a:r>
              <a:rPr lang="en-GB" sz="2000" dirty="0"/>
              <a:t>Liaise with family and professionals. </a:t>
            </a:r>
          </a:p>
          <a:p>
            <a:pPr marL="342900" indent="-342900">
              <a:buFont typeface="Arial" panose="020B0604020202020204" pitchFamily="34" charset="0"/>
              <a:buChar char="•"/>
            </a:pPr>
            <a:r>
              <a:rPr lang="en-GB" sz="2000" dirty="0"/>
              <a:t>Review progress  </a:t>
            </a:r>
          </a:p>
          <a:p>
            <a:r>
              <a:rPr lang="en-GB" sz="2000" b="1" dirty="0"/>
              <a:t>Before the meeting:</a:t>
            </a:r>
          </a:p>
          <a:p>
            <a:pPr marL="342900" indent="-342900">
              <a:buFont typeface="Arial" panose="020B0604020202020204" pitchFamily="34" charset="0"/>
              <a:buChar char="•"/>
            </a:pPr>
            <a:r>
              <a:rPr lang="en-GB" sz="2000" dirty="0"/>
              <a:t>Send out invitations and agenda</a:t>
            </a:r>
          </a:p>
          <a:p>
            <a:pPr marL="342900" indent="-342900">
              <a:buFont typeface="Arial" panose="020B0604020202020204" pitchFamily="34" charset="0"/>
              <a:buChar char="•"/>
            </a:pPr>
            <a:r>
              <a:rPr lang="en-GB" sz="2000" dirty="0"/>
              <a:t>Ask for contributions</a:t>
            </a:r>
          </a:p>
          <a:p>
            <a:endParaRPr lang="en-GB" sz="2400" dirty="0"/>
          </a:p>
          <a:p>
            <a:pPr marL="342900" indent="-342900">
              <a:buFont typeface="Arial" panose="020B0604020202020204" pitchFamily="34" charset="0"/>
              <a:buChar char="•"/>
            </a:pPr>
            <a:endParaRPr lang="en-GB" sz="2400"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p:spPr>
        <p:txBody>
          <a:bodyPr/>
          <a:lstStyle/>
          <a:p>
            <a:pPr algn="ctr"/>
            <a:r>
              <a:rPr lang="en-GB" dirty="0"/>
              <a:t>Being prepared allows for smooth running's….</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A223A5D-34BA-4BC3-910F-BB1EF9B50D53}"/>
              </a:ext>
            </a:extLst>
          </p:cNvPr>
          <p:cNvPicPr>
            <a:picLocks noChangeAspect="1"/>
          </p:cNvPicPr>
          <p:nvPr/>
        </p:nvPicPr>
        <p:blipFill>
          <a:blip r:embed="rId4"/>
          <a:stretch>
            <a:fillRect/>
          </a:stretch>
        </p:blipFill>
        <p:spPr>
          <a:xfrm>
            <a:off x="5997847" y="2219218"/>
            <a:ext cx="5113119" cy="3411020"/>
          </a:xfrm>
          <a:prstGeom prst="rect">
            <a:avLst/>
          </a:prstGeom>
        </p:spPr>
      </p:pic>
    </p:spTree>
    <p:extLst>
      <p:ext uri="{BB962C8B-B14F-4D97-AF65-F5344CB8AC3E}">
        <p14:creationId xmlns:p14="http://schemas.microsoft.com/office/powerpoint/2010/main" val="2725419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371035"/>
            <a:ext cx="8412162" cy="565150"/>
          </a:xfrm>
        </p:spPr>
        <p:txBody>
          <a:bodyPr/>
          <a:lstStyle/>
          <a:p>
            <a:pPr algn="ctr"/>
            <a:r>
              <a:rPr lang="en-GB" dirty="0"/>
              <a:t>Getting off to a great start….</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EF1051E-3515-495A-BD75-8CC6A6C6DF65}"/>
              </a:ext>
            </a:extLst>
          </p:cNvPr>
          <p:cNvPicPr>
            <a:picLocks noChangeAspect="1"/>
          </p:cNvPicPr>
          <p:nvPr/>
        </p:nvPicPr>
        <p:blipFill>
          <a:blip r:embed="rId4"/>
          <a:stretch>
            <a:fillRect/>
          </a:stretch>
        </p:blipFill>
        <p:spPr>
          <a:xfrm>
            <a:off x="5215051" y="2632232"/>
            <a:ext cx="1761897" cy="2603218"/>
          </a:xfrm>
          <a:prstGeom prst="rect">
            <a:avLst/>
          </a:prstGeom>
        </p:spPr>
      </p:pic>
      <p:sp>
        <p:nvSpPr>
          <p:cNvPr id="6" name="TextBox 5">
            <a:extLst>
              <a:ext uri="{FF2B5EF4-FFF2-40B4-BE49-F238E27FC236}">
                <a16:creationId xmlns:a16="http://schemas.microsoft.com/office/drawing/2014/main" id="{07068AA6-0885-4E8F-87D6-E770963DBBFA}"/>
              </a:ext>
            </a:extLst>
          </p:cNvPr>
          <p:cNvSpPr txBox="1"/>
          <p:nvPr/>
        </p:nvSpPr>
        <p:spPr>
          <a:xfrm>
            <a:off x="4161829" y="972422"/>
            <a:ext cx="3492418" cy="1200329"/>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Ensure that before the meeting whoever is attending from setting is covered by staff and able to fully focus on meeting. </a:t>
            </a:r>
          </a:p>
        </p:txBody>
      </p:sp>
      <p:sp>
        <p:nvSpPr>
          <p:cNvPr id="7" name="TextBox 6">
            <a:extLst>
              <a:ext uri="{FF2B5EF4-FFF2-40B4-BE49-F238E27FC236}">
                <a16:creationId xmlns:a16="http://schemas.microsoft.com/office/drawing/2014/main" id="{02DB176F-98F8-40B3-8B3A-BF1230884AFE}"/>
              </a:ext>
            </a:extLst>
          </p:cNvPr>
          <p:cNvSpPr txBox="1"/>
          <p:nvPr/>
        </p:nvSpPr>
        <p:spPr>
          <a:xfrm>
            <a:off x="8125941" y="1572586"/>
            <a:ext cx="3492418" cy="646331"/>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Give yourself, parents and all attendees time. </a:t>
            </a:r>
          </a:p>
        </p:txBody>
      </p:sp>
      <p:sp>
        <p:nvSpPr>
          <p:cNvPr id="8" name="TextBox 7">
            <a:extLst>
              <a:ext uri="{FF2B5EF4-FFF2-40B4-BE49-F238E27FC236}">
                <a16:creationId xmlns:a16="http://schemas.microsoft.com/office/drawing/2014/main" id="{1E387C56-3F3B-442F-BF0F-8D162B54C7A1}"/>
              </a:ext>
            </a:extLst>
          </p:cNvPr>
          <p:cNvSpPr txBox="1"/>
          <p:nvPr/>
        </p:nvSpPr>
        <p:spPr>
          <a:xfrm>
            <a:off x="8383192" y="2537710"/>
            <a:ext cx="3492418" cy="923330"/>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Have a clear structure, be familiar with it and include sharing the Local Offer.</a:t>
            </a:r>
          </a:p>
        </p:txBody>
      </p:sp>
      <p:sp>
        <p:nvSpPr>
          <p:cNvPr id="9" name="TextBox 8">
            <a:extLst>
              <a:ext uri="{FF2B5EF4-FFF2-40B4-BE49-F238E27FC236}">
                <a16:creationId xmlns:a16="http://schemas.microsoft.com/office/drawing/2014/main" id="{54EE2FC0-E9D0-4253-B48D-CD6795593DB7}"/>
              </a:ext>
            </a:extLst>
          </p:cNvPr>
          <p:cNvSpPr txBox="1"/>
          <p:nvPr/>
        </p:nvSpPr>
        <p:spPr>
          <a:xfrm>
            <a:off x="8454714" y="5408498"/>
            <a:ext cx="3492418" cy="923330"/>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Welcomes/Introductions, Thank </a:t>
            </a:r>
            <a:r>
              <a:rPr kumimoji="0" lang="en-GB" sz="18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yous</a:t>
            </a: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and explain how the meeting will run. </a:t>
            </a:r>
          </a:p>
        </p:txBody>
      </p:sp>
      <p:sp>
        <p:nvSpPr>
          <p:cNvPr id="11" name="TextBox 10">
            <a:extLst>
              <a:ext uri="{FF2B5EF4-FFF2-40B4-BE49-F238E27FC236}">
                <a16:creationId xmlns:a16="http://schemas.microsoft.com/office/drawing/2014/main" id="{9FBE6C6F-89BE-44F9-8125-E1E12EE1D995}"/>
              </a:ext>
            </a:extLst>
          </p:cNvPr>
          <p:cNvSpPr txBox="1"/>
          <p:nvPr/>
        </p:nvSpPr>
        <p:spPr>
          <a:xfrm>
            <a:off x="8351972" y="3781344"/>
            <a:ext cx="3492418" cy="1200329"/>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Think about making the environment comfortable and how to make everyone feel at ease.</a:t>
            </a:r>
          </a:p>
        </p:txBody>
      </p:sp>
      <p:sp>
        <p:nvSpPr>
          <p:cNvPr id="12" name="TextBox 11">
            <a:extLst>
              <a:ext uri="{FF2B5EF4-FFF2-40B4-BE49-F238E27FC236}">
                <a16:creationId xmlns:a16="http://schemas.microsoft.com/office/drawing/2014/main" id="{9A85CA2C-5AA4-476E-A49F-52C3C07A0792}"/>
              </a:ext>
            </a:extLst>
          </p:cNvPr>
          <p:cNvSpPr txBox="1"/>
          <p:nvPr/>
        </p:nvSpPr>
        <p:spPr>
          <a:xfrm>
            <a:off x="4349790" y="6147162"/>
            <a:ext cx="3492418" cy="369332"/>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Check Times/Contact List</a:t>
            </a:r>
          </a:p>
        </p:txBody>
      </p:sp>
      <p:sp>
        <p:nvSpPr>
          <p:cNvPr id="13" name="TextBox 12">
            <a:extLst>
              <a:ext uri="{FF2B5EF4-FFF2-40B4-BE49-F238E27FC236}">
                <a16:creationId xmlns:a16="http://schemas.microsoft.com/office/drawing/2014/main" id="{7A82273A-32CC-4D41-948A-B7F67179FF2B}"/>
              </a:ext>
            </a:extLst>
          </p:cNvPr>
          <p:cNvSpPr txBox="1"/>
          <p:nvPr/>
        </p:nvSpPr>
        <p:spPr>
          <a:xfrm>
            <a:off x="482427" y="5045955"/>
            <a:ext cx="3492418" cy="923330"/>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Allow everyone to have their time to talk, starting with the family. </a:t>
            </a:r>
          </a:p>
        </p:txBody>
      </p:sp>
      <p:cxnSp>
        <p:nvCxnSpPr>
          <p:cNvPr id="15" name="Straight Arrow Connector 14">
            <a:extLst>
              <a:ext uri="{FF2B5EF4-FFF2-40B4-BE49-F238E27FC236}">
                <a16:creationId xmlns:a16="http://schemas.microsoft.com/office/drawing/2014/main" id="{AE0787B1-F0DE-4793-90AD-B3D66DC07D43}"/>
              </a:ext>
            </a:extLst>
          </p:cNvPr>
          <p:cNvCxnSpPr>
            <a:cxnSpLocks/>
          </p:cNvCxnSpPr>
          <p:nvPr/>
        </p:nvCxnSpPr>
        <p:spPr>
          <a:xfrm flipH="1" flipV="1">
            <a:off x="6095999" y="2217825"/>
            <a:ext cx="6850" cy="2787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E5B7BF8-DBEB-4274-A27B-A3195C9FB1A5}"/>
              </a:ext>
            </a:extLst>
          </p:cNvPr>
          <p:cNvCxnSpPr/>
          <p:nvPr/>
        </p:nvCxnSpPr>
        <p:spPr>
          <a:xfrm flipV="1">
            <a:off x="7130265" y="2172751"/>
            <a:ext cx="811659" cy="5601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5A26293-8BA3-4290-9E86-882E3234B34F}"/>
              </a:ext>
            </a:extLst>
          </p:cNvPr>
          <p:cNvCxnSpPr>
            <a:cxnSpLocks/>
          </p:cNvCxnSpPr>
          <p:nvPr/>
        </p:nvCxnSpPr>
        <p:spPr>
          <a:xfrm>
            <a:off x="7130265" y="3084463"/>
            <a:ext cx="11331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24911A6-5BD2-4907-B06B-22C6C6788B91}"/>
              </a:ext>
            </a:extLst>
          </p:cNvPr>
          <p:cNvCxnSpPr/>
          <p:nvPr/>
        </p:nvCxnSpPr>
        <p:spPr>
          <a:xfrm>
            <a:off x="7130265" y="4381508"/>
            <a:ext cx="99567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194D0287-82BC-4C32-92F1-2C1086486808}"/>
              </a:ext>
            </a:extLst>
          </p:cNvPr>
          <p:cNvCxnSpPr>
            <a:cxnSpLocks/>
          </p:cNvCxnSpPr>
          <p:nvPr/>
        </p:nvCxnSpPr>
        <p:spPr>
          <a:xfrm>
            <a:off x="7130265" y="5088621"/>
            <a:ext cx="1221707" cy="6135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F0D242F-A959-4E66-A1FA-DA3E1DFDA3C9}"/>
              </a:ext>
            </a:extLst>
          </p:cNvPr>
          <p:cNvCxnSpPr/>
          <p:nvPr/>
        </p:nvCxnSpPr>
        <p:spPr>
          <a:xfrm>
            <a:off x="6095999" y="5408498"/>
            <a:ext cx="0" cy="5607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281A295-B69F-4104-A691-11ACE662C3AB}"/>
              </a:ext>
            </a:extLst>
          </p:cNvPr>
          <p:cNvSpPr txBox="1"/>
          <p:nvPr/>
        </p:nvSpPr>
        <p:spPr>
          <a:xfrm>
            <a:off x="347609" y="3735420"/>
            <a:ext cx="3492418" cy="923330"/>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Make sure the family have a clear understanding of everything being discussed. </a:t>
            </a:r>
          </a:p>
        </p:txBody>
      </p:sp>
      <p:sp>
        <p:nvSpPr>
          <p:cNvPr id="20" name="TextBox 19">
            <a:extLst>
              <a:ext uri="{FF2B5EF4-FFF2-40B4-BE49-F238E27FC236}">
                <a16:creationId xmlns:a16="http://schemas.microsoft.com/office/drawing/2014/main" id="{7D166E53-0FE4-4E76-BF64-DCADCDBE8442}"/>
              </a:ext>
            </a:extLst>
          </p:cNvPr>
          <p:cNvSpPr txBox="1"/>
          <p:nvPr/>
        </p:nvSpPr>
        <p:spPr>
          <a:xfrm>
            <a:off x="377906" y="2814709"/>
            <a:ext cx="3492418" cy="646331"/>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If there is an interpreter address the family and not them.</a:t>
            </a:r>
          </a:p>
        </p:txBody>
      </p:sp>
      <p:sp>
        <p:nvSpPr>
          <p:cNvPr id="21" name="TextBox 20">
            <a:extLst>
              <a:ext uri="{FF2B5EF4-FFF2-40B4-BE49-F238E27FC236}">
                <a16:creationId xmlns:a16="http://schemas.microsoft.com/office/drawing/2014/main" id="{8023B469-8566-4EC9-8582-23DA7FA951A1}"/>
              </a:ext>
            </a:extLst>
          </p:cNvPr>
          <p:cNvSpPr txBox="1"/>
          <p:nvPr/>
        </p:nvSpPr>
        <p:spPr>
          <a:xfrm>
            <a:off x="485394" y="1875447"/>
            <a:ext cx="3492418" cy="369332"/>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Offer breaks if needed. </a:t>
            </a:r>
          </a:p>
        </p:txBody>
      </p:sp>
      <p:cxnSp>
        <p:nvCxnSpPr>
          <p:cNvPr id="10" name="Straight Arrow Connector 9">
            <a:extLst>
              <a:ext uri="{FF2B5EF4-FFF2-40B4-BE49-F238E27FC236}">
                <a16:creationId xmlns:a16="http://schemas.microsoft.com/office/drawing/2014/main" id="{399EA694-0639-4FC0-89E3-7DF18E362BDA}"/>
              </a:ext>
            </a:extLst>
          </p:cNvPr>
          <p:cNvCxnSpPr/>
          <p:nvPr/>
        </p:nvCxnSpPr>
        <p:spPr>
          <a:xfrm flipH="1">
            <a:off x="4161829" y="5088621"/>
            <a:ext cx="913605" cy="3198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C75EFA5-E3A7-43DF-9998-90002C2E2B94}"/>
              </a:ext>
            </a:extLst>
          </p:cNvPr>
          <p:cNvCxnSpPr/>
          <p:nvPr/>
        </p:nvCxnSpPr>
        <p:spPr>
          <a:xfrm flipH="1">
            <a:off x="3974845" y="4197085"/>
            <a:ext cx="110058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828C5AC-97AB-4398-AABD-6F1CA3B65E23}"/>
              </a:ext>
            </a:extLst>
          </p:cNvPr>
          <p:cNvCxnSpPr/>
          <p:nvPr/>
        </p:nvCxnSpPr>
        <p:spPr>
          <a:xfrm flipH="1">
            <a:off x="3941622" y="3215810"/>
            <a:ext cx="116703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23891FA1-96A8-4D1D-B94C-20ECC54A8127}"/>
              </a:ext>
            </a:extLst>
          </p:cNvPr>
          <p:cNvCxnSpPr/>
          <p:nvPr/>
        </p:nvCxnSpPr>
        <p:spPr>
          <a:xfrm flipH="1" flipV="1">
            <a:off x="4089115" y="2357222"/>
            <a:ext cx="986319" cy="3509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930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1309322" y="1479479"/>
            <a:ext cx="9573356" cy="2260314"/>
          </a:xfrm>
        </p:spPr>
        <p:txBody>
          <a:bodyPr/>
          <a:lstStyle/>
          <a:p>
            <a:pPr marL="457200" indent="-457200">
              <a:buFont typeface="Arial" panose="020B0604020202020204" pitchFamily="34" charset="0"/>
              <a:buChar char="•"/>
            </a:pPr>
            <a:r>
              <a:rPr lang="en-GB" sz="2400" dirty="0"/>
              <a:t>Set a clear plan of action with timescales and who is responsible. </a:t>
            </a:r>
          </a:p>
          <a:p>
            <a:pPr marL="457200" indent="-457200">
              <a:buFont typeface="Arial" panose="020B0604020202020204" pitchFamily="34" charset="0"/>
              <a:buChar char="•"/>
            </a:pPr>
            <a:r>
              <a:rPr lang="en-GB" sz="2400" dirty="0"/>
              <a:t>Ensure parents fully understand everything discussed. </a:t>
            </a:r>
          </a:p>
          <a:p>
            <a:pPr marL="457200" indent="-457200">
              <a:buFont typeface="Arial" panose="020B0604020202020204" pitchFamily="34" charset="0"/>
              <a:buChar char="•"/>
            </a:pPr>
            <a:r>
              <a:rPr lang="en-GB" sz="2400" dirty="0"/>
              <a:t>Arrange next meeting. </a:t>
            </a:r>
          </a:p>
          <a:p>
            <a:pPr marL="457200" indent="-457200">
              <a:buFont typeface="Arial" panose="020B0604020202020204" pitchFamily="34" charset="0"/>
              <a:buChar char="•"/>
            </a:pPr>
            <a:r>
              <a:rPr lang="en-GB" sz="2400" dirty="0"/>
              <a:t>Thank everyone for attending and allow parents time if needed. </a:t>
            </a:r>
          </a:p>
          <a:p>
            <a:pPr marL="457200" indent="-457200">
              <a:buFont typeface="Arial" panose="020B0604020202020204" pitchFamily="34" charset="0"/>
              <a:buChar char="•"/>
            </a:pPr>
            <a:r>
              <a:rPr lang="en-GB" sz="2400" dirty="0"/>
              <a:t>Securely share TAC notes with all attendees. </a:t>
            </a:r>
          </a:p>
          <a:p>
            <a:pPr marL="457200" indent="-457200">
              <a:buFont typeface="Arial" panose="020B0604020202020204" pitchFamily="34" charset="0"/>
              <a:buChar char="•"/>
            </a:pPr>
            <a:r>
              <a:rPr lang="en-GB" sz="2400" dirty="0"/>
              <a:t>Remember confidentiality!! </a:t>
            </a:r>
          </a:p>
          <a:p>
            <a:pPr marL="457200" indent="-457200">
              <a:buFont typeface="Arial" panose="020B0604020202020204" pitchFamily="34" charset="0"/>
              <a:buChar char="•"/>
            </a:pPr>
            <a:endParaRPr lang="en-GB" sz="2400"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p:spPr>
        <p:txBody>
          <a:bodyPr/>
          <a:lstStyle/>
          <a:p>
            <a:pPr algn="ctr"/>
            <a:r>
              <a:rPr lang="en-GB" dirty="0"/>
              <a:t>Ending on a high….</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680731F-62F9-4D8D-849C-F74A5D6E4C47}"/>
              </a:ext>
            </a:extLst>
          </p:cNvPr>
          <p:cNvPicPr>
            <a:picLocks noChangeAspect="1"/>
          </p:cNvPicPr>
          <p:nvPr/>
        </p:nvPicPr>
        <p:blipFill>
          <a:blip r:embed="rId4"/>
          <a:stretch>
            <a:fillRect/>
          </a:stretch>
        </p:blipFill>
        <p:spPr>
          <a:xfrm>
            <a:off x="3659258" y="4471558"/>
            <a:ext cx="4709096" cy="2124449"/>
          </a:xfrm>
          <a:prstGeom prst="rect">
            <a:avLst/>
          </a:prstGeom>
        </p:spPr>
      </p:pic>
    </p:spTree>
    <p:extLst>
      <p:ext uri="{BB962C8B-B14F-4D97-AF65-F5344CB8AC3E}">
        <p14:creationId xmlns:p14="http://schemas.microsoft.com/office/powerpoint/2010/main" val="2816901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686897" y="4682904"/>
            <a:ext cx="5237707" cy="1796908"/>
          </a:xfrm>
        </p:spPr>
        <p:txBody>
          <a:bodyPr/>
          <a:lstStyle/>
          <a:p>
            <a:pPr algn="ctr"/>
            <a:r>
              <a:rPr lang="en-GB" sz="2400" dirty="0"/>
              <a:t>Parents’ reactions vary enormously when you raise concerns about their child and cannot easily be predicted. It is therefore, helpful for practitioners to plan carefully for the meeting. </a:t>
            </a:r>
          </a:p>
          <a:p>
            <a:endParaRPr lang="en-GB" dirty="0"/>
          </a:p>
          <a:p>
            <a:endParaRPr lang="en-GB"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p:spPr>
        <p:txBody>
          <a:bodyPr/>
          <a:lstStyle/>
          <a:p>
            <a:pPr algn="ctr"/>
            <a:r>
              <a:rPr lang="en-GB" dirty="0"/>
              <a:t>Tricky Conversations</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1EEB1B7-3BD4-42D6-B4D3-24905D2469C5}"/>
              </a:ext>
            </a:extLst>
          </p:cNvPr>
          <p:cNvPicPr>
            <a:picLocks noChangeAspect="1"/>
          </p:cNvPicPr>
          <p:nvPr/>
        </p:nvPicPr>
        <p:blipFill>
          <a:blip r:embed="rId4"/>
          <a:stretch>
            <a:fillRect/>
          </a:stretch>
        </p:blipFill>
        <p:spPr>
          <a:xfrm>
            <a:off x="6824241" y="1994257"/>
            <a:ext cx="5149351" cy="3862013"/>
          </a:xfrm>
          <a:prstGeom prst="rect">
            <a:avLst/>
          </a:prstGeom>
        </p:spPr>
      </p:pic>
      <p:sp>
        <p:nvSpPr>
          <p:cNvPr id="7" name="Rounded Rectangular Callout 6">
            <a:extLst>
              <a:ext uri="{FF2B5EF4-FFF2-40B4-BE49-F238E27FC236}">
                <a16:creationId xmlns:a16="http://schemas.microsoft.com/office/drawing/2014/main" id="{D4089E38-F72F-430B-A4B6-71FCB2D48CC7}"/>
              </a:ext>
            </a:extLst>
          </p:cNvPr>
          <p:cNvSpPr/>
          <p:nvPr/>
        </p:nvSpPr>
        <p:spPr>
          <a:xfrm>
            <a:off x="218408" y="1420309"/>
            <a:ext cx="6174687" cy="2789984"/>
          </a:xfrm>
          <a:prstGeom prst="wedgeRoundRectCallout">
            <a:avLst>
              <a:gd name="adj1" fmla="val -40908"/>
              <a:gd name="adj2" fmla="val 50183"/>
              <a:gd name="adj3" fmla="val 16667"/>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…throughout the early years, if a child’s progress in any prime area gives cause for concern, practitioners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must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discuss this with the child’s parent and/or carers and agree how to support the child. Practitioners </a:t>
            </a: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must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consider whether a child may have a special educational need or disability which requires specialist support. They should link with, and help families to access, relevant services from other agencies as appropriate.</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DfE</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Statutory Framework for EYFS, para 1.6</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37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6649541" y="1309110"/>
            <a:ext cx="4569841" cy="4788131"/>
          </a:xfrm>
        </p:spPr>
        <p:txBody>
          <a:bodyPr/>
          <a:lstStyle/>
          <a:p>
            <a:r>
              <a:rPr lang="en-GB" sz="1800" dirty="0"/>
              <a:t>•What might be some useful ‘openers’ to begin the conversation with parents?</a:t>
            </a:r>
          </a:p>
          <a:p>
            <a:r>
              <a:rPr lang="en-GB" sz="1800" dirty="0"/>
              <a:t>•What could you do before, during or after the discussion to help parents feel comfortable during your conversation?</a:t>
            </a:r>
          </a:p>
          <a:p>
            <a:r>
              <a:rPr lang="en-GB" sz="1800" dirty="0"/>
              <a:t>•How would you ensure that the conversation was two-way?</a:t>
            </a:r>
          </a:p>
          <a:p>
            <a:r>
              <a:rPr lang="en-GB" sz="1800" dirty="0"/>
              <a:t>•What strategies could you use to involve parents in the discussion?</a:t>
            </a:r>
          </a:p>
          <a:p>
            <a:r>
              <a:rPr lang="en-GB" sz="1800" dirty="0"/>
              <a:t>•What would you do if parents asked a question during your conversation that you didn’t feel able to answer?</a:t>
            </a:r>
          </a:p>
          <a:p>
            <a:r>
              <a:rPr lang="en-GB" sz="1800" dirty="0"/>
              <a:t>•How might you support a parent who appeared disengaged in your conversation?</a:t>
            </a:r>
          </a:p>
          <a:p>
            <a:r>
              <a:rPr lang="en-GB" sz="1800" dirty="0"/>
              <a:t>•What are some of the potential challenges you may face in a conversation with a parent and how can you overcome these?</a:t>
            </a:r>
          </a:p>
          <a:p>
            <a:endParaRPr lang="en-GB"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p:spPr>
        <p:txBody>
          <a:bodyPr/>
          <a:lstStyle/>
          <a:p>
            <a:pPr algn="ctr"/>
            <a:r>
              <a:rPr lang="en-GB" dirty="0"/>
              <a:t>Breakout Activity 3: Tricky Conversations </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311B5DE-6010-44CB-AD6D-C4D85E014114}"/>
              </a:ext>
            </a:extLst>
          </p:cNvPr>
          <p:cNvPicPr>
            <a:picLocks noChangeAspect="1"/>
          </p:cNvPicPr>
          <p:nvPr/>
        </p:nvPicPr>
        <p:blipFill>
          <a:blip r:embed="rId4"/>
          <a:stretch>
            <a:fillRect/>
          </a:stretch>
        </p:blipFill>
        <p:spPr>
          <a:xfrm>
            <a:off x="609832" y="1944956"/>
            <a:ext cx="5620999" cy="3420152"/>
          </a:xfrm>
          <a:prstGeom prst="rect">
            <a:avLst/>
          </a:prstGeom>
        </p:spPr>
      </p:pic>
    </p:spTree>
    <p:extLst>
      <p:ext uri="{BB962C8B-B14F-4D97-AF65-F5344CB8AC3E}">
        <p14:creationId xmlns:p14="http://schemas.microsoft.com/office/powerpoint/2010/main" val="83623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3306304" y="644579"/>
            <a:ext cx="5579393" cy="865722"/>
          </a:xfrm>
          <a:noFill/>
        </p:spPr>
        <p:txBody>
          <a:bodyPr/>
          <a:lstStyle/>
          <a:p>
            <a:pPr algn="ctr"/>
            <a:r>
              <a:rPr lang="en-GB" b="1" dirty="0"/>
              <a:t>Feedback from self reflection audit</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eedback: It's what happens in the classroom that counts – Alban Teaching  School Hub">
            <a:extLst>
              <a:ext uri="{FF2B5EF4-FFF2-40B4-BE49-F238E27FC236}">
                <a16:creationId xmlns:a16="http://schemas.microsoft.com/office/drawing/2014/main" id="{97F0A881-6292-4511-ADAE-C97A6AEF55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030" y="1951288"/>
            <a:ext cx="5482160" cy="36481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tudents MUST self reflect to LEARN - Organising Students">
            <a:extLst>
              <a:ext uri="{FF2B5EF4-FFF2-40B4-BE49-F238E27FC236}">
                <a16:creationId xmlns:a16="http://schemas.microsoft.com/office/drawing/2014/main" id="{EAC9EFB2-587D-43BC-8964-D67AF315BA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6397" y="1916184"/>
            <a:ext cx="3683232" cy="3683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1668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p:spPr>
        <p:txBody>
          <a:bodyPr/>
          <a:lstStyle/>
          <a:p>
            <a:pPr algn="ctr"/>
            <a:r>
              <a:rPr lang="en-GB" dirty="0"/>
              <a:t>Supporting Resources</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01C106D-0138-42AD-9545-DE22D4E484AA}"/>
              </a:ext>
            </a:extLst>
          </p:cNvPr>
          <p:cNvPicPr>
            <a:picLocks noChangeAspect="1"/>
          </p:cNvPicPr>
          <p:nvPr/>
        </p:nvPicPr>
        <p:blipFill>
          <a:blip r:embed="rId4"/>
          <a:stretch>
            <a:fillRect/>
          </a:stretch>
        </p:blipFill>
        <p:spPr>
          <a:xfrm>
            <a:off x="257318" y="1526223"/>
            <a:ext cx="3718882" cy="4791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0D683A95-8DF1-471D-98B3-109325D91B87}"/>
              </a:ext>
            </a:extLst>
          </p:cNvPr>
          <p:cNvPicPr>
            <a:picLocks noChangeAspect="1"/>
          </p:cNvPicPr>
          <p:nvPr/>
        </p:nvPicPr>
        <p:blipFill>
          <a:blip r:embed="rId5"/>
          <a:stretch>
            <a:fillRect/>
          </a:stretch>
        </p:blipFill>
        <p:spPr>
          <a:xfrm>
            <a:off x="4336865" y="1526222"/>
            <a:ext cx="3605059" cy="47918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4A00DB46-CCA3-4399-9D7C-7C735D4A8408}"/>
              </a:ext>
            </a:extLst>
          </p:cNvPr>
          <p:cNvPicPr>
            <a:picLocks noChangeAspect="1"/>
          </p:cNvPicPr>
          <p:nvPr/>
        </p:nvPicPr>
        <p:blipFill>
          <a:blip r:embed="rId6"/>
          <a:stretch>
            <a:fillRect/>
          </a:stretch>
        </p:blipFill>
        <p:spPr>
          <a:xfrm>
            <a:off x="8329624" y="1526222"/>
            <a:ext cx="3605058" cy="47918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71408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5868704" y="1418265"/>
            <a:ext cx="5230812" cy="4788131"/>
          </a:xfrm>
        </p:spPr>
        <p:txBody>
          <a:bodyPr/>
          <a:lstStyle/>
          <a:p>
            <a:pPr marL="457200" indent="-457200">
              <a:buFont typeface="Arial" panose="020B0604020202020204" pitchFamily="34" charset="0"/>
              <a:buChar char="•"/>
            </a:pPr>
            <a:r>
              <a:rPr lang="en-GB" sz="2200" dirty="0"/>
              <a:t>The SEND Code of Practice (2015) clearly lays out the actions early years settings need to take to identify and support all children with SEND. Part of this is an aim to increase the participation of children with SEND and their parents in decision making, giving them more choice and control over their support.  </a:t>
            </a:r>
          </a:p>
          <a:p>
            <a:pPr marL="457200" indent="-457200">
              <a:buFont typeface="Arial" panose="020B0604020202020204" pitchFamily="34" charset="0"/>
              <a:buChar char="•"/>
            </a:pPr>
            <a:r>
              <a:rPr lang="en-GB" sz="2200" dirty="0"/>
              <a:t>One size does not fit all.  Use these guidelines and plan using your knowledge and relationship with the family to guide you.  </a:t>
            </a:r>
          </a:p>
          <a:p>
            <a:endParaRPr lang="en-GB" sz="2200" dirty="0"/>
          </a:p>
          <a:p>
            <a:pPr marL="457200" indent="-457200">
              <a:buFont typeface="Arial" panose="020B0604020202020204" pitchFamily="34" charset="0"/>
              <a:buChar char="•"/>
            </a:pPr>
            <a:endParaRPr lang="en-GB" sz="2400"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1889919" y="644579"/>
            <a:ext cx="8412162" cy="565150"/>
          </a:xfrm>
        </p:spPr>
        <p:txBody>
          <a:bodyPr/>
          <a:lstStyle/>
          <a:p>
            <a:pPr algn="ctr"/>
            <a:r>
              <a:rPr lang="en-GB" dirty="0"/>
              <a:t>Lets Remember….</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F4A963E-E88F-4397-87A2-0406F5031E49}"/>
              </a:ext>
            </a:extLst>
          </p:cNvPr>
          <p:cNvPicPr>
            <a:picLocks noChangeAspect="1"/>
          </p:cNvPicPr>
          <p:nvPr/>
        </p:nvPicPr>
        <p:blipFill rotWithShape="1">
          <a:blip r:embed="rId4"/>
          <a:srcRect t="15131" b="18501"/>
          <a:stretch/>
        </p:blipFill>
        <p:spPr>
          <a:xfrm>
            <a:off x="707204" y="1656280"/>
            <a:ext cx="4572000" cy="4551452"/>
          </a:xfrm>
          <a:prstGeom prst="rect">
            <a:avLst/>
          </a:prstGeom>
        </p:spPr>
      </p:pic>
    </p:spTree>
    <p:extLst>
      <p:ext uri="{BB962C8B-B14F-4D97-AF65-F5344CB8AC3E}">
        <p14:creationId xmlns:p14="http://schemas.microsoft.com/office/powerpoint/2010/main" val="1210439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CA71E6-96CB-4B31-A722-C409D8F549DA}"/>
              </a:ext>
            </a:extLst>
          </p:cNvPr>
          <p:cNvSpPr>
            <a:spLocks noGrp="1"/>
          </p:cNvSpPr>
          <p:nvPr>
            <p:ph sz="quarter" idx="10"/>
          </p:nvPr>
        </p:nvSpPr>
        <p:spPr>
          <a:xfrm>
            <a:off x="803543" y="1425290"/>
            <a:ext cx="9899969" cy="4788131"/>
          </a:xfrm>
        </p:spPr>
        <p:txBody>
          <a:bodyPr/>
          <a:lstStyle/>
          <a:p>
            <a:pPr marL="342900" indent="-342900" algn="l" fontAlgn="base">
              <a:buFont typeface="Arial" panose="020B0604020202020204" pitchFamily="34" charset="0"/>
              <a:buChar char="•"/>
            </a:pPr>
            <a:r>
              <a:rPr lang="en-GB" sz="2200" dirty="0">
                <a:solidFill>
                  <a:srgbClr val="3D3D3D"/>
                </a:solidFill>
              </a:rPr>
              <a:t>Have a deeper understanding of the importance of well supported transitions and understand the difference between the different types of transitions children (and adults) experience every day.</a:t>
            </a:r>
          </a:p>
          <a:p>
            <a:pPr marL="342900" indent="-342900" algn="l" fontAlgn="base">
              <a:buFont typeface="Arial" panose="020B0604020202020204" pitchFamily="34" charset="0"/>
              <a:buChar char="•"/>
            </a:pPr>
            <a:r>
              <a:rPr lang="en-GB" sz="2200" b="0" i="0" dirty="0">
                <a:solidFill>
                  <a:srgbClr val="3D3D3D"/>
                </a:solidFill>
                <a:effectLst/>
                <a:latin typeface="Arial" panose="020B0604020202020204" pitchFamily="34" charset="0"/>
              </a:rPr>
              <a:t>Understand why effective leadership of Team Around the </a:t>
            </a:r>
            <a:r>
              <a:rPr lang="en-GB" sz="2200" dirty="0">
                <a:solidFill>
                  <a:srgbClr val="3D3D3D"/>
                </a:solidFill>
              </a:rPr>
              <a:t>Child meetings is so important and how they can help to support parents and children to celebrate successes and progress and plan for children’s ongoing development.</a:t>
            </a:r>
          </a:p>
          <a:p>
            <a:pPr marL="342900" indent="-342900" algn="l" fontAlgn="base">
              <a:buFont typeface="Arial" panose="020B0604020202020204" pitchFamily="34" charset="0"/>
              <a:buChar char="•"/>
            </a:pPr>
            <a:r>
              <a:rPr lang="en-GB" sz="2200" dirty="0"/>
              <a:t>Develop a greater understanding of the difference between targets and outcomes and gain confidence in how to set meaningful targets and effectively review then using the strengths based approach</a:t>
            </a:r>
            <a:r>
              <a:rPr lang="en-GB" sz="2200" dirty="0">
                <a:solidFill>
                  <a:srgbClr val="3D3D3D"/>
                </a:solidFill>
              </a:rPr>
              <a:t>.</a:t>
            </a:r>
          </a:p>
          <a:p>
            <a:pPr marL="342900" indent="-342900" algn="l" fontAlgn="base">
              <a:buFont typeface="Arial" panose="020B0604020202020204" pitchFamily="34" charset="0"/>
              <a:buChar char="•"/>
            </a:pPr>
            <a:r>
              <a:rPr lang="en-GB" sz="2200" dirty="0">
                <a:solidFill>
                  <a:srgbClr val="3D3D3D"/>
                </a:solidFill>
              </a:rPr>
              <a:t>Introduce professional partner to enable SENCos to know how and who to link with to enable multi agency working.</a:t>
            </a:r>
            <a:endParaRPr lang="en-GB" sz="2200" dirty="0"/>
          </a:p>
          <a:p>
            <a:pPr marL="342900" indent="-342900" algn="l" fontAlgn="base">
              <a:buFont typeface="Arial" panose="020B0604020202020204" pitchFamily="34" charset="0"/>
              <a:buChar char="•"/>
            </a:pPr>
            <a:r>
              <a:rPr lang="en-GB" sz="2200" b="0" i="0" dirty="0">
                <a:solidFill>
                  <a:srgbClr val="3D3D3D"/>
                </a:solidFill>
                <a:effectLst/>
                <a:latin typeface="Arial" panose="020B0604020202020204" pitchFamily="34" charset="0"/>
              </a:rPr>
              <a:t> Gain awareness of training that supports the whole setting approach to supporting children with SEND and will promote higher levels of confidence and confidence within mainstream group based settings.</a:t>
            </a:r>
            <a:endParaRPr lang="en-GB" sz="2200" dirty="0"/>
          </a:p>
        </p:txBody>
      </p:sp>
      <p:sp>
        <p:nvSpPr>
          <p:cNvPr id="3" name="Text Placeholder 2">
            <a:extLst>
              <a:ext uri="{FF2B5EF4-FFF2-40B4-BE49-F238E27FC236}">
                <a16:creationId xmlns:a16="http://schemas.microsoft.com/office/drawing/2014/main" id="{81600228-CF87-4F28-A513-607D492561A2}"/>
              </a:ext>
            </a:extLst>
          </p:cNvPr>
          <p:cNvSpPr>
            <a:spLocks noGrp="1"/>
          </p:cNvSpPr>
          <p:nvPr>
            <p:ph type="body" sz="quarter" idx="11"/>
          </p:nvPr>
        </p:nvSpPr>
        <p:spPr>
          <a:xfrm>
            <a:off x="2987805" y="644579"/>
            <a:ext cx="6216391" cy="565150"/>
          </a:xfrm>
          <a:noFill/>
        </p:spPr>
        <p:txBody>
          <a:bodyPr/>
          <a:lstStyle/>
          <a:p>
            <a:pPr algn="ctr"/>
            <a:r>
              <a:rPr lang="en-GB" sz="3200" b="1" dirty="0"/>
              <a:t>Aims of the session</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91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A7C93DF-B370-4F72-A7DE-5A2EEEC17ABF}"/>
              </a:ext>
            </a:extLst>
          </p:cNvPr>
          <p:cNvSpPr>
            <a:spLocks noGrp="1"/>
          </p:cNvSpPr>
          <p:nvPr>
            <p:ph type="body" sz="quarter" idx="11"/>
          </p:nvPr>
        </p:nvSpPr>
        <p:spPr>
          <a:xfrm>
            <a:off x="2479234" y="335615"/>
            <a:ext cx="6966405" cy="565150"/>
          </a:xfrm>
          <a:noFill/>
        </p:spPr>
        <p:txBody>
          <a:bodyPr/>
          <a:lstStyle/>
          <a:p>
            <a:pPr algn="ctr"/>
            <a:r>
              <a:rPr lang="en-GB" b="1" u="sng" dirty="0"/>
              <a:t>DAY 2: Crossing all the T’s</a:t>
            </a:r>
          </a:p>
        </p:txBody>
      </p:sp>
      <p:pic>
        <p:nvPicPr>
          <p:cNvPr id="4" name="Picture 2" descr="C:\Users\SimonsV\AppData\Local\Microsoft\Windows\Temporary Internet Files\Content.Outlook\OFGLL62P\EIS web logo small.png">
            <a:extLst>
              <a:ext uri="{FF2B5EF4-FFF2-40B4-BE49-F238E27FC236}">
                <a16:creationId xmlns:a16="http://schemas.microsoft.com/office/drawing/2014/main" id="{7D3D5946-A848-4FC1-94B3-004580A433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41" y="509607"/>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76A20315-1E96-4F67-A1F5-2AE2D8C26D93}"/>
              </a:ext>
            </a:extLst>
          </p:cNvPr>
          <p:cNvSpPr>
            <a:spLocks noGrp="1"/>
          </p:cNvSpPr>
          <p:nvPr>
            <p:ph sz="quarter" idx="10"/>
          </p:nvPr>
        </p:nvSpPr>
        <p:spPr>
          <a:xfrm>
            <a:off x="606175" y="1326436"/>
            <a:ext cx="10787865" cy="4788131"/>
          </a:xfrm>
          <a:solidFill>
            <a:schemeClr val="bg1"/>
          </a:solidFill>
        </p:spPr>
        <p:txBody>
          <a:bodyPr/>
          <a:lstStyle/>
          <a:p>
            <a:pPr lvl="0"/>
            <a:r>
              <a:rPr lang="en-GB" sz="2200" dirty="0"/>
              <a:t>9.30am – 9.35am : Intros and Aims</a:t>
            </a:r>
            <a:endParaRPr lang="en-US" sz="2200" dirty="0"/>
          </a:p>
          <a:p>
            <a:pPr lvl="0"/>
            <a:r>
              <a:rPr lang="en-GB" sz="2200" dirty="0"/>
              <a:t>9.35am – 9.45am: Feedback from Task</a:t>
            </a:r>
            <a:endParaRPr lang="en-US" sz="2200" dirty="0"/>
          </a:p>
          <a:p>
            <a:pPr lvl="0"/>
            <a:r>
              <a:rPr lang="en-GB" sz="2200" dirty="0"/>
              <a:t>9.45am – 10.45am: </a:t>
            </a:r>
            <a:r>
              <a:rPr lang="en-GB" sz="2200" b="1" dirty="0"/>
              <a:t>Transitions: Understanding and Supporting</a:t>
            </a:r>
          </a:p>
          <a:p>
            <a:pPr lvl="0"/>
            <a:r>
              <a:rPr lang="en-GB" sz="2200" b="1" dirty="0">
                <a:solidFill>
                  <a:srgbClr val="00A756"/>
                </a:solidFill>
              </a:rPr>
              <a:t>Break: 10 mins</a:t>
            </a:r>
            <a:endParaRPr lang="en-US" sz="2200" dirty="0">
              <a:solidFill>
                <a:srgbClr val="00A756"/>
              </a:solidFill>
            </a:endParaRPr>
          </a:p>
          <a:p>
            <a:pPr lvl="0"/>
            <a:r>
              <a:rPr lang="en-GB" sz="2200" dirty="0"/>
              <a:t>10.55am – 11.55pm </a:t>
            </a:r>
            <a:r>
              <a:rPr lang="en-GB" sz="2200" b="1" dirty="0"/>
              <a:t>Team Around the Child and Tricky Conversations</a:t>
            </a:r>
            <a:endParaRPr lang="en-US" sz="2200" dirty="0"/>
          </a:p>
          <a:p>
            <a:pPr lvl="0"/>
            <a:r>
              <a:rPr lang="en-GB" sz="2200" b="1" dirty="0">
                <a:solidFill>
                  <a:srgbClr val="00A756"/>
                </a:solidFill>
              </a:rPr>
              <a:t>Lunch break:  12.00pm – 12.30pm (30 mins)</a:t>
            </a:r>
            <a:endParaRPr lang="en-US" sz="2200" b="1" dirty="0">
              <a:solidFill>
                <a:srgbClr val="00A756"/>
              </a:solidFill>
            </a:endParaRPr>
          </a:p>
          <a:p>
            <a:pPr lvl="0"/>
            <a:r>
              <a:rPr lang="en-GB" sz="2200" dirty="0"/>
              <a:t>12.30pm – 1.15pm </a:t>
            </a:r>
            <a:r>
              <a:rPr lang="en-GB" sz="2200" b="1" dirty="0"/>
              <a:t>Targets and Outcomes</a:t>
            </a:r>
          </a:p>
          <a:p>
            <a:pPr lvl="0"/>
            <a:r>
              <a:rPr lang="en-GB" sz="2200" dirty="0"/>
              <a:t>1.15pm – 2.40pm </a:t>
            </a:r>
            <a:r>
              <a:rPr lang="en-GB" sz="2200" b="1" dirty="0"/>
              <a:t>Tapping into professional support:</a:t>
            </a:r>
            <a:r>
              <a:rPr lang="en-GB" sz="2200" dirty="0"/>
              <a:t> </a:t>
            </a:r>
            <a:r>
              <a:rPr lang="en-GB" sz="2200" b="1" dirty="0"/>
              <a:t>Guest speakers</a:t>
            </a:r>
            <a:endParaRPr lang="en-US" sz="2200" dirty="0"/>
          </a:p>
          <a:p>
            <a:pPr lvl="0"/>
            <a:r>
              <a:rPr lang="en-GB" sz="2200" b="1" dirty="0">
                <a:solidFill>
                  <a:srgbClr val="00A756"/>
                </a:solidFill>
              </a:rPr>
              <a:t>Break: 5 mins</a:t>
            </a:r>
            <a:endParaRPr lang="en-US" sz="2200" dirty="0">
              <a:solidFill>
                <a:srgbClr val="00A756"/>
              </a:solidFill>
            </a:endParaRPr>
          </a:p>
          <a:p>
            <a:pPr lvl="0"/>
            <a:r>
              <a:rPr lang="en-GB" sz="2200" dirty="0"/>
              <a:t>2.45pm – 3.15pm.</a:t>
            </a:r>
            <a:r>
              <a:rPr lang="en-GB" sz="2200" b="1" dirty="0"/>
              <a:t> Training: Whole team CPD opportunities</a:t>
            </a:r>
            <a:endParaRPr lang="en-US" sz="2200" b="1" dirty="0"/>
          </a:p>
          <a:p>
            <a:pPr lvl="0"/>
            <a:r>
              <a:rPr lang="en-US" sz="2200" dirty="0"/>
              <a:t>3.15pm – 3.30pm: Round up of the day and finish</a:t>
            </a:r>
            <a:endParaRPr lang="en-US" sz="2200" b="1" dirty="0"/>
          </a:p>
          <a:p>
            <a:endParaRPr lang="en-GB" sz="1400" dirty="0"/>
          </a:p>
        </p:txBody>
      </p:sp>
    </p:spTree>
    <p:extLst>
      <p:ext uri="{BB962C8B-B14F-4D97-AF65-F5344CB8AC3E}">
        <p14:creationId xmlns:p14="http://schemas.microsoft.com/office/powerpoint/2010/main" val="3846061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SimonsV\AppData\Local\Microsoft\Windows\Temporary Internet Files\Content.Outlook\OFGLL62P\EIS web logo small.png">
            <a:extLst>
              <a:ext uri="{FF2B5EF4-FFF2-40B4-BE49-F238E27FC236}">
                <a16:creationId xmlns:a16="http://schemas.microsoft.com/office/drawing/2014/main" id="{4E9280CB-0F00-423E-8A5B-2185DF2FA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39" y="615042"/>
            <a:ext cx="2260598" cy="56515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7B54298-99B8-4BE0-B2D2-348C67BD75F9}"/>
              </a:ext>
            </a:extLst>
          </p:cNvPr>
          <p:cNvSpPr txBox="1">
            <a:spLocks/>
          </p:cNvSpPr>
          <p:nvPr/>
        </p:nvSpPr>
        <p:spPr>
          <a:xfrm>
            <a:off x="2099389" y="446029"/>
            <a:ext cx="7489825" cy="1967155"/>
          </a:xfrm>
          <a:solidFill>
            <a:srgbClr val="00B0F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9000" b="0" i="0" u="none" strike="noStrike" kern="1200" cap="none" spc="0" normalizeH="0" baseline="0" noProof="0" dirty="0">
                <a:ln>
                  <a:noFill/>
                </a:ln>
                <a:solidFill>
                  <a:prstClr val="black"/>
                </a:solidFill>
                <a:effectLst/>
                <a:uLnTx/>
                <a:uFillTx/>
                <a:latin typeface="Calibri" panose="020F0502020204030204"/>
                <a:ea typeface="+mn-ea"/>
                <a:cs typeface="+mn-cs"/>
              </a:rPr>
              <a:t>Transitions</a:t>
            </a:r>
          </a:p>
        </p:txBody>
      </p:sp>
      <p:pic>
        <p:nvPicPr>
          <p:cNvPr id="9" name="Content Placeholder 8" descr="A picture containing text, sign, different&#10;&#10;Description automatically generated">
            <a:extLst>
              <a:ext uri="{FF2B5EF4-FFF2-40B4-BE49-F238E27FC236}">
                <a16:creationId xmlns:a16="http://schemas.microsoft.com/office/drawing/2014/main" id="{B1262D30-31DB-4249-8A91-88DA8C424D72}"/>
              </a:ext>
            </a:extLst>
          </p:cNvPr>
          <p:cNvPicPr>
            <a:picLocks noGrp="1" noChangeAspect="1"/>
          </p:cNvPicPr>
          <p:nvPr>
            <p:ph sz="quarter" idx="10"/>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632777" y="1631410"/>
            <a:ext cx="6926446" cy="4605004"/>
          </a:xfrm>
        </p:spPr>
      </p:pic>
    </p:spTree>
    <p:extLst>
      <p:ext uri="{BB962C8B-B14F-4D97-AF65-F5344CB8AC3E}">
        <p14:creationId xmlns:p14="http://schemas.microsoft.com/office/powerpoint/2010/main" val="2352418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64846477-08FC-4DE9-BBD9-145B393DC902}"/>
              </a:ext>
            </a:extLst>
          </p:cNvPr>
          <p:cNvPicPr>
            <a:picLocks noGrp="1" noChangeAspect="1"/>
          </p:cNvPicPr>
          <p:nvPr>
            <p:ph sz="quarter" idx="10"/>
          </p:nvPr>
        </p:nvPicPr>
        <p:blipFill>
          <a:blip r:embed="rId3"/>
          <a:stretch>
            <a:fillRect/>
          </a:stretch>
        </p:blipFill>
        <p:spPr>
          <a:xfrm>
            <a:off x="1828800" y="668498"/>
            <a:ext cx="7880279" cy="5894449"/>
          </a:xfrm>
          <a:prstGeom prst="rect">
            <a:avLst/>
          </a:prstGeom>
        </p:spPr>
      </p:pic>
      <p:pic>
        <p:nvPicPr>
          <p:cNvPr id="5" name="Picture 2" descr="C:\Users\SimonsV\AppData\Local\Microsoft\Windows\Temporary Internet Files\Content.Outlook\OFGLL62P\EIS web logo small.png">
            <a:extLst>
              <a:ext uri="{FF2B5EF4-FFF2-40B4-BE49-F238E27FC236}">
                <a16:creationId xmlns:a16="http://schemas.microsoft.com/office/drawing/2014/main" id="{B602C6B5-4A2A-4F7A-8A08-96857819C6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387" y="648628"/>
            <a:ext cx="2054832" cy="51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8575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86D52B7-C10E-438E-83CC-9D09AB832F81}"/>
              </a:ext>
            </a:extLst>
          </p:cNvPr>
          <p:cNvSpPr>
            <a:spLocks noGrp="1"/>
          </p:cNvSpPr>
          <p:nvPr>
            <p:ph sz="quarter" idx="10"/>
          </p:nvPr>
        </p:nvSpPr>
        <p:spPr>
          <a:xfrm>
            <a:off x="4348127" y="2028522"/>
            <a:ext cx="7117833" cy="3457878"/>
          </a:xfrm>
        </p:spPr>
        <p:txBody>
          <a:bodyPr/>
          <a:lstStyle/>
          <a:p>
            <a:endParaRPr lang="en-GB" dirty="0"/>
          </a:p>
          <a:p>
            <a:pPr marL="457200" indent="-457200">
              <a:buFont typeface="Arial" panose="020B0604020202020204" pitchFamily="34" charset="0"/>
              <a:buChar char="•"/>
            </a:pPr>
            <a:r>
              <a:rPr lang="en-GB" dirty="0"/>
              <a:t>Can you think of a time when you have had to manage a transition of your own? </a:t>
            </a:r>
          </a:p>
          <a:p>
            <a:pPr marL="457200" indent="-457200">
              <a:buFont typeface="Arial" panose="020B0604020202020204" pitchFamily="34" charset="0"/>
              <a:buChar char="•"/>
            </a:pPr>
            <a:r>
              <a:rPr lang="en-GB" dirty="0"/>
              <a:t>What feelings did you experience?</a:t>
            </a:r>
          </a:p>
          <a:p>
            <a:pPr marL="457200" indent="-457200">
              <a:buFont typeface="Arial" panose="020B0604020202020204" pitchFamily="34" charset="0"/>
              <a:buChar char="•"/>
            </a:pPr>
            <a:r>
              <a:rPr lang="en-GB" dirty="0"/>
              <a:t>How did you manage these feelings?</a:t>
            </a:r>
          </a:p>
          <a:p>
            <a:pPr marL="457200" indent="-457200">
              <a:buFont typeface="Arial" panose="020B0604020202020204" pitchFamily="34" charset="0"/>
              <a:buChar char="•"/>
            </a:pPr>
            <a:r>
              <a:rPr lang="en-GB" dirty="0"/>
              <a:t>Who or what supported you through this transition and how?</a:t>
            </a:r>
          </a:p>
          <a:p>
            <a:endParaRPr lang="en-GB" dirty="0"/>
          </a:p>
          <a:p>
            <a:endParaRPr lang="en-GB" dirty="0"/>
          </a:p>
          <a:p>
            <a:endParaRPr lang="en-GB" dirty="0"/>
          </a:p>
        </p:txBody>
      </p:sp>
      <p:sp>
        <p:nvSpPr>
          <p:cNvPr id="3" name="Text Placeholder 2">
            <a:extLst>
              <a:ext uri="{FF2B5EF4-FFF2-40B4-BE49-F238E27FC236}">
                <a16:creationId xmlns:a16="http://schemas.microsoft.com/office/drawing/2014/main" id="{2A448708-27BF-481D-B493-0C36FF70F47D}"/>
              </a:ext>
            </a:extLst>
          </p:cNvPr>
          <p:cNvSpPr>
            <a:spLocks noGrp="1"/>
          </p:cNvSpPr>
          <p:nvPr>
            <p:ph type="body" sz="quarter" idx="11"/>
          </p:nvPr>
        </p:nvSpPr>
        <p:spPr>
          <a:xfrm>
            <a:off x="3348743" y="332466"/>
            <a:ext cx="5330129" cy="565150"/>
          </a:xfrm>
        </p:spPr>
        <p:txBody>
          <a:bodyPr/>
          <a:lstStyle/>
          <a:p>
            <a:pPr algn="ctr"/>
            <a:r>
              <a:rPr lang="en-GB" b="1" dirty="0"/>
              <a:t>Self Reflection &amp; Breakout Activity 1: </a:t>
            </a:r>
          </a:p>
          <a:p>
            <a:pPr algn="ctr"/>
            <a:r>
              <a:rPr lang="en-GB" b="1" dirty="0"/>
              <a:t>Managing transitions</a:t>
            </a:r>
          </a:p>
        </p:txBody>
      </p:sp>
      <p:pic>
        <p:nvPicPr>
          <p:cNvPr id="4" name="Picture 3">
            <a:extLst>
              <a:ext uri="{FF2B5EF4-FFF2-40B4-BE49-F238E27FC236}">
                <a16:creationId xmlns:a16="http://schemas.microsoft.com/office/drawing/2014/main" id="{AC541349-D653-447B-A317-00EE41EECBF6}"/>
              </a:ext>
            </a:extLst>
          </p:cNvPr>
          <p:cNvPicPr>
            <a:picLocks noChangeAspect="1"/>
          </p:cNvPicPr>
          <p:nvPr/>
        </p:nvPicPr>
        <p:blipFill>
          <a:blip r:embed="rId3"/>
          <a:stretch>
            <a:fillRect/>
          </a:stretch>
        </p:blipFill>
        <p:spPr>
          <a:xfrm>
            <a:off x="860859" y="1725631"/>
            <a:ext cx="2799477" cy="1703369"/>
          </a:xfrm>
          <a:prstGeom prst="rect">
            <a:avLst/>
          </a:prstGeom>
          <a:ln w="19050">
            <a:solidFill>
              <a:schemeClr val="tx1"/>
            </a:solidFill>
          </a:ln>
        </p:spPr>
      </p:pic>
      <p:pic>
        <p:nvPicPr>
          <p:cNvPr id="5" name="Picture 2" descr="C:\Users\SimonsV\AppData\Local\Microsoft\Windows\Temporary Internet Files\Content.Outlook\OFGLL62P\EIS web logo small.png">
            <a:extLst>
              <a:ext uri="{FF2B5EF4-FFF2-40B4-BE49-F238E27FC236}">
                <a16:creationId xmlns:a16="http://schemas.microsoft.com/office/drawing/2014/main" id="{33F362D4-0CE3-473E-A372-EABBBD7C9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86239"/>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ift of Transition - Make the Most of Life's Changes - Kimberly Diede,  author">
            <a:extLst>
              <a:ext uri="{FF2B5EF4-FFF2-40B4-BE49-F238E27FC236}">
                <a16:creationId xmlns:a16="http://schemas.microsoft.com/office/drawing/2014/main" id="{5A5D8D12-E117-41BE-BCCB-DBC0E6E0E1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708" y="3624955"/>
            <a:ext cx="3534219" cy="297163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210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F060F60-DA0D-4D77-BB75-0D6D89D4DFEE}"/>
              </a:ext>
            </a:extLst>
          </p:cNvPr>
          <p:cNvSpPr>
            <a:spLocks noGrp="1"/>
          </p:cNvSpPr>
          <p:nvPr>
            <p:ph type="body" sz="quarter" idx="11"/>
          </p:nvPr>
        </p:nvSpPr>
        <p:spPr>
          <a:xfrm>
            <a:off x="1889919" y="839788"/>
            <a:ext cx="8412162" cy="565150"/>
          </a:xfrm>
        </p:spPr>
        <p:txBody>
          <a:bodyPr/>
          <a:lstStyle/>
          <a:p>
            <a:pPr algn="ctr"/>
            <a:r>
              <a:rPr lang="en-GB" b="1" dirty="0"/>
              <a:t>What do we mean by transition in Early Years?</a:t>
            </a:r>
          </a:p>
        </p:txBody>
      </p:sp>
      <p:sp>
        <p:nvSpPr>
          <p:cNvPr id="6" name="TextBox 5">
            <a:extLst>
              <a:ext uri="{FF2B5EF4-FFF2-40B4-BE49-F238E27FC236}">
                <a16:creationId xmlns:a16="http://schemas.microsoft.com/office/drawing/2014/main" id="{65129638-712F-406F-BE75-9029692F4294}"/>
              </a:ext>
            </a:extLst>
          </p:cNvPr>
          <p:cNvSpPr txBox="1"/>
          <p:nvPr/>
        </p:nvSpPr>
        <p:spPr>
          <a:xfrm>
            <a:off x="5391364" y="1987079"/>
            <a:ext cx="6097712" cy="39703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High quality transitions recognise the importance of feeling “known”.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Key to a high-quality experience for all children in the early years is ensuring continuity between home, key people and all the settings that make up children’s individual learning journeys.  In today’s society children may have many out-of-home experiences, through childcare, toddler groups, family day care and more than one nursery, and they may appear to straddle change with ease. But while transitions may occur with great frequency, not all children navigate these comfortably or happily.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Birth to 5 Matters 2021</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7" name="Picture 2" descr="C:\Users\SimonsV\AppData\Local\Microsoft\Windows\Temporary Internet Files\Content.Outlook\OFGLL62P\EIS web logo small.png">
            <a:extLst>
              <a:ext uri="{FF2B5EF4-FFF2-40B4-BE49-F238E27FC236}">
                <a16:creationId xmlns:a16="http://schemas.microsoft.com/office/drawing/2014/main" id="{2DDB21E8-0C8C-4EEB-981F-D0C35E8078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2949"/>
            <a:ext cx="2260598" cy="56515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New Early Childhood Transitions Support – confident parents confident kids">
            <a:extLst>
              <a:ext uri="{FF2B5EF4-FFF2-40B4-BE49-F238E27FC236}">
                <a16:creationId xmlns:a16="http://schemas.microsoft.com/office/drawing/2014/main" id="{DBB9ECE9-2B14-4013-B412-64DC7506BF5F}"/>
              </a:ext>
            </a:extLst>
          </p:cNvPr>
          <p:cNvPicPr>
            <a:picLocks noGrp="1" noChangeAspect="1" noChangeArrowheads="1"/>
          </p:cNvPicPr>
          <p:nvPr>
            <p:ph sz="quarter" idx="10"/>
          </p:nvPr>
        </p:nvPicPr>
        <p:blipFill>
          <a:blip r:embed="rId4">
            <a:extLst>
              <a:ext uri="{28A0092B-C50C-407E-A947-70E740481C1C}">
                <a14:useLocalDpi xmlns:a14="http://schemas.microsoft.com/office/drawing/2010/main" val="0"/>
              </a:ext>
            </a:extLst>
          </a:blip>
          <a:srcRect/>
          <a:stretch>
            <a:fillRect/>
          </a:stretch>
        </p:blipFill>
        <p:spPr bwMode="auto">
          <a:xfrm>
            <a:off x="642110" y="2404153"/>
            <a:ext cx="3717792" cy="249662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15627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2479</Words>
  <Application>Microsoft Office PowerPoint</Application>
  <PresentationFormat>Widescreen</PresentationFormat>
  <Paragraphs>216</Paragraphs>
  <Slides>31</Slides>
  <Notes>31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Calibri Light</vt:lpstr>
      <vt:lpstr>Cambria</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Bobbie Rogers</dc:creator>
  <cp:lastModifiedBy>Samantha Hawkesford</cp:lastModifiedBy>
  <cp:revision>3</cp:revision>
  <dcterms:created xsi:type="dcterms:W3CDTF">2023-01-20T15:35:00Z</dcterms:created>
  <dcterms:modified xsi:type="dcterms:W3CDTF">2024-04-03T10:51:48Z</dcterms:modified>
</cp:coreProperties>
</file>