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286" r:id="rId2"/>
    <p:sldId id="302" r:id="rId3"/>
    <p:sldId id="333" r:id="rId4"/>
    <p:sldId id="692" r:id="rId5"/>
    <p:sldId id="335" r:id="rId6"/>
    <p:sldId id="334" r:id="rId7"/>
    <p:sldId id="691" r:id="rId8"/>
    <p:sldId id="336" r:id="rId9"/>
    <p:sldId id="340" r:id="rId10"/>
    <p:sldId id="341" r:id="rId11"/>
    <p:sldId id="698" r:id="rId12"/>
    <p:sldId id="728" r:id="rId13"/>
    <p:sldId id="729" r:id="rId14"/>
    <p:sldId id="308" r:id="rId15"/>
    <p:sldId id="736" r:id="rId16"/>
    <p:sldId id="735" r:id="rId17"/>
    <p:sldId id="714" r:id="rId18"/>
    <p:sldId id="311" r:id="rId19"/>
    <p:sldId id="313" r:id="rId20"/>
    <p:sldId id="305" r:id="rId21"/>
    <p:sldId id="731" r:id="rId22"/>
    <p:sldId id="730" r:id="rId23"/>
    <p:sldId id="717" r:id="rId24"/>
    <p:sldId id="306"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3" d="100"/>
          <a:sy n="63" d="100"/>
        </p:scale>
        <p:origin x="80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772BA19-9C3F-4D77-8B7B-E3AD6479A5F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1544A1E0-D587-4975-806C-59FC1AC9E2BF}">
      <dgm:prSet custT="1"/>
      <dgm:spPr/>
      <dgm:t>
        <a:bodyPr/>
        <a:lstStyle/>
        <a:p>
          <a:r>
            <a:rPr lang="en-GB" sz="2000" b="1" u="sng" dirty="0">
              <a:latin typeface="Arial" panose="020B0604020202020204" pitchFamily="34" charset="0"/>
              <a:cs typeface="Arial" panose="020B0604020202020204" pitchFamily="34" charset="0"/>
            </a:rPr>
            <a:t>Whole team</a:t>
          </a:r>
        </a:p>
        <a:p>
          <a:r>
            <a:rPr lang="en-GB" sz="1800" dirty="0">
              <a:latin typeface="Arial" panose="020B0604020202020204" pitchFamily="34" charset="0"/>
              <a:cs typeface="Arial" panose="020B0604020202020204" pitchFamily="34" charset="0"/>
            </a:rPr>
            <a:t>Dingley’s Promise free training course for all setting staff to support increase in practitioner awareness and confidence of supporting children with SEND in early years settings</a:t>
          </a:r>
        </a:p>
        <a:p>
          <a:r>
            <a:rPr lang="en-GB" sz="1800" dirty="0">
              <a:latin typeface="Arial" panose="020B0604020202020204" pitchFamily="34" charset="0"/>
              <a:cs typeface="Arial" panose="020B0604020202020204" pitchFamily="34" charset="0"/>
            </a:rPr>
            <a:t>Early Years Service – Transition training 24</a:t>
          </a:r>
          <a:r>
            <a:rPr lang="en-GB" sz="1800" baseline="30000" dirty="0">
              <a:latin typeface="Arial" panose="020B0604020202020204" pitchFamily="34" charset="0"/>
              <a:cs typeface="Arial" panose="020B0604020202020204" pitchFamily="34" charset="0"/>
            </a:rPr>
            <a:t>th</a:t>
          </a:r>
          <a:r>
            <a:rPr lang="en-GB" sz="1800" dirty="0">
              <a:latin typeface="Arial" panose="020B0604020202020204" pitchFamily="34" charset="0"/>
              <a:cs typeface="Arial" panose="020B0604020202020204" pitchFamily="34" charset="0"/>
            </a:rPr>
            <a:t> January – Moving up, Moving on: Julie Fisher</a:t>
          </a:r>
        </a:p>
        <a:p>
          <a:endParaRPr lang="en-US" sz="1600" dirty="0"/>
        </a:p>
      </dgm:t>
    </dgm:pt>
    <dgm:pt modelId="{09A6C229-DF8D-4BFE-AA5B-CCFDBC5A3BB8}" type="parTrans" cxnId="{10610197-BAAB-4F3B-B920-8FB67D4BD38E}">
      <dgm:prSet/>
      <dgm:spPr/>
      <dgm:t>
        <a:bodyPr/>
        <a:lstStyle/>
        <a:p>
          <a:endParaRPr lang="en-US"/>
        </a:p>
      </dgm:t>
    </dgm:pt>
    <dgm:pt modelId="{5F5C419B-9DC8-4E1B-B450-AD961F738976}" type="sibTrans" cxnId="{10610197-BAAB-4F3B-B920-8FB67D4BD38E}">
      <dgm:prSet/>
      <dgm:spPr/>
      <dgm:t>
        <a:bodyPr/>
        <a:lstStyle/>
        <a:p>
          <a:endParaRPr lang="en-US"/>
        </a:p>
      </dgm:t>
    </dgm:pt>
    <dgm:pt modelId="{CC50FB40-CB86-41C1-AD0F-D9E5A3C4B066}">
      <dgm:prSet custT="1"/>
      <dgm:spPr/>
      <dgm:t>
        <a:bodyPr/>
        <a:lstStyle/>
        <a:p>
          <a:r>
            <a:rPr lang="en-GB" sz="2000" b="1" u="sng" dirty="0">
              <a:latin typeface="Arial" panose="020B0604020202020204" pitchFamily="34" charset="0"/>
              <a:cs typeface="Arial" panose="020B0604020202020204" pitchFamily="34" charset="0"/>
            </a:rPr>
            <a:t>Setting SENCo</a:t>
          </a:r>
        </a:p>
        <a:p>
          <a:r>
            <a:rPr lang="en-GB" sz="1800" dirty="0">
              <a:latin typeface="Arial" panose="020B0604020202020204" pitchFamily="34" charset="0"/>
              <a:cs typeface="Arial" panose="020B0604020202020204" pitchFamily="34" charset="0"/>
            </a:rPr>
            <a:t>DfE funded Level 3 SENCo accredited qualification</a:t>
          </a:r>
        </a:p>
        <a:p>
          <a:r>
            <a:rPr lang="en-GB" sz="1800" dirty="0">
              <a:latin typeface="Arial" panose="020B0604020202020204" pitchFamily="34" charset="0"/>
              <a:cs typeface="Arial" panose="020B0604020202020204" pitchFamily="34" charset="0"/>
            </a:rPr>
            <a:t>Kerry Murphy – Keynote/Inspirational speaker</a:t>
          </a:r>
        </a:p>
        <a:p>
          <a:r>
            <a:rPr lang="en-GB" sz="1800" dirty="0">
              <a:latin typeface="Arial" panose="020B0604020202020204" pitchFamily="34" charset="0"/>
              <a:cs typeface="Arial" panose="020B0604020202020204" pitchFamily="34" charset="0"/>
            </a:rPr>
            <a:t>Network Meetings</a:t>
          </a:r>
        </a:p>
        <a:p>
          <a:r>
            <a:rPr lang="en-GB" sz="1800" dirty="0">
              <a:latin typeface="Arial" panose="020B0604020202020204" pitchFamily="34" charset="0"/>
              <a:cs typeface="Arial" panose="020B0604020202020204" pitchFamily="34" charset="0"/>
            </a:rPr>
            <a:t>Face to face workshops</a:t>
          </a:r>
        </a:p>
      </dgm:t>
    </dgm:pt>
    <dgm:pt modelId="{7EF143C9-4DB3-40E8-B760-38F99921DCA0}" type="parTrans" cxnId="{D178DC82-0D58-41A2-BD12-5705FEFB6006}">
      <dgm:prSet/>
      <dgm:spPr/>
      <dgm:t>
        <a:bodyPr/>
        <a:lstStyle/>
        <a:p>
          <a:endParaRPr lang="en-GB"/>
        </a:p>
      </dgm:t>
    </dgm:pt>
    <dgm:pt modelId="{7E23D7EA-DCF7-47E9-913A-3175BF8C1BCE}" type="sibTrans" cxnId="{D178DC82-0D58-41A2-BD12-5705FEFB6006}">
      <dgm:prSet/>
      <dgm:spPr/>
      <dgm:t>
        <a:bodyPr/>
        <a:lstStyle/>
        <a:p>
          <a:endParaRPr lang="en-GB"/>
        </a:p>
      </dgm:t>
    </dgm:pt>
    <dgm:pt modelId="{63BDEB30-407F-458C-A7AF-B2AFE87EDD1A}" type="pres">
      <dgm:prSet presAssocID="{5772BA19-9C3F-4D77-8B7B-E3AD6479A5F3}" presName="linear" presStyleCnt="0">
        <dgm:presLayoutVars>
          <dgm:animLvl val="lvl"/>
          <dgm:resizeHandles val="exact"/>
        </dgm:presLayoutVars>
      </dgm:prSet>
      <dgm:spPr/>
    </dgm:pt>
    <dgm:pt modelId="{6A538E03-574B-467C-8A46-8A74906B5410}" type="pres">
      <dgm:prSet presAssocID="{1544A1E0-D587-4975-806C-59FC1AC9E2BF}" presName="parentText" presStyleLbl="node1" presStyleIdx="0" presStyleCnt="2">
        <dgm:presLayoutVars>
          <dgm:chMax val="0"/>
          <dgm:bulletEnabled val="1"/>
        </dgm:presLayoutVars>
      </dgm:prSet>
      <dgm:spPr/>
    </dgm:pt>
    <dgm:pt modelId="{6CC8FE33-607A-49B0-AD68-2BD3A56C57F4}" type="pres">
      <dgm:prSet presAssocID="{5F5C419B-9DC8-4E1B-B450-AD961F738976}" presName="spacer" presStyleCnt="0"/>
      <dgm:spPr/>
    </dgm:pt>
    <dgm:pt modelId="{EA0A59EE-0943-4C0C-8A50-BCB93C67E679}" type="pres">
      <dgm:prSet presAssocID="{CC50FB40-CB86-41C1-AD0F-D9E5A3C4B066}" presName="parentText" presStyleLbl="node1" presStyleIdx="1" presStyleCnt="2">
        <dgm:presLayoutVars>
          <dgm:chMax val="0"/>
          <dgm:bulletEnabled val="1"/>
        </dgm:presLayoutVars>
      </dgm:prSet>
      <dgm:spPr/>
    </dgm:pt>
  </dgm:ptLst>
  <dgm:cxnLst>
    <dgm:cxn modelId="{D5F2301C-AEC9-4C27-BE0A-12BBDCC779E0}" type="presOf" srcId="{5772BA19-9C3F-4D77-8B7B-E3AD6479A5F3}" destId="{63BDEB30-407F-458C-A7AF-B2AFE87EDD1A}" srcOrd="0" destOrd="0" presId="urn:microsoft.com/office/officeart/2005/8/layout/vList2"/>
    <dgm:cxn modelId="{0283FE63-1313-471A-9ACB-F8C099C961D4}" type="presOf" srcId="{1544A1E0-D587-4975-806C-59FC1AC9E2BF}" destId="{6A538E03-574B-467C-8A46-8A74906B5410}" srcOrd="0" destOrd="0" presId="urn:microsoft.com/office/officeart/2005/8/layout/vList2"/>
    <dgm:cxn modelId="{5ADEAF50-E0CC-4C8B-8488-B197FBD21977}" type="presOf" srcId="{CC50FB40-CB86-41C1-AD0F-D9E5A3C4B066}" destId="{EA0A59EE-0943-4C0C-8A50-BCB93C67E679}" srcOrd="0" destOrd="0" presId="urn:microsoft.com/office/officeart/2005/8/layout/vList2"/>
    <dgm:cxn modelId="{D178DC82-0D58-41A2-BD12-5705FEFB6006}" srcId="{5772BA19-9C3F-4D77-8B7B-E3AD6479A5F3}" destId="{CC50FB40-CB86-41C1-AD0F-D9E5A3C4B066}" srcOrd="1" destOrd="0" parTransId="{7EF143C9-4DB3-40E8-B760-38F99921DCA0}" sibTransId="{7E23D7EA-DCF7-47E9-913A-3175BF8C1BCE}"/>
    <dgm:cxn modelId="{10610197-BAAB-4F3B-B920-8FB67D4BD38E}" srcId="{5772BA19-9C3F-4D77-8B7B-E3AD6479A5F3}" destId="{1544A1E0-D587-4975-806C-59FC1AC9E2BF}" srcOrd="0" destOrd="0" parTransId="{09A6C229-DF8D-4BFE-AA5B-CCFDBC5A3BB8}" sibTransId="{5F5C419B-9DC8-4E1B-B450-AD961F738976}"/>
    <dgm:cxn modelId="{AD7E554E-F203-4F3E-8310-CED57996B636}" type="presParOf" srcId="{63BDEB30-407F-458C-A7AF-B2AFE87EDD1A}" destId="{6A538E03-574B-467C-8A46-8A74906B5410}" srcOrd="0" destOrd="0" presId="urn:microsoft.com/office/officeart/2005/8/layout/vList2"/>
    <dgm:cxn modelId="{6CEF433C-B216-452A-84D9-AE7E88B2DDB9}" type="presParOf" srcId="{63BDEB30-407F-458C-A7AF-B2AFE87EDD1A}" destId="{6CC8FE33-607A-49B0-AD68-2BD3A56C57F4}" srcOrd="1" destOrd="0" presId="urn:microsoft.com/office/officeart/2005/8/layout/vList2"/>
    <dgm:cxn modelId="{D2968585-F596-4DE8-8252-661CE9779747}" type="presParOf" srcId="{63BDEB30-407F-458C-A7AF-B2AFE87EDD1A}" destId="{EA0A59EE-0943-4C0C-8A50-BCB93C67E679}"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538E03-574B-467C-8A46-8A74906B5410}">
      <dsp:nvSpPr>
        <dsp:cNvPr id="0" name=""/>
        <dsp:cNvSpPr/>
      </dsp:nvSpPr>
      <dsp:spPr>
        <a:xfrm>
          <a:off x="0" y="371885"/>
          <a:ext cx="9899968" cy="19285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b="1" u="sng" kern="1200" dirty="0">
              <a:latin typeface="Arial" panose="020B0604020202020204" pitchFamily="34" charset="0"/>
              <a:cs typeface="Arial" panose="020B0604020202020204" pitchFamily="34" charset="0"/>
            </a:rPr>
            <a:t>Whole team</a:t>
          </a:r>
        </a:p>
        <a:p>
          <a:pPr marL="0" lvl="0" indent="0" algn="l" defTabSz="889000">
            <a:lnSpc>
              <a:spcPct val="90000"/>
            </a:lnSpc>
            <a:spcBef>
              <a:spcPct val="0"/>
            </a:spcBef>
            <a:spcAft>
              <a:spcPct val="35000"/>
            </a:spcAft>
            <a:buNone/>
          </a:pPr>
          <a:r>
            <a:rPr lang="en-GB" sz="1800" kern="1200" dirty="0">
              <a:latin typeface="Arial" panose="020B0604020202020204" pitchFamily="34" charset="0"/>
              <a:cs typeface="Arial" panose="020B0604020202020204" pitchFamily="34" charset="0"/>
            </a:rPr>
            <a:t>Dingley’s Promise free training course for all setting staff to support increase in practitioner awareness and confidence of supporting children with SEND in early years settings</a:t>
          </a:r>
        </a:p>
        <a:p>
          <a:pPr marL="0" lvl="0" indent="0" algn="l" defTabSz="889000">
            <a:lnSpc>
              <a:spcPct val="90000"/>
            </a:lnSpc>
            <a:spcBef>
              <a:spcPct val="0"/>
            </a:spcBef>
            <a:spcAft>
              <a:spcPct val="35000"/>
            </a:spcAft>
            <a:buNone/>
          </a:pPr>
          <a:r>
            <a:rPr lang="en-GB" sz="1800" kern="1200" dirty="0">
              <a:latin typeface="Arial" panose="020B0604020202020204" pitchFamily="34" charset="0"/>
              <a:cs typeface="Arial" panose="020B0604020202020204" pitchFamily="34" charset="0"/>
            </a:rPr>
            <a:t>Early Years Service – Transition training 24</a:t>
          </a:r>
          <a:r>
            <a:rPr lang="en-GB" sz="1800" kern="1200" baseline="30000" dirty="0">
              <a:latin typeface="Arial" panose="020B0604020202020204" pitchFamily="34" charset="0"/>
              <a:cs typeface="Arial" panose="020B0604020202020204" pitchFamily="34" charset="0"/>
            </a:rPr>
            <a:t>th</a:t>
          </a:r>
          <a:r>
            <a:rPr lang="en-GB" sz="1800" kern="1200" dirty="0">
              <a:latin typeface="Arial" panose="020B0604020202020204" pitchFamily="34" charset="0"/>
              <a:cs typeface="Arial" panose="020B0604020202020204" pitchFamily="34" charset="0"/>
            </a:rPr>
            <a:t> January – Moving up, Moving on: Julie Fisher</a:t>
          </a:r>
        </a:p>
        <a:p>
          <a:pPr marL="0" lvl="0" indent="0" algn="l" defTabSz="889000">
            <a:lnSpc>
              <a:spcPct val="90000"/>
            </a:lnSpc>
            <a:spcBef>
              <a:spcPct val="0"/>
            </a:spcBef>
            <a:spcAft>
              <a:spcPct val="35000"/>
            </a:spcAft>
            <a:buNone/>
          </a:pPr>
          <a:endParaRPr lang="en-US" sz="1600" kern="1200" dirty="0"/>
        </a:p>
      </dsp:txBody>
      <dsp:txXfrm>
        <a:off x="94146" y="466031"/>
        <a:ext cx="9711676" cy="1740288"/>
      </dsp:txXfrm>
    </dsp:sp>
    <dsp:sp modelId="{EA0A59EE-0943-4C0C-8A50-BCB93C67E679}">
      <dsp:nvSpPr>
        <dsp:cNvPr id="0" name=""/>
        <dsp:cNvSpPr/>
      </dsp:nvSpPr>
      <dsp:spPr>
        <a:xfrm>
          <a:off x="0" y="2487665"/>
          <a:ext cx="9899968" cy="19285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b="1" u="sng" kern="1200" dirty="0">
              <a:latin typeface="Arial" panose="020B0604020202020204" pitchFamily="34" charset="0"/>
              <a:cs typeface="Arial" panose="020B0604020202020204" pitchFamily="34" charset="0"/>
            </a:rPr>
            <a:t>Setting SENCo</a:t>
          </a:r>
        </a:p>
        <a:p>
          <a:pPr marL="0" lvl="0" indent="0" algn="l" defTabSz="889000">
            <a:lnSpc>
              <a:spcPct val="90000"/>
            </a:lnSpc>
            <a:spcBef>
              <a:spcPct val="0"/>
            </a:spcBef>
            <a:spcAft>
              <a:spcPct val="35000"/>
            </a:spcAft>
            <a:buNone/>
          </a:pPr>
          <a:r>
            <a:rPr lang="en-GB" sz="1800" kern="1200" dirty="0">
              <a:latin typeface="Arial" panose="020B0604020202020204" pitchFamily="34" charset="0"/>
              <a:cs typeface="Arial" panose="020B0604020202020204" pitchFamily="34" charset="0"/>
            </a:rPr>
            <a:t>DfE funded Level 3 SENCo accredited qualification</a:t>
          </a:r>
        </a:p>
        <a:p>
          <a:pPr marL="0" lvl="0" indent="0" algn="l" defTabSz="889000">
            <a:lnSpc>
              <a:spcPct val="90000"/>
            </a:lnSpc>
            <a:spcBef>
              <a:spcPct val="0"/>
            </a:spcBef>
            <a:spcAft>
              <a:spcPct val="35000"/>
            </a:spcAft>
            <a:buNone/>
          </a:pPr>
          <a:r>
            <a:rPr lang="en-GB" sz="1800" kern="1200" dirty="0">
              <a:latin typeface="Arial" panose="020B0604020202020204" pitchFamily="34" charset="0"/>
              <a:cs typeface="Arial" panose="020B0604020202020204" pitchFamily="34" charset="0"/>
            </a:rPr>
            <a:t>Kerry Murphy – Keynote/Inspirational speaker</a:t>
          </a:r>
        </a:p>
        <a:p>
          <a:pPr marL="0" lvl="0" indent="0" algn="l" defTabSz="889000">
            <a:lnSpc>
              <a:spcPct val="90000"/>
            </a:lnSpc>
            <a:spcBef>
              <a:spcPct val="0"/>
            </a:spcBef>
            <a:spcAft>
              <a:spcPct val="35000"/>
            </a:spcAft>
            <a:buNone/>
          </a:pPr>
          <a:r>
            <a:rPr lang="en-GB" sz="1800" kern="1200" dirty="0">
              <a:latin typeface="Arial" panose="020B0604020202020204" pitchFamily="34" charset="0"/>
              <a:cs typeface="Arial" panose="020B0604020202020204" pitchFamily="34" charset="0"/>
            </a:rPr>
            <a:t>Network Meetings</a:t>
          </a:r>
        </a:p>
        <a:p>
          <a:pPr marL="0" lvl="0" indent="0" algn="l" defTabSz="889000">
            <a:lnSpc>
              <a:spcPct val="90000"/>
            </a:lnSpc>
            <a:spcBef>
              <a:spcPct val="0"/>
            </a:spcBef>
            <a:spcAft>
              <a:spcPct val="35000"/>
            </a:spcAft>
            <a:buNone/>
          </a:pPr>
          <a:r>
            <a:rPr lang="en-GB" sz="1800" kern="1200" dirty="0">
              <a:latin typeface="Arial" panose="020B0604020202020204" pitchFamily="34" charset="0"/>
              <a:cs typeface="Arial" panose="020B0604020202020204" pitchFamily="34" charset="0"/>
            </a:rPr>
            <a:t>Face to face workshops</a:t>
          </a:r>
        </a:p>
      </dsp:txBody>
      <dsp:txXfrm>
        <a:off x="94146" y="2581811"/>
        <a:ext cx="9711676" cy="174028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DDC24A-789B-4D5F-944B-732DE8BCC84C}" type="datetimeFigureOut">
              <a:rPr lang="en-GB" smtClean="0"/>
              <a:t>03/04/2024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426364-E571-4E89-B03F-C61692BE38EA}" type="slidenum">
              <a:rPr lang="en-GB" smtClean="0"/>
              <a:t>‹#›</a:t>
            </a:fld>
            <a:endParaRPr lang="en-GB"/>
          </a:p>
        </p:txBody>
      </p:sp>
    </p:spTree>
    <p:extLst>
      <p:ext uri="{BB962C8B-B14F-4D97-AF65-F5344CB8AC3E}">
        <p14:creationId xmlns:p14="http://schemas.microsoft.com/office/powerpoint/2010/main" val="35307350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22BB37-E26F-4866-9454-30A903DD3610}"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39799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224">
              <a:defRPr/>
            </a:pPr>
            <a:r>
              <a:rPr lang="en-GB" sz="1300" dirty="0">
                <a:latin typeface="Arial" panose="020B0604020202020204" pitchFamily="34" charset="0"/>
                <a:cs typeface="Arial" panose="020B0604020202020204" pitchFamily="34" charset="0"/>
              </a:rPr>
              <a:t>Daily or weekly monitoring is a really useful way to monitor progress towards targets, it is important to make sure all practitioners working with a child are aware of the targets and how they will be delivered, so you can ensure a whole setting approach to your support – remember, the child may display different abilities with different practitioners in in different contexts, depending on the relationship and setting (inside/outside/lunch time etc.) It is good to get a holistic picture of development by working as a whole team.</a:t>
            </a:r>
          </a:p>
          <a:p>
            <a:endParaRPr lang="en-GB" dirty="0"/>
          </a:p>
        </p:txBody>
      </p:sp>
      <p:sp>
        <p:nvSpPr>
          <p:cNvPr id="4" name="Slide Number Placeholder 3"/>
          <p:cNvSpPr>
            <a:spLocks noGrp="1"/>
          </p:cNvSpPr>
          <p:nvPr>
            <p:ph type="sldNum" sz="quarter" idx="5"/>
          </p:nvPr>
        </p:nvSpPr>
        <p:spPr/>
        <p:txBody>
          <a:bodyPr/>
          <a:lstStyle/>
          <a:p>
            <a:fld id="{E222BB37-E26F-4866-9454-30A903DD3610}" type="slidenum">
              <a:rPr lang="en-GB" smtClean="0"/>
              <a:t>10</a:t>
            </a:fld>
            <a:endParaRPr lang="en-GB"/>
          </a:p>
        </p:txBody>
      </p:sp>
    </p:spTree>
    <p:extLst>
      <p:ext uri="{BB962C8B-B14F-4D97-AF65-F5344CB8AC3E}">
        <p14:creationId xmlns:p14="http://schemas.microsoft.com/office/powerpoint/2010/main" val="29219539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222BB37-E26F-4866-9454-30A903DD3610}" type="slidenum">
              <a:rPr lang="en-GB" smtClean="0"/>
              <a:t>11</a:t>
            </a:fld>
            <a:endParaRPr lang="en-GB"/>
          </a:p>
        </p:txBody>
      </p:sp>
    </p:spTree>
    <p:extLst>
      <p:ext uri="{BB962C8B-B14F-4D97-AF65-F5344CB8AC3E}">
        <p14:creationId xmlns:p14="http://schemas.microsoft.com/office/powerpoint/2010/main" val="31319373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222BB37-E26F-4866-9454-30A903DD3610}" type="slidenum">
              <a:rPr lang="en-GB" smtClean="0"/>
              <a:t>12</a:t>
            </a:fld>
            <a:endParaRPr lang="en-GB"/>
          </a:p>
        </p:txBody>
      </p:sp>
    </p:spTree>
    <p:extLst>
      <p:ext uri="{BB962C8B-B14F-4D97-AF65-F5344CB8AC3E}">
        <p14:creationId xmlns:p14="http://schemas.microsoft.com/office/powerpoint/2010/main" val="19569083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22BB37-E26F-4866-9454-30A903DD3610}"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545736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Introduce </a:t>
            </a:r>
            <a:r>
              <a:rPr lang="en-GB" dirty="0" err="1"/>
              <a:t>Rebeeca</a:t>
            </a:r>
            <a:r>
              <a:rPr lang="en-GB" dirty="0"/>
              <a:t> – </a:t>
            </a:r>
            <a:r>
              <a:rPr lang="en-GB" dirty="0" err="1"/>
              <a:t>highlightin</a:t>
            </a:r>
            <a:r>
              <a:rPr lang="en-GB" dirty="0"/>
              <a:t> reason for B&amp;NES involvement in project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22BB37-E26F-4866-9454-30A903DD3610}"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037479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22BB37-E26F-4866-9454-30A903DD3610}"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73905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22BB37-E26F-4866-9454-30A903DD3610}"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48107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Can be completed in any order after Intro</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22BB37-E26F-4866-9454-30A903DD3610}"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89610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22BB37-E26F-4866-9454-30A903DD3610}"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465698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22BB37-E26F-4866-9454-30A903DD3610}"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015735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When we are planning for children with developmental differences, or SEN, we need to think outside the framework of linear development. </a:t>
            </a:r>
          </a:p>
          <a:p>
            <a:r>
              <a:rPr lang="en-GB" dirty="0"/>
              <a:t>We may need to break developmental steps down into smaller, more achievable chunks, in order to celebrate progress and value the unique child. We can do this by using Outcomes and Targets.</a:t>
            </a:r>
          </a:p>
        </p:txBody>
      </p:sp>
      <p:sp>
        <p:nvSpPr>
          <p:cNvPr id="4" name="Slide Number Placeholder 3"/>
          <p:cNvSpPr>
            <a:spLocks noGrp="1"/>
          </p:cNvSpPr>
          <p:nvPr>
            <p:ph type="sldNum" sz="quarter" idx="5"/>
          </p:nvPr>
        </p:nvSpPr>
        <p:spPr/>
        <p:txBody>
          <a:bodyPr/>
          <a:lstStyle/>
          <a:p>
            <a:fld id="{E222BB37-E26F-4866-9454-30A903DD3610}" type="slidenum">
              <a:rPr lang="en-GB" smtClean="0"/>
              <a:t>2</a:t>
            </a:fld>
            <a:endParaRPr lang="en-GB"/>
          </a:p>
        </p:txBody>
      </p:sp>
    </p:spTree>
    <p:extLst>
      <p:ext uri="{BB962C8B-B14F-4D97-AF65-F5344CB8AC3E}">
        <p14:creationId xmlns:p14="http://schemas.microsoft.com/office/powerpoint/2010/main" val="8996347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22BB37-E26F-4866-9454-30A903DD3610}"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35951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22BB37-E26F-4866-9454-30A903DD3610}"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707643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22BB37-E26F-4866-9454-30A903DD3610}"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754015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22BB37-E26F-4866-9454-30A903DD3610}"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463885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When deciding outcomes, it is important to remember good practices around partnership working – parents as partners and multiagency working.</a:t>
            </a:r>
          </a:p>
          <a:p>
            <a:r>
              <a:rPr lang="en-GB" dirty="0"/>
              <a:t>Often, a TAC is a good place to decide what outcomes to set, as you will be able to work with parents and other agencies to discuss what feels important for the child (keeping things holistic and child centred).</a:t>
            </a:r>
          </a:p>
        </p:txBody>
      </p:sp>
      <p:sp>
        <p:nvSpPr>
          <p:cNvPr id="4" name="Slide Number Placeholder 3"/>
          <p:cNvSpPr>
            <a:spLocks noGrp="1"/>
          </p:cNvSpPr>
          <p:nvPr>
            <p:ph type="sldNum" sz="quarter" idx="5"/>
          </p:nvPr>
        </p:nvSpPr>
        <p:spPr/>
        <p:txBody>
          <a:bodyPr/>
          <a:lstStyle/>
          <a:p>
            <a:fld id="{E222BB37-E26F-4866-9454-30A903DD3610}" type="slidenum">
              <a:rPr lang="en-GB" smtClean="0"/>
              <a:t>3</a:t>
            </a:fld>
            <a:endParaRPr lang="en-GB"/>
          </a:p>
        </p:txBody>
      </p:sp>
    </p:spTree>
    <p:extLst>
      <p:ext uri="{BB962C8B-B14F-4D97-AF65-F5344CB8AC3E}">
        <p14:creationId xmlns:p14="http://schemas.microsoft.com/office/powerpoint/2010/main" val="30149051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Consider children with a multiagency input and lots of targets – are all of these relevant to the setting? Settings need to work with parents and professionals to set targets or prioritise achievable amounts of targets that are meaningful to their context.</a:t>
            </a:r>
          </a:p>
        </p:txBody>
      </p:sp>
      <p:sp>
        <p:nvSpPr>
          <p:cNvPr id="4" name="Slide Number Placeholder 3"/>
          <p:cNvSpPr>
            <a:spLocks noGrp="1"/>
          </p:cNvSpPr>
          <p:nvPr>
            <p:ph type="sldNum" sz="quarter" idx="5"/>
          </p:nvPr>
        </p:nvSpPr>
        <p:spPr/>
        <p:txBody>
          <a:bodyPr/>
          <a:lstStyle/>
          <a:p>
            <a:fld id="{E222BB37-E26F-4866-9454-30A903DD3610}" type="slidenum">
              <a:rPr lang="en-GB" smtClean="0"/>
              <a:t>4</a:t>
            </a:fld>
            <a:endParaRPr lang="en-GB"/>
          </a:p>
        </p:txBody>
      </p:sp>
    </p:spTree>
    <p:extLst>
      <p:ext uri="{BB962C8B-B14F-4D97-AF65-F5344CB8AC3E}">
        <p14:creationId xmlns:p14="http://schemas.microsoft.com/office/powerpoint/2010/main" val="6402778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224">
              <a:defRPr/>
            </a:pPr>
            <a:r>
              <a:rPr lang="en-GB" sz="1300" dirty="0">
                <a:latin typeface="Calibri" panose="020F0502020204030204" pitchFamily="34" charset="0"/>
                <a:ea typeface="Calibri" panose="020F0502020204030204" pitchFamily="34" charset="0"/>
                <a:cs typeface="Times New Roman" panose="02020603050405020304" pitchFamily="18" charset="0"/>
              </a:rPr>
              <a:t>Targets must be realistic and within the child’s ability as identified in ongoing assessments. For example it may be unrealistic for a child with a communication difficulty to be expected to verbally express when they need to use the toilet. It might be more realistic for them to point to a picture or use a Makaton sign.</a:t>
            </a:r>
          </a:p>
          <a:p>
            <a:endParaRPr lang="en-GB" dirty="0"/>
          </a:p>
        </p:txBody>
      </p:sp>
      <p:sp>
        <p:nvSpPr>
          <p:cNvPr id="4" name="Slide Number Placeholder 3"/>
          <p:cNvSpPr>
            <a:spLocks noGrp="1"/>
          </p:cNvSpPr>
          <p:nvPr>
            <p:ph type="sldNum" sz="quarter" idx="5"/>
          </p:nvPr>
        </p:nvSpPr>
        <p:spPr/>
        <p:txBody>
          <a:bodyPr/>
          <a:lstStyle/>
          <a:p>
            <a:fld id="{E222BB37-E26F-4866-9454-30A903DD3610}" type="slidenum">
              <a:rPr lang="en-GB" smtClean="0"/>
              <a:t>5</a:t>
            </a:fld>
            <a:endParaRPr lang="en-GB"/>
          </a:p>
        </p:txBody>
      </p:sp>
    </p:spTree>
    <p:extLst>
      <p:ext uri="{BB962C8B-B14F-4D97-AF65-F5344CB8AC3E}">
        <p14:creationId xmlns:p14="http://schemas.microsoft.com/office/powerpoint/2010/main" val="24318383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SHARE - Student-led, Holistic, Adaptable, Recognises and affirms identity and raises wellbeing and engagement.</a:t>
            </a:r>
          </a:p>
        </p:txBody>
      </p:sp>
      <p:sp>
        <p:nvSpPr>
          <p:cNvPr id="4" name="Slide Number Placeholder 3"/>
          <p:cNvSpPr>
            <a:spLocks noGrp="1"/>
          </p:cNvSpPr>
          <p:nvPr>
            <p:ph type="sldNum" sz="quarter" idx="5"/>
          </p:nvPr>
        </p:nvSpPr>
        <p:spPr/>
        <p:txBody>
          <a:bodyPr/>
          <a:lstStyle/>
          <a:p>
            <a:fld id="{E222BB37-E26F-4866-9454-30A903DD3610}" type="slidenum">
              <a:rPr lang="en-GB" smtClean="0"/>
              <a:t>6</a:t>
            </a:fld>
            <a:endParaRPr lang="en-GB"/>
          </a:p>
        </p:txBody>
      </p:sp>
    </p:spTree>
    <p:extLst>
      <p:ext uri="{BB962C8B-B14F-4D97-AF65-F5344CB8AC3E}">
        <p14:creationId xmlns:p14="http://schemas.microsoft.com/office/powerpoint/2010/main" val="16898920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 going to show you some text. When I say ‘Go’, I want you to type T or O in the chat box to indicate if you think it’s a target or an outcome – just a quick, fun activity to wake you back up!</a:t>
            </a:r>
          </a:p>
        </p:txBody>
      </p:sp>
      <p:sp>
        <p:nvSpPr>
          <p:cNvPr id="4" name="Slide Number Placeholder 3"/>
          <p:cNvSpPr>
            <a:spLocks noGrp="1"/>
          </p:cNvSpPr>
          <p:nvPr>
            <p:ph type="sldNum" sz="quarter" idx="5"/>
          </p:nvPr>
        </p:nvSpPr>
        <p:spPr/>
        <p:txBody>
          <a:bodyPr/>
          <a:lstStyle/>
          <a:p>
            <a:fld id="{E222BB37-E26F-4866-9454-30A903DD3610}" type="slidenum">
              <a:rPr lang="en-GB" smtClean="0"/>
              <a:t>7</a:t>
            </a:fld>
            <a:endParaRPr lang="en-GB"/>
          </a:p>
        </p:txBody>
      </p:sp>
    </p:spTree>
    <p:extLst>
      <p:ext uri="{BB962C8B-B14F-4D97-AF65-F5344CB8AC3E}">
        <p14:creationId xmlns:p14="http://schemas.microsoft.com/office/powerpoint/2010/main" val="29841685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Can you take a few minutes to work in a small group to look at my information and work out how you could make my target better? Remember, my outcome needs to remain the same – you can use the information I’ve given you to make plans that might work for me.</a:t>
            </a:r>
          </a:p>
        </p:txBody>
      </p:sp>
      <p:sp>
        <p:nvSpPr>
          <p:cNvPr id="4" name="Slide Number Placeholder 3"/>
          <p:cNvSpPr>
            <a:spLocks noGrp="1"/>
          </p:cNvSpPr>
          <p:nvPr>
            <p:ph type="sldNum" sz="quarter" idx="5"/>
          </p:nvPr>
        </p:nvSpPr>
        <p:spPr/>
        <p:txBody>
          <a:bodyPr/>
          <a:lstStyle/>
          <a:p>
            <a:fld id="{E222BB37-E26F-4866-9454-30A903DD3610}" type="slidenum">
              <a:rPr lang="en-GB" smtClean="0"/>
              <a:t>8</a:t>
            </a:fld>
            <a:endParaRPr lang="en-GB"/>
          </a:p>
        </p:txBody>
      </p:sp>
    </p:spTree>
    <p:extLst>
      <p:ext uri="{BB962C8B-B14F-4D97-AF65-F5344CB8AC3E}">
        <p14:creationId xmlns:p14="http://schemas.microsoft.com/office/powerpoint/2010/main" val="31350095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Can you have a go at writing an initial target for Charlie, based on the outcome of “Charlie will be able to communicate his wants and needs”.</a:t>
            </a:r>
          </a:p>
          <a:p>
            <a:r>
              <a:rPr lang="en-GB" dirty="0"/>
              <a:t>Remember, the outcome is the bigger goal and you are at the start of your journey in supporting Charlie so try to make sure your target reflects this.</a:t>
            </a:r>
          </a:p>
        </p:txBody>
      </p:sp>
      <p:sp>
        <p:nvSpPr>
          <p:cNvPr id="4" name="Slide Number Placeholder 3"/>
          <p:cNvSpPr>
            <a:spLocks noGrp="1"/>
          </p:cNvSpPr>
          <p:nvPr>
            <p:ph type="sldNum" sz="quarter" idx="5"/>
          </p:nvPr>
        </p:nvSpPr>
        <p:spPr/>
        <p:txBody>
          <a:bodyPr/>
          <a:lstStyle/>
          <a:p>
            <a:fld id="{E222BB37-E26F-4866-9454-30A903DD3610}" type="slidenum">
              <a:rPr lang="en-GB" smtClean="0"/>
              <a:t>9</a:t>
            </a:fld>
            <a:endParaRPr lang="en-GB"/>
          </a:p>
        </p:txBody>
      </p:sp>
    </p:spTree>
    <p:extLst>
      <p:ext uri="{BB962C8B-B14F-4D97-AF65-F5344CB8AC3E}">
        <p14:creationId xmlns:p14="http://schemas.microsoft.com/office/powerpoint/2010/main" val="6481910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C324D40-A2C8-4993-A40D-6F5EE59A12FC}"/>
              </a:ext>
            </a:extLst>
          </p:cNvPr>
          <p:cNvSpPr>
            <a:spLocks noGrp="1"/>
          </p:cNvSpPr>
          <p:nvPr>
            <p:ph type="body" sz="quarter" idx="10" hasCustomPrompt="1"/>
          </p:nvPr>
        </p:nvSpPr>
        <p:spPr>
          <a:xfrm>
            <a:off x="3510756" y="4988012"/>
            <a:ext cx="5170488" cy="814387"/>
          </a:xfrm>
          <a:prstGeom prst="rect">
            <a:avLst/>
          </a:prstGeom>
        </p:spPr>
        <p:txBody>
          <a:bodyPr/>
          <a:lstStyle>
            <a:lvl1pPr marL="0" indent="0" algn="ctr">
              <a:buNone/>
              <a:defRPr>
                <a:solidFill>
                  <a:schemeClr val="bg1"/>
                </a:solidFill>
                <a:latin typeface="Arial" panose="020B0604020202020204" pitchFamily="34" charset="0"/>
                <a:cs typeface="Arial" panose="020B060402020202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INSERT POWERPOINT TITLE</a:t>
            </a:r>
          </a:p>
          <a:p>
            <a:pPr lvl="0"/>
            <a:r>
              <a:rPr lang="en-US" dirty="0"/>
              <a:t>DATE</a:t>
            </a:r>
          </a:p>
        </p:txBody>
      </p:sp>
    </p:spTree>
    <p:extLst>
      <p:ext uri="{BB962C8B-B14F-4D97-AF65-F5344CB8AC3E}">
        <p14:creationId xmlns:p14="http://schemas.microsoft.com/office/powerpoint/2010/main" val="12874426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447B0E6-9052-EE42-AE8C-7B5DD17A6F2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B6B10E10-98C9-4098-9CAE-3F51E1E1B915}"/>
              </a:ext>
            </a:extLst>
          </p:cNvPr>
          <p:cNvSpPr>
            <a:spLocks noGrp="1"/>
          </p:cNvSpPr>
          <p:nvPr>
            <p:ph sz="quarter" idx="10"/>
          </p:nvPr>
        </p:nvSpPr>
        <p:spPr>
          <a:xfrm>
            <a:off x="865188" y="1736090"/>
            <a:ext cx="10631488" cy="465613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a:extLst>
              <a:ext uri="{FF2B5EF4-FFF2-40B4-BE49-F238E27FC236}">
                <a16:creationId xmlns:a16="http://schemas.microsoft.com/office/drawing/2014/main" id="{FA6913D0-79E9-4C66-A5DA-E8A4C0D373AD}"/>
              </a:ext>
            </a:extLst>
          </p:cNvPr>
          <p:cNvSpPr>
            <a:spLocks noGrp="1"/>
          </p:cNvSpPr>
          <p:nvPr>
            <p:ph type="body" sz="quarter" idx="11" hasCustomPrompt="1"/>
          </p:nvPr>
        </p:nvSpPr>
        <p:spPr>
          <a:xfrm>
            <a:off x="865188" y="839788"/>
            <a:ext cx="8412162" cy="565150"/>
          </a:xfrm>
          <a:prstGeom prst="rect">
            <a:avLst/>
          </a:prstGeom>
        </p:spPr>
        <p:txBody>
          <a:bodyPr/>
          <a:lstStyle>
            <a:lvl1pPr marL="0" indent="0">
              <a:buNone/>
              <a:defRPr>
                <a:latin typeface="Arial" panose="020B0604020202020204" pitchFamily="34" charset="0"/>
                <a:cs typeface="Arial" panose="020B0604020202020204" pitchFamily="34" charset="0"/>
              </a:defRPr>
            </a:lvl1pPr>
          </a:lstStyle>
          <a:p>
            <a:pPr lvl="0"/>
            <a:r>
              <a:rPr lang="en-US" dirty="0"/>
              <a:t>Insert Title Here</a:t>
            </a:r>
          </a:p>
        </p:txBody>
      </p:sp>
    </p:spTree>
    <p:extLst>
      <p:ext uri="{BB962C8B-B14F-4D97-AF65-F5344CB8AC3E}">
        <p14:creationId xmlns:p14="http://schemas.microsoft.com/office/powerpoint/2010/main" val="1158609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447B0E6-9052-EE42-AE8C-7B5DD17A6F2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ext Placeholder 3">
            <a:extLst>
              <a:ext uri="{FF2B5EF4-FFF2-40B4-BE49-F238E27FC236}">
                <a16:creationId xmlns:a16="http://schemas.microsoft.com/office/drawing/2014/main" id="{B8C43A1C-015C-43A1-911F-4565773981D8}"/>
              </a:ext>
            </a:extLst>
          </p:cNvPr>
          <p:cNvSpPr>
            <a:spLocks noGrp="1"/>
          </p:cNvSpPr>
          <p:nvPr>
            <p:ph type="body" sz="quarter" idx="10"/>
          </p:nvPr>
        </p:nvSpPr>
        <p:spPr>
          <a:xfrm>
            <a:off x="865188" y="1753567"/>
            <a:ext cx="9934575" cy="4622800"/>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Text Placeholder 4">
            <a:extLst>
              <a:ext uri="{FF2B5EF4-FFF2-40B4-BE49-F238E27FC236}">
                <a16:creationId xmlns:a16="http://schemas.microsoft.com/office/drawing/2014/main" id="{2514997A-FA21-4DF2-B4D7-5616905D7A26}"/>
              </a:ext>
            </a:extLst>
          </p:cNvPr>
          <p:cNvSpPr>
            <a:spLocks noGrp="1"/>
          </p:cNvSpPr>
          <p:nvPr>
            <p:ph type="body" sz="quarter" idx="11" hasCustomPrompt="1"/>
          </p:nvPr>
        </p:nvSpPr>
        <p:spPr>
          <a:xfrm>
            <a:off x="865188" y="839788"/>
            <a:ext cx="8412162" cy="565150"/>
          </a:xfrm>
          <a:prstGeom prst="rect">
            <a:avLst/>
          </a:prstGeom>
        </p:spPr>
        <p:txBody>
          <a:bodyPr/>
          <a:lstStyle>
            <a:lvl1pPr marL="0" indent="0">
              <a:buNone/>
              <a:defRPr>
                <a:latin typeface="Arial" panose="020B0604020202020204" pitchFamily="34" charset="0"/>
                <a:cs typeface="Arial" panose="020B0604020202020204" pitchFamily="34" charset="0"/>
              </a:defRPr>
            </a:lvl1pPr>
          </a:lstStyle>
          <a:p>
            <a:pPr lvl="0"/>
            <a:r>
              <a:rPr lang="en-US" dirty="0"/>
              <a:t>Insert Title Here</a:t>
            </a:r>
          </a:p>
        </p:txBody>
      </p:sp>
    </p:spTree>
    <p:extLst>
      <p:ext uri="{BB962C8B-B14F-4D97-AF65-F5344CB8AC3E}">
        <p14:creationId xmlns:p14="http://schemas.microsoft.com/office/powerpoint/2010/main" val="35579353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447B0E6-9052-EE42-AE8C-7B5DD17A6F2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1B905948-D125-4AAA-AD7B-90A7CE220A40}"/>
              </a:ext>
            </a:extLst>
          </p:cNvPr>
          <p:cNvSpPr>
            <a:spLocks noGrp="1"/>
          </p:cNvSpPr>
          <p:nvPr>
            <p:ph sz="quarter" idx="10"/>
          </p:nvPr>
        </p:nvSpPr>
        <p:spPr>
          <a:xfrm>
            <a:off x="865188" y="1737403"/>
            <a:ext cx="9899969" cy="4788131"/>
          </a:xfrm>
          <a:prstGeom prst="rect">
            <a:avLst/>
          </a:prstGeom>
        </p:spPr>
        <p:txBody>
          <a:bodyPr/>
          <a:lstStyle>
            <a:lvl1pPr marL="0" indent="0">
              <a:buNone/>
              <a:defRPr>
                <a:latin typeface="Arial" panose="020B0604020202020204" pitchFamily="34" charset="0"/>
                <a:cs typeface="Arial" panose="020B0604020202020204" pitchFamily="34" charset="0"/>
              </a:defRPr>
            </a:lvl1pPr>
            <a:lvl2pPr marL="457200" indent="0">
              <a:buNone/>
              <a:defRPr>
                <a:latin typeface="Arial" panose="020B0604020202020204" pitchFamily="34" charset="0"/>
                <a:cs typeface="Arial" panose="020B0604020202020204" pitchFamily="34" charset="0"/>
              </a:defRPr>
            </a:lvl2pPr>
            <a:lvl3pPr marL="914400" indent="0">
              <a:buNone/>
              <a:defRPr>
                <a:latin typeface="Arial" panose="020B0604020202020204" pitchFamily="34" charset="0"/>
                <a:cs typeface="Arial" panose="020B0604020202020204" pitchFamily="34" charset="0"/>
              </a:defRPr>
            </a:lvl3pPr>
            <a:lvl4pPr marL="1371600" indent="0">
              <a:buNone/>
              <a:defRPr>
                <a:latin typeface="Arial" panose="020B0604020202020204" pitchFamily="34" charset="0"/>
                <a:cs typeface="Arial" panose="020B0604020202020204" pitchFamily="34" charset="0"/>
              </a:defRPr>
            </a:lvl4pPr>
            <a:lvl5pPr marL="1828800" indent="0">
              <a:buNone/>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Text Placeholder 4">
            <a:extLst>
              <a:ext uri="{FF2B5EF4-FFF2-40B4-BE49-F238E27FC236}">
                <a16:creationId xmlns:a16="http://schemas.microsoft.com/office/drawing/2014/main" id="{B8F9697F-350B-4DCD-BA39-37D824536E92}"/>
              </a:ext>
            </a:extLst>
          </p:cNvPr>
          <p:cNvSpPr>
            <a:spLocks noGrp="1"/>
          </p:cNvSpPr>
          <p:nvPr>
            <p:ph type="body" sz="quarter" idx="11" hasCustomPrompt="1"/>
          </p:nvPr>
        </p:nvSpPr>
        <p:spPr>
          <a:xfrm>
            <a:off x="865188" y="839788"/>
            <a:ext cx="8412162" cy="565150"/>
          </a:xfrm>
          <a:prstGeom prst="rect">
            <a:avLst/>
          </a:prstGeom>
        </p:spPr>
        <p:txBody>
          <a:bodyPr/>
          <a:lstStyle>
            <a:lvl1pPr marL="0" indent="0">
              <a:buNone/>
              <a:defRPr>
                <a:latin typeface="Arial" panose="020B0604020202020204" pitchFamily="34" charset="0"/>
                <a:cs typeface="Arial" panose="020B0604020202020204" pitchFamily="34" charset="0"/>
              </a:defRPr>
            </a:lvl1pPr>
          </a:lstStyle>
          <a:p>
            <a:pPr lvl="0"/>
            <a:r>
              <a:rPr lang="en-US" dirty="0"/>
              <a:t>Insert Title Here</a:t>
            </a:r>
          </a:p>
        </p:txBody>
      </p:sp>
    </p:spTree>
    <p:extLst>
      <p:ext uri="{BB962C8B-B14F-4D97-AF65-F5344CB8AC3E}">
        <p14:creationId xmlns:p14="http://schemas.microsoft.com/office/powerpoint/2010/main" val="22034118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F62EDC1-9487-45A0-B875-431CD3385D11}"/>
              </a:ext>
            </a:extLst>
          </p:cNvPr>
          <p:cNvSpPr>
            <a:spLocks noChangeAspect="1"/>
          </p:cNvSpPr>
          <p:nvPr userDrawn="1"/>
        </p:nvSpPr>
        <p:spPr>
          <a:xfrm>
            <a:off x="4123113" y="2252749"/>
            <a:ext cx="4314305" cy="2568633"/>
          </a:xfrm>
          <a:prstGeom prst="rect">
            <a:avLst/>
          </a:prstGeom>
          <a:solidFill>
            <a:srgbClr val="009FE3"/>
          </a:solidFill>
          <a:ln>
            <a:solidFill>
              <a:srgbClr val="009F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 Placeholder 4">
            <a:extLst>
              <a:ext uri="{FF2B5EF4-FFF2-40B4-BE49-F238E27FC236}">
                <a16:creationId xmlns:a16="http://schemas.microsoft.com/office/drawing/2014/main" id="{9750BC9D-AAF4-47A0-AF29-E4CF714C6040}"/>
              </a:ext>
            </a:extLst>
          </p:cNvPr>
          <p:cNvSpPr>
            <a:spLocks noGrp="1"/>
          </p:cNvSpPr>
          <p:nvPr>
            <p:ph type="body" sz="quarter" idx="10" hasCustomPrompt="1"/>
          </p:nvPr>
        </p:nvSpPr>
        <p:spPr>
          <a:xfrm>
            <a:off x="3676780" y="2838666"/>
            <a:ext cx="4838440" cy="1180667"/>
          </a:xfrm>
          <a:prstGeom prst="rect">
            <a:avLst/>
          </a:prstGeom>
        </p:spPr>
        <p:txBody>
          <a:bodyPr/>
          <a:lstStyle>
            <a:lvl1pPr marL="0" indent="0">
              <a:buNone/>
              <a:defRPr sz="3600" b="1">
                <a:solidFill>
                  <a:schemeClr val="bg1"/>
                </a:solidFill>
                <a:latin typeface="Arial" panose="020B0604020202020204" pitchFamily="34" charset="0"/>
                <a:cs typeface="Arial" panose="020B0604020202020204" pitchFamily="34" charset="0"/>
              </a:defRPr>
            </a:lvl1pPr>
            <a:lvl2pPr marL="457200" indent="0">
              <a:buNone/>
              <a:defRPr>
                <a:latin typeface="Arial" panose="020B0604020202020204" pitchFamily="34" charset="0"/>
                <a:cs typeface="Arial" panose="020B0604020202020204" pitchFamily="34" charset="0"/>
              </a:defRPr>
            </a:lvl2pPr>
            <a:lvl3pPr marL="914400" indent="0">
              <a:buNone/>
              <a:defRPr>
                <a:latin typeface="Arial" panose="020B0604020202020204" pitchFamily="34" charset="0"/>
                <a:cs typeface="Arial" panose="020B0604020202020204" pitchFamily="34" charset="0"/>
              </a:defRPr>
            </a:lvl3pPr>
            <a:lvl4pPr marL="1371600" indent="0">
              <a:buNone/>
              <a:defRPr>
                <a:latin typeface="Arial" panose="020B0604020202020204" pitchFamily="34" charset="0"/>
                <a:cs typeface="Arial" panose="020B0604020202020204" pitchFamily="34" charset="0"/>
              </a:defRPr>
            </a:lvl4pPr>
            <a:lvl5pPr marL="1828800" indent="0">
              <a:buNone/>
              <a:defRPr>
                <a:latin typeface="Arial" panose="020B0604020202020204" pitchFamily="34" charset="0"/>
                <a:cs typeface="Arial" panose="020B0604020202020204" pitchFamily="34" charset="0"/>
              </a:defRPr>
            </a:lvl5pPr>
          </a:lstStyle>
          <a:p>
            <a:pPr lvl="0"/>
            <a:r>
              <a:rPr lang="en-US" dirty="0"/>
              <a:t>INSERT CTA OR TITLE HERE</a:t>
            </a:r>
            <a:endParaRPr lang="en-GB" dirty="0"/>
          </a:p>
        </p:txBody>
      </p:sp>
    </p:spTree>
    <p:extLst>
      <p:ext uri="{BB962C8B-B14F-4D97-AF65-F5344CB8AC3E}">
        <p14:creationId xmlns:p14="http://schemas.microsoft.com/office/powerpoint/2010/main" val="1919028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447B0E6-9052-EE42-AE8C-7B5DD17A6F2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ext Placeholder 5">
            <a:extLst>
              <a:ext uri="{FF2B5EF4-FFF2-40B4-BE49-F238E27FC236}">
                <a16:creationId xmlns:a16="http://schemas.microsoft.com/office/drawing/2014/main" id="{2B12627C-3BB5-43B8-920B-306D3654558D}"/>
              </a:ext>
            </a:extLst>
          </p:cNvPr>
          <p:cNvSpPr>
            <a:spLocks noGrp="1"/>
          </p:cNvSpPr>
          <p:nvPr>
            <p:ph type="body" sz="quarter" idx="11"/>
          </p:nvPr>
        </p:nvSpPr>
        <p:spPr>
          <a:xfrm>
            <a:off x="7000038" y="2261926"/>
            <a:ext cx="4468812" cy="4397375"/>
          </a:xfrm>
          <a:prstGeom prst="rect">
            <a:avLst/>
          </a:prstGeom>
        </p:spPr>
        <p:txBody>
          <a:bodyPr/>
          <a:lstStyle>
            <a:lvl1pPr marL="0" indent="0">
              <a:buNone/>
              <a:defRPr>
                <a:latin typeface="Arial" panose="020B0604020202020204" pitchFamily="34" charset="0"/>
                <a:cs typeface="Arial" panose="020B0604020202020204" pitchFamily="34" charset="0"/>
              </a:defRPr>
            </a:lvl1pPr>
            <a:lvl2pPr marL="457200" indent="0">
              <a:buNone/>
              <a:defRPr>
                <a:latin typeface="Arial" panose="020B0604020202020204" pitchFamily="34" charset="0"/>
                <a:cs typeface="Arial" panose="020B0604020202020204" pitchFamily="34" charset="0"/>
              </a:defRPr>
            </a:lvl2pPr>
            <a:lvl3pPr marL="914400" indent="0">
              <a:buNone/>
              <a:defRPr>
                <a:latin typeface="Arial" panose="020B0604020202020204" pitchFamily="34" charset="0"/>
                <a:cs typeface="Arial" panose="020B0604020202020204" pitchFamily="34" charset="0"/>
              </a:defRPr>
            </a:lvl3pPr>
            <a:lvl4pPr marL="1371600" indent="0">
              <a:buNone/>
              <a:defRPr>
                <a:latin typeface="Arial" panose="020B0604020202020204" pitchFamily="34" charset="0"/>
                <a:cs typeface="Arial" panose="020B0604020202020204" pitchFamily="34" charset="0"/>
              </a:defRPr>
            </a:lvl4pPr>
            <a:lvl5pPr marL="1828800" indent="0">
              <a:buNone/>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Rectangle 8">
            <a:extLst>
              <a:ext uri="{FF2B5EF4-FFF2-40B4-BE49-F238E27FC236}">
                <a16:creationId xmlns:a16="http://schemas.microsoft.com/office/drawing/2014/main" id="{729A8A21-6FD8-4FAD-A900-C7A9A5EF64A8}"/>
              </a:ext>
            </a:extLst>
          </p:cNvPr>
          <p:cNvSpPr/>
          <p:nvPr userDrawn="1"/>
        </p:nvSpPr>
        <p:spPr>
          <a:xfrm>
            <a:off x="0" y="0"/>
            <a:ext cx="6242858"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Picture Placeholder 3">
            <a:extLst>
              <a:ext uri="{FF2B5EF4-FFF2-40B4-BE49-F238E27FC236}">
                <a16:creationId xmlns:a16="http://schemas.microsoft.com/office/drawing/2014/main" id="{BDF69206-2BD3-499F-BCCB-233BA90ACBC2}"/>
              </a:ext>
            </a:extLst>
          </p:cNvPr>
          <p:cNvSpPr>
            <a:spLocks noGrp="1"/>
          </p:cNvSpPr>
          <p:nvPr>
            <p:ph type="pic" sz="quarter" idx="10"/>
          </p:nvPr>
        </p:nvSpPr>
        <p:spPr>
          <a:xfrm>
            <a:off x="0" y="0"/>
            <a:ext cx="6242858" cy="6858000"/>
          </a:xfrm>
          <a:prstGeom prst="rect">
            <a:avLst/>
          </a:prstGeom>
        </p:spPr>
        <p:txBody>
          <a:bodyPr/>
          <a:lstStyle/>
          <a:p>
            <a:endParaRPr lang="en-GB"/>
          </a:p>
        </p:txBody>
      </p:sp>
      <p:sp>
        <p:nvSpPr>
          <p:cNvPr id="11" name="Text Placeholder 5">
            <a:extLst>
              <a:ext uri="{FF2B5EF4-FFF2-40B4-BE49-F238E27FC236}">
                <a16:creationId xmlns:a16="http://schemas.microsoft.com/office/drawing/2014/main" id="{73B01BB8-ADAE-42BA-976E-F67590F60D69}"/>
              </a:ext>
            </a:extLst>
          </p:cNvPr>
          <p:cNvSpPr>
            <a:spLocks noGrp="1"/>
          </p:cNvSpPr>
          <p:nvPr>
            <p:ph type="body" sz="quarter" idx="12" hasCustomPrompt="1"/>
          </p:nvPr>
        </p:nvSpPr>
        <p:spPr>
          <a:xfrm>
            <a:off x="7000038" y="1350297"/>
            <a:ext cx="4468812" cy="603194"/>
          </a:xfrm>
          <a:prstGeom prst="rect">
            <a:avLst/>
          </a:prstGeom>
        </p:spPr>
        <p:txBody>
          <a:bodyPr/>
          <a:lstStyle>
            <a:lvl1pPr marL="0" indent="0">
              <a:buNone/>
              <a:defRPr>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Title Here</a:t>
            </a:r>
          </a:p>
        </p:txBody>
      </p:sp>
    </p:spTree>
    <p:extLst>
      <p:ext uri="{BB962C8B-B14F-4D97-AF65-F5344CB8AC3E}">
        <p14:creationId xmlns:p14="http://schemas.microsoft.com/office/powerpoint/2010/main" val="41734367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447B0E6-9052-EE42-AE8C-7B5DD17A6F2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0C937F93-AC29-420A-902C-32E880ABE90E}"/>
              </a:ext>
            </a:extLst>
          </p:cNvPr>
          <p:cNvSpPr txBox="1"/>
          <p:nvPr userDrawn="1"/>
        </p:nvSpPr>
        <p:spPr>
          <a:xfrm>
            <a:off x="1157437" y="2196959"/>
            <a:ext cx="10513632" cy="2677656"/>
          </a:xfrm>
          <a:prstGeom prst="rect">
            <a:avLst/>
          </a:prstGeom>
          <a:noFill/>
        </p:spPr>
        <p:txBody>
          <a:bodyPr wrap="square" rtlCol="0">
            <a:spAutoFit/>
          </a:bodyPr>
          <a:lstStyle/>
          <a:p>
            <a:pPr marL="571500" indent="-571500">
              <a:buFont typeface="Wingdings" panose="05000000000000000000" pitchFamily="2" charset="2"/>
              <a:buChar char="ü"/>
            </a:pPr>
            <a:r>
              <a:rPr lang="en-GB" sz="2800" b="1" dirty="0">
                <a:solidFill>
                  <a:srgbClr val="00B050"/>
                </a:solidFill>
                <a:latin typeface="Arial" panose="020B0604020202020204" pitchFamily="34" charset="0"/>
                <a:cs typeface="Arial" panose="020B0604020202020204" pitchFamily="34" charset="0"/>
              </a:rPr>
              <a:t>Keep your distance</a:t>
            </a:r>
          </a:p>
          <a:p>
            <a:pPr marL="571500" indent="-571500">
              <a:buFont typeface="Wingdings" panose="05000000000000000000" pitchFamily="2" charset="2"/>
              <a:buChar char="ü"/>
            </a:pPr>
            <a:endParaRPr lang="en-GB" sz="2800" b="1" dirty="0">
              <a:solidFill>
                <a:srgbClr val="00B050"/>
              </a:solidFill>
              <a:latin typeface="Arial" panose="020B0604020202020204" pitchFamily="34" charset="0"/>
              <a:cs typeface="Arial" panose="020B0604020202020204" pitchFamily="34" charset="0"/>
            </a:endParaRPr>
          </a:p>
          <a:p>
            <a:pPr marL="571500" indent="-571500">
              <a:buFont typeface="Wingdings" panose="05000000000000000000" pitchFamily="2" charset="2"/>
              <a:buChar char="ü"/>
            </a:pPr>
            <a:r>
              <a:rPr lang="en-GB" sz="2800" b="1" dirty="0">
                <a:solidFill>
                  <a:srgbClr val="00B050"/>
                </a:solidFill>
                <a:latin typeface="Arial" panose="020B0604020202020204" pitchFamily="34" charset="0"/>
                <a:cs typeface="Arial" panose="020B0604020202020204" pitchFamily="34" charset="0"/>
              </a:rPr>
              <a:t>Limit contact with other people</a:t>
            </a:r>
          </a:p>
          <a:p>
            <a:pPr marL="571500" indent="-571500">
              <a:buFont typeface="Wingdings" panose="05000000000000000000" pitchFamily="2" charset="2"/>
              <a:buChar char="ü"/>
            </a:pPr>
            <a:endParaRPr lang="en-GB" sz="2800" b="1" dirty="0">
              <a:solidFill>
                <a:srgbClr val="00B050"/>
              </a:solidFill>
              <a:latin typeface="Arial" panose="020B0604020202020204" pitchFamily="34" charset="0"/>
              <a:cs typeface="Arial" panose="020B0604020202020204" pitchFamily="34" charset="0"/>
            </a:endParaRPr>
          </a:p>
          <a:p>
            <a:pPr marL="571500" indent="-571500">
              <a:buFont typeface="Wingdings" panose="05000000000000000000" pitchFamily="2" charset="2"/>
              <a:buChar char="ü"/>
            </a:pPr>
            <a:r>
              <a:rPr lang="en-GB" sz="2800" b="1" dirty="0">
                <a:solidFill>
                  <a:srgbClr val="00B050"/>
                </a:solidFill>
                <a:latin typeface="Arial" panose="020B0604020202020204" pitchFamily="34" charset="0"/>
                <a:cs typeface="Arial" panose="020B0604020202020204" pitchFamily="34" charset="0"/>
              </a:rPr>
              <a:t>Wash your hands regularly</a:t>
            </a:r>
            <a:endParaRPr lang="en-GB" sz="2800" dirty="0">
              <a:solidFill>
                <a:srgbClr val="00B050"/>
              </a:solidFill>
              <a:latin typeface="Arial" panose="020B0604020202020204" pitchFamily="34" charset="0"/>
              <a:cs typeface="Arial" panose="020B0604020202020204" pitchFamily="34" charset="0"/>
            </a:endParaRPr>
          </a:p>
          <a:p>
            <a:endParaRPr lang="en-GB" sz="2800" dirty="0">
              <a:solidFill>
                <a:srgbClr val="00B050"/>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4ABEC477-9ED2-4A4C-823C-F88682508CB2}"/>
              </a:ext>
            </a:extLst>
          </p:cNvPr>
          <p:cNvSpPr txBox="1"/>
          <p:nvPr userDrawn="1"/>
        </p:nvSpPr>
        <p:spPr>
          <a:xfrm>
            <a:off x="1157437" y="744537"/>
            <a:ext cx="8347587" cy="707886"/>
          </a:xfrm>
          <a:prstGeom prst="rect">
            <a:avLst/>
          </a:prstGeom>
          <a:noFill/>
        </p:spPr>
        <p:txBody>
          <a:bodyPr wrap="square" rtlCol="0">
            <a:spAutoFit/>
          </a:bodyPr>
          <a:lstStyle/>
          <a:p>
            <a:r>
              <a:rPr lang="en-GB" sz="4000" b="1" dirty="0">
                <a:solidFill>
                  <a:srgbClr val="00B050"/>
                </a:solidFill>
                <a:latin typeface="Arial" panose="020B0604020202020204" pitchFamily="34" charset="0"/>
                <a:cs typeface="Arial" panose="020B0604020202020204" pitchFamily="34" charset="0"/>
              </a:rPr>
              <a:t>Play your part</a:t>
            </a:r>
          </a:p>
        </p:txBody>
      </p:sp>
    </p:spTree>
    <p:extLst>
      <p:ext uri="{BB962C8B-B14F-4D97-AF65-F5344CB8AC3E}">
        <p14:creationId xmlns:p14="http://schemas.microsoft.com/office/powerpoint/2010/main" val="1129772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4DC5C3D-12BF-D740-81A9-D6AFAEB46A9D}"/>
              </a:ext>
            </a:extLst>
          </p:cNvPr>
          <p:cNvPicPr>
            <a:picLocks noChangeAspect="1"/>
          </p:cNvPicPr>
          <p:nvPr userDrawn="1"/>
        </p:nvPicPr>
        <p:blipFill>
          <a:blip r:embed="rId9"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9137767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1.tmp"/></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2.jfif"/></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hyperlink" Target="https://anatomy-and-physiology-online-courses.co.uk/continuing-professional-development-cpd/"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vimeo.com/cbzphoto/download/773385710/70354b880d" TargetMode="Externa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mailto:training@dingley.org.uk" TargetMode="External"/><Relationship Id="rId5" Type="http://schemas.openxmlformats.org/officeDocument/2006/relationships/hyperlink" Target="mailto:Rebecca_Claridge@bathnes.gov.uk" TargetMode="External"/><Relationship Id="rId4" Type="http://schemas.openxmlformats.org/officeDocument/2006/relationships/hyperlink" Target="https://dingley.org.uk/dingleys-promise-training/early-years-inclusion-programme/"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7" Type="http://schemas.openxmlformats.org/officeDocument/2006/relationships/image" Target="../media/image18.tmp"/><Relationship Id="rId2" Type="http://schemas.openxmlformats.org/officeDocument/2006/relationships/slideLayout" Target="../slideLayouts/slideLayout4.xml"/><Relationship Id="rId1" Type="http://schemas.openxmlformats.org/officeDocument/2006/relationships/video" Target="https://www.youtube.com/embed/HexXNJQFzcU?feature=oembed" TargetMode="External"/><Relationship Id="rId6" Type="http://schemas.openxmlformats.org/officeDocument/2006/relationships/hyperlink" Target="https://www.bestpracticenet.co.uk/early-years-SENCO?fbclid=IwAR2_WoPQy5CHAQFJcAG3OYNeLLi2TtaO6TG7M5ZOw8YXK_Lht2yOi9fcLYU" TargetMode="External"/><Relationship Id="rId5" Type="http://schemas.openxmlformats.org/officeDocument/2006/relationships/image" Target="../media/image4.png"/><Relationship Id="rId4" Type="http://schemas.openxmlformats.org/officeDocument/2006/relationships/image" Target="../media/image17.jpeg"/></Relationships>
</file>

<file path=ppt/slides/_rels/slide21.xml.rels><?xml version="1.0" encoding="UTF-8" standalone="yes"?>
<Relationships xmlns="http://schemas.openxmlformats.org/package/2006/relationships"><Relationship Id="rId3" Type="http://schemas.openxmlformats.org/officeDocument/2006/relationships/image" Target="../media/image19.tmp"/><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image" Target="../media/image21.tmp"/><Relationship Id="rId4" Type="http://schemas.openxmlformats.org/officeDocument/2006/relationships/image" Target="../media/image20.tmp"/></Relationships>
</file>

<file path=ppt/slides/_rels/slide22.xml.rels><?xml version="1.0" encoding="UTF-8" standalone="yes"?>
<Relationships xmlns="http://schemas.openxmlformats.org/package/2006/relationships"><Relationship Id="rId3" Type="http://schemas.openxmlformats.org/officeDocument/2006/relationships/image" Target="../media/image22.tmp"/><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hyperlink" Target="https://www.youtube.com/watch?v=tTDrkQa_3E4" TargetMode="External"/><Relationship Id="rId4" Type="http://schemas.openxmlformats.org/officeDocument/2006/relationships/image" Target="../media/image23.tmp"/></Relationships>
</file>

<file path=ppt/slides/_rels/slide23.xml.rels><?xml version="1.0" encoding="UTF-8" standalone="yes"?>
<Relationships xmlns="http://schemas.openxmlformats.org/package/2006/relationships"><Relationship Id="rId3" Type="http://schemas.openxmlformats.org/officeDocument/2006/relationships/image" Target="../media/image24.jfif"/><Relationship Id="rId7"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hyperlink" Target="http://www.eyfs4me.com/" TargetMode="External"/><Relationship Id="rId5" Type="http://schemas.openxmlformats.org/officeDocument/2006/relationships/image" Target="../media/image26.jpeg"/><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7.tmp"/></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8.tmp"/></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0">
            <a:extLst>
              <a:ext uri="{FF2B5EF4-FFF2-40B4-BE49-F238E27FC236}">
                <a16:creationId xmlns:a16="http://schemas.microsoft.com/office/drawing/2014/main" id="{CFDFC220-23E7-4E23-A56D-DAEB215CED27}"/>
              </a:ext>
            </a:extLst>
          </p:cNvPr>
          <p:cNvSpPr txBox="1">
            <a:spLocks/>
          </p:cNvSpPr>
          <p:nvPr/>
        </p:nvSpPr>
        <p:spPr>
          <a:xfrm>
            <a:off x="1796399" y="4443920"/>
            <a:ext cx="8599201" cy="1806648"/>
          </a:xfrm>
          <a:prstGeom prst="rect">
            <a:avLst/>
          </a:prstGeom>
          <a:noFill/>
          <a:ln>
            <a:solidFill>
              <a:srgbClr val="00B050"/>
            </a:solidFill>
          </a:ln>
        </p:spPr>
        <p:txBody>
          <a:bodyPr wrap="square" rtlCol="0">
            <a:spAutoFit/>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bg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That’s the SENCo’s Job?</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Day 2: Crossing all the T’s!</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b="1" dirty="0">
                <a:solidFill>
                  <a:prstClr val="white"/>
                </a:solidFill>
              </a:rPr>
              <a:t>Part 2: Targets and training Opportunities</a:t>
            </a:r>
            <a:endParaRPr kumimoji="0" lang="en-US"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Wednesday 11</a:t>
            </a:r>
            <a:r>
              <a:rPr kumimoji="0" lang="en-US" sz="2400" b="1" i="0" u="none" strike="noStrike" kern="1200" cap="none" spc="0" normalizeH="0" baseline="30000" noProof="0" dirty="0">
                <a:ln>
                  <a:noFill/>
                </a:ln>
                <a:solidFill>
                  <a:prstClr val="white"/>
                </a:solidFill>
                <a:effectLst/>
                <a:uLnTx/>
                <a:uFillTx/>
                <a:latin typeface="Arial" panose="020B0604020202020204" pitchFamily="34" charset="0"/>
                <a:ea typeface="+mn-ea"/>
                <a:cs typeface="Arial" panose="020B0604020202020204" pitchFamily="34" charset="0"/>
              </a:rPr>
              <a:t>th</a:t>
            </a:r>
            <a:r>
              <a:rPr kumimoji="0" lang="en-US"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January 2023</a:t>
            </a:r>
          </a:p>
        </p:txBody>
      </p:sp>
      <p:sp>
        <p:nvSpPr>
          <p:cNvPr id="3" name="Text Placeholder 5">
            <a:extLst>
              <a:ext uri="{FF2B5EF4-FFF2-40B4-BE49-F238E27FC236}">
                <a16:creationId xmlns:a16="http://schemas.microsoft.com/office/drawing/2014/main" id="{E8C14130-95C7-4F4E-AA01-5244D208A967}"/>
              </a:ext>
            </a:extLst>
          </p:cNvPr>
          <p:cNvSpPr txBox="1">
            <a:spLocks/>
          </p:cNvSpPr>
          <p:nvPr/>
        </p:nvSpPr>
        <p:spPr>
          <a:xfrm>
            <a:off x="2579081" y="1276725"/>
            <a:ext cx="6984346" cy="480131"/>
          </a:xfrm>
          <a:prstGeom prst="rect">
            <a:avLst/>
          </a:prstGeom>
          <a:noFill/>
        </p:spPr>
        <p:txBody>
          <a:bodyPr wrap="square"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1" i="0" u="none" strike="noStrike" kern="1200" cap="none" spc="0" normalizeH="0" baseline="0" noProof="0" dirty="0">
                <a:ln>
                  <a:noFill/>
                </a:ln>
                <a:solidFill>
                  <a:prstClr val="black"/>
                </a:solidFill>
                <a:effectLst/>
                <a:uLnTx/>
                <a:uFillTx/>
                <a:latin typeface="Calibri" panose="020F0502020204030204"/>
                <a:ea typeface="+mn-ea"/>
                <a:cs typeface="+mn-cs"/>
              </a:rPr>
              <a:t>Early Years Area SENCo Team</a:t>
            </a:r>
          </a:p>
        </p:txBody>
      </p:sp>
      <p:pic>
        <p:nvPicPr>
          <p:cNvPr id="4" name="Picture 3" descr="A picture containing decorated, toy&#10;&#10;Description automatically generated">
            <a:extLst>
              <a:ext uri="{FF2B5EF4-FFF2-40B4-BE49-F238E27FC236}">
                <a16:creationId xmlns:a16="http://schemas.microsoft.com/office/drawing/2014/main" id="{9CE3DDF1-7D0F-4028-96F7-4B81A4BCD68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06305" y="288023"/>
            <a:ext cx="1171354" cy="988702"/>
          </a:xfrm>
          <a:prstGeom prst="rect">
            <a:avLst/>
          </a:prstGeom>
          <a:no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5" name="Picture 2" descr="C:\Users\SimonsV\AppData\Local\Microsoft\Windows\Temporary Internet Files\Content.Outlook\OFGLL62P\EIS web logo small.png">
            <a:extLst>
              <a:ext uri="{FF2B5EF4-FFF2-40B4-BE49-F238E27FC236}">
                <a16:creationId xmlns:a16="http://schemas.microsoft.com/office/drawing/2014/main" id="{1F0C298B-9A1A-4D2D-861C-2446F71E710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4660" y="288023"/>
            <a:ext cx="2260598" cy="565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0319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1600228-CF87-4F28-A513-607D492561A2}"/>
              </a:ext>
            </a:extLst>
          </p:cNvPr>
          <p:cNvSpPr>
            <a:spLocks noGrp="1"/>
          </p:cNvSpPr>
          <p:nvPr>
            <p:ph type="body" sz="quarter" idx="11"/>
          </p:nvPr>
        </p:nvSpPr>
        <p:spPr>
          <a:xfrm>
            <a:off x="1889919" y="644579"/>
            <a:ext cx="8412162" cy="565150"/>
          </a:xfrm>
        </p:spPr>
        <p:txBody>
          <a:bodyPr/>
          <a:lstStyle/>
          <a:p>
            <a:pPr algn="ctr"/>
            <a:r>
              <a:rPr lang="en-GB" dirty="0"/>
              <a:t>Reviewing targets</a:t>
            </a:r>
          </a:p>
        </p:txBody>
      </p:sp>
      <p:pic>
        <p:nvPicPr>
          <p:cNvPr id="4" name="Picture 2" descr="C:\Users\SimonsV\AppData\Local\Microsoft\Windows\Temporary Internet Files\Content.Outlook\OFGLL62P\EIS web logo small.png">
            <a:extLst>
              <a:ext uri="{FF2B5EF4-FFF2-40B4-BE49-F238E27FC236}">
                <a16:creationId xmlns:a16="http://schemas.microsoft.com/office/drawing/2014/main" id="{4E9280CB-0F00-423E-8A5B-2185DF2FAA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839" y="615042"/>
            <a:ext cx="2260598" cy="56515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33B3D8B7-3784-49D9-87A8-69A62EE997D8}"/>
              </a:ext>
            </a:extLst>
          </p:cNvPr>
          <p:cNvSpPr txBox="1"/>
          <p:nvPr/>
        </p:nvSpPr>
        <p:spPr>
          <a:xfrm>
            <a:off x="811657" y="1180192"/>
            <a:ext cx="7715894" cy="5170646"/>
          </a:xfrm>
          <a:prstGeom prst="rect">
            <a:avLst/>
          </a:prstGeom>
          <a:noFill/>
        </p:spPr>
        <p:txBody>
          <a:bodyPr wrap="square" rtlCol="0">
            <a:spAutoFit/>
          </a:bodyPr>
          <a:lstStyle/>
          <a:p>
            <a:r>
              <a:rPr lang="en-GB" sz="2200" dirty="0">
                <a:latin typeface="Arial" panose="020B0604020202020204" pitchFamily="34" charset="0"/>
                <a:cs typeface="Arial" panose="020B0604020202020204" pitchFamily="34" charset="0"/>
              </a:rPr>
              <a:t>As targets are set for approx. 6 weeks, it can be useful to review them just before TAC meetings – this gives you progress to report back to the group. You can also add any new outcomes as a result of the TAC meetings, this is especially important at times of transition.</a:t>
            </a:r>
          </a:p>
          <a:p>
            <a:endParaRPr lang="en-GB" sz="2200" dirty="0">
              <a:latin typeface="Arial" panose="020B0604020202020204" pitchFamily="34" charset="0"/>
              <a:cs typeface="Arial" panose="020B0604020202020204" pitchFamily="34" charset="0"/>
            </a:endParaRPr>
          </a:p>
          <a:p>
            <a:r>
              <a:rPr lang="en-GB" sz="2200" dirty="0">
                <a:latin typeface="Arial" panose="020B0604020202020204" pitchFamily="34" charset="0"/>
                <a:cs typeface="Arial" panose="020B0604020202020204" pitchFamily="34" charset="0"/>
              </a:rPr>
              <a:t>If a target has not been met – do not “continue”, work out why and adapt the target to better suit the child – this is not failure, just re-focusing your understanding of the child’s development.</a:t>
            </a:r>
          </a:p>
          <a:p>
            <a:endParaRPr lang="en-GB" sz="2200" dirty="0">
              <a:latin typeface="Arial" panose="020B0604020202020204" pitchFamily="34" charset="0"/>
              <a:cs typeface="Arial" panose="020B0604020202020204" pitchFamily="34" charset="0"/>
            </a:endParaRPr>
          </a:p>
          <a:p>
            <a:r>
              <a:rPr lang="en-GB" sz="2200" dirty="0">
                <a:latin typeface="Arial" panose="020B0604020202020204" pitchFamily="34" charset="0"/>
                <a:cs typeface="Arial" panose="020B0604020202020204" pitchFamily="34" charset="0"/>
              </a:rPr>
              <a:t>Monitoring will support you to identify progress towards targets. Consider how all practitioners working with a child can be involved, so you can ensure a whole setting approach to your support</a:t>
            </a:r>
          </a:p>
        </p:txBody>
      </p:sp>
      <p:pic>
        <p:nvPicPr>
          <p:cNvPr id="7" name="Picture 6" descr="Graphical user interface, application, table, Excel&#10;&#10;Description automatically generated">
            <a:extLst>
              <a:ext uri="{FF2B5EF4-FFF2-40B4-BE49-F238E27FC236}">
                <a16:creationId xmlns:a16="http://schemas.microsoft.com/office/drawing/2014/main" id="{26C6FCE3-7FE0-4416-A415-638463952375}"/>
              </a:ext>
            </a:extLst>
          </p:cNvPr>
          <p:cNvPicPr>
            <a:picLocks noChangeAspect="1"/>
          </p:cNvPicPr>
          <p:nvPr/>
        </p:nvPicPr>
        <p:blipFill rotWithShape="1">
          <a:blip r:embed="rId4">
            <a:extLst>
              <a:ext uri="{28A0092B-C50C-407E-A947-70E740481C1C}">
                <a14:useLocalDpi xmlns:a14="http://schemas.microsoft.com/office/drawing/2010/main" val="0"/>
              </a:ext>
            </a:extLst>
          </a:blip>
          <a:srcRect l="3456" t="46953" r="67724" b="18652"/>
          <a:stretch/>
        </p:blipFill>
        <p:spPr>
          <a:xfrm>
            <a:off x="8260422" y="2106202"/>
            <a:ext cx="3513762" cy="2250040"/>
          </a:xfrm>
          <a:prstGeom prst="rect">
            <a:avLst/>
          </a:prstGeom>
        </p:spPr>
      </p:pic>
    </p:spTree>
    <p:extLst>
      <p:ext uri="{BB962C8B-B14F-4D97-AF65-F5344CB8AC3E}">
        <p14:creationId xmlns:p14="http://schemas.microsoft.com/office/powerpoint/2010/main" val="12035954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1600228-CF87-4F28-A513-607D492561A2}"/>
              </a:ext>
            </a:extLst>
          </p:cNvPr>
          <p:cNvSpPr>
            <a:spLocks noGrp="1"/>
          </p:cNvSpPr>
          <p:nvPr>
            <p:ph type="body" sz="quarter" idx="11"/>
          </p:nvPr>
        </p:nvSpPr>
        <p:spPr>
          <a:xfrm>
            <a:off x="1889919" y="644579"/>
            <a:ext cx="8412162" cy="565150"/>
          </a:xfrm>
        </p:spPr>
        <p:txBody>
          <a:bodyPr/>
          <a:lstStyle/>
          <a:p>
            <a:pPr algn="ctr"/>
            <a:r>
              <a:rPr lang="en-GB" dirty="0"/>
              <a:t>Recap, reflect and remember</a:t>
            </a:r>
          </a:p>
        </p:txBody>
      </p:sp>
      <p:pic>
        <p:nvPicPr>
          <p:cNvPr id="4" name="Picture 2" descr="C:\Users\SimonsV\AppData\Local\Microsoft\Windows\Temporary Internet Files\Content.Outlook\OFGLL62P\EIS web logo small.png">
            <a:extLst>
              <a:ext uri="{FF2B5EF4-FFF2-40B4-BE49-F238E27FC236}">
                <a16:creationId xmlns:a16="http://schemas.microsoft.com/office/drawing/2014/main" id="{4E9280CB-0F00-423E-8A5B-2185DF2FAA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839" y="615042"/>
            <a:ext cx="2260598" cy="56515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265E8337-9039-426E-AD0C-B2C01D54833F}"/>
              </a:ext>
            </a:extLst>
          </p:cNvPr>
          <p:cNvSpPr txBox="1"/>
          <p:nvPr/>
        </p:nvSpPr>
        <p:spPr>
          <a:xfrm>
            <a:off x="976045" y="1239266"/>
            <a:ext cx="10695398" cy="5447645"/>
          </a:xfrm>
          <a:prstGeom prst="rect">
            <a:avLst/>
          </a:prstGeom>
          <a:noFill/>
        </p:spPr>
        <p:txBody>
          <a:bodyPr wrap="square" rtlCol="0">
            <a:spAutoFit/>
          </a:bodyPr>
          <a:lstStyle/>
          <a:p>
            <a:r>
              <a:rPr lang="en-GB" sz="2200" dirty="0">
                <a:latin typeface="Arial" panose="020B0604020202020204" pitchFamily="34" charset="0"/>
                <a:cs typeface="Arial" panose="020B0604020202020204" pitchFamily="34" charset="0"/>
              </a:rPr>
              <a:t>Outcomes are easier to write than targets! </a:t>
            </a:r>
          </a:p>
          <a:p>
            <a:endParaRPr lang="en-GB" sz="2200" dirty="0">
              <a:latin typeface="Arial" panose="020B0604020202020204" pitchFamily="34" charset="0"/>
              <a:cs typeface="Arial" panose="020B0604020202020204" pitchFamily="34" charset="0"/>
            </a:endParaRPr>
          </a:p>
          <a:p>
            <a:r>
              <a:rPr lang="en-GB" sz="2200" dirty="0">
                <a:latin typeface="Arial" panose="020B0604020202020204" pitchFamily="34" charset="0"/>
                <a:cs typeface="Arial" panose="020B0604020202020204" pitchFamily="34" charset="0"/>
              </a:rPr>
              <a:t>Target writing is a journey – you will develop and change your style over time. It’s always a work in progress.</a:t>
            </a:r>
          </a:p>
          <a:p>
            <a:pPr marL="285750" indent="-285750">
              <a:buFont typeface="Arial" panose="020B0604020202020204" pitchFamily="34" charset="0"/>
              <a:buChar char="•"/>
            </a:pPr>
            <a:endParaRPr lang="en-GB" sz="2200" dirty="0">
              <a:latin typeface="Arial" panose="020B0604020202020204" pitchFamily="34" charset="0"/>
              <a:cs typeface="Arial" panose="020B0604020202020204" pitchFamily="34" charset="0"/>
            </a:endParaRPr>
          </a:p>
          <a:p>
            <a:r>
              <a:rPr lang="en-GB" sz="2200" dirty="0">
                <a:latin typeface="Arial" panose="020B0604020202020204" pitchFamily="34" charset="0"/>
                <a:cs typeface="Arial" panose="020B0604020202020204" pitchFamily="34" charset="0"/>
              </a:rPr>
              <a:t>Keep the child at the centre and use the other services involved to support you and help you prioritise what is most important for the child, at this point in time, at your setting. Don’t forget the parent’s views.</a:t>
            </a:r>
          </a:p>
          <a:p>
            <a:pPr marL="285750" indent="-285750">
              <a:buFont typeface="Arial" panose="020B0604020202020204" pitchFamily="34" charset="0"/>
              <a:buChar char="•"/>
            </a:pPr>
            <a:endParaRPr lang="en-GB" sz="2200" dirty="0">
              <a:latin typeface="Arial" panose="020B0604020202020204" pitchFamily="34" charset="0"/>
              <a:cs typeface="Arial" panose="020B0604020202020204" pitchFamily="34" charset="0"/>
            </a:endParaRPr>
          </a:p>
          <a:p>
            <a:r>
              <a:rPr lang="en-GB" sz="2200" dirty="0">
                <a:latin typeface="Arial" panose="020B0604020202020204" pitchFamily="34" charset="0"/>
                <a:cs typeface="Arial" panose="020B0604020202020204" pitchFamily="34" charset="0"/>
              </a:rPr>
              <a:t>Keep moving forward and making changes to reflect your growing understanding of the child – don’t continue, continue, continue at review time.</a:t>
            </a:r>
          </a:p>
          <a:p>
            <a:pPr marL="285750" indent="-285750">
              <a:buFont typeface="Arial" panose="020B0604020202020204" pitchFamily="34" charset="0"/>
              <a:buChar char="•"/>
            </a:pPr>
            <a:endParaRPr lang="en-GB" sz="2200" dirty="0">
              <a:latin typeface="Arial" panose="020B0604020202020204" pitchFamily="34" charset="0"/>
              <a:cs typeface="Arial" panose="020B0604020202020204" pitchFamily="34" charset="0"/>
            </a:endParaRPr>
          </a:p>
          <a:p>
            <a:r>
              <a:rPr lang="en-GB" sz="2200" dirty="0">
                <a:latin typeface="Arial" panose="020B0604020202020204" pitchFamily="34" charset="0"/>
                <a:cs typeface="Arial" panose="020B0604020202020204" pitchFamily="34" charset="0"/>
              </a:rPr>
              <a:t>Ask for help if you need it – we are always happy to support you.</a:t>
            </a:r>
          </a:p>
          <a:p>
            <a:endParaRPr lang="en-GB" sz="2200" dirty="0">
              <a:latin typeface="Arial" panose="020B0604020202020204" pitchFamily="34" charset="0"/>
              <a:cs typeface="Arial" panose="020B0604020202020204" pitchFamily="34" charset="0"/>
            </a:endParaRPr>
          </a:p>
          <a:p>
            <a:endParaRPr lang="en-GB" sz="2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17217314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1600228-CF87-4F28-A513-607D492561A2}"/>
              </a:ext>
            </a:extLst>
          </p:cNvPr>
          <p:cNvSpPr>
            <a:spLocks noGrp="1"/>
          </p:cNvSpPr>
          <p:nvPr>
            <p:ph type="body" sz="quarter" idx="11"/>
          </p:nvPr>
        </p:nvSpPr>
        <p:spPr>
          <a:xfrm>
            <a:off x="1889919" y="644579"/>
            <a:ext cx="8412162" cy="565150"/>
          </a:xfrm>
        </p:spPr>
        <p:txBody>
          <a:bodyPr/>
          <a:lstStyle/>
          <a:p>
            <a:pPr algn="ctr"/>
            <a:r>
              <a:rPr lang="en-GB" dirty="0"/>
              <a:t>Recap, reflect and remember</a:t>
            </a:r>
          </a:p>
        </p:txBody>
      </p:sp>
      <p:pic>
        <p:nvPicPr>
          <p:cNvPr id="4" name="Picture 2" descr="C:\Users\SimonsV\AppData\Local\Microsoft\Windows\Temporary Internet Files\Content.Outlook\OFGLL62P\EIS web logo small.png">
            <a:extLst>
              <a:ext uri="{FF2B5EF4-FFF2-40B4-BE49-F238E27FC236}">
                <a16:creationId xmlns:a16="http://schemas.microsoft.com/office/drawing/2014/main" id="{4E9280CB-0F00-423E-8A5B-2185DF2FAA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839" y="615042"/>
            <a:ext cx="2260598" cy="56515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265E8337-9039-426E-AD0C-B2C01D54833F}"/>
              </a:ext>
            </a:extLst>
          </p:cNvPr>
          <p:cNvSpPr txBox="1"/>
          <p:nvPr/>
        </p:nvSpPr>
        <p:spPr>
          <a:xfrm>
            <a:off x="976045" y="1239266"/>
            <a:ext cx="10695398" cy="1046440"/>
          </a:xfrm>
          <a:prstGeom prst="rect">
            <a:avLst/>
          </a:prstGeom>
          <a:noFill/>
        </p:spPr>
        <p:txBody>
          <a:bodyPr wrap="square" rtlCol="0">
            <a:spAutoFit/>
          </a:bodyPr>
          <a:lstStyle/>
          <a:p>
            <a:endParaRPr lang="en-GB" sz="2200" dirty="0">
              <a:latin typeface="Arial" panose="020B0604020202020204" pitchFamily="34" charset="0"/>
              <a:cs typeface="Arial" panose="020B0604020202020204" pitchFamily="34" charset="0"/>
            </a:endParaRPr>
          </a:p>
          <a:p>
            <a:endParaRPr lang="en-GB" sz="2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dirty="0"/>
          </a:p>
        </p:txBody>
      </p:sp>
      <p:pic>
        <p:nvPicPr>
          <p:cNvPr id="6" name="Picture 5">
            <a:extLst>
              <a:ext uri="{FF2B5EF4-FFF2-40B4-BE49-F238E27FC236}">
                <a16:creationId xmlns:a16="http://schemas.microsoft.com/office/drawing/2014/main" id="{96BB16D2-D4BF-4649-96DA-CE2E2C43530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32580" y="1131053"/>
            <a:ext cx="6770669" cy="5071862"/>
          </a:xfrm>
          <a:prstGeom prst="rect">
            <a:avLst/>
          </a:prstGeom>
        </p:spPr>
      </p:pic>
      <p:sp>
        <p:nvSpPr>
          <p:cNvPr id="2" name="TextBox 1">
            <a:extLst>
              <a:ext uri="{FF2B5EF4-FFF2-40B4-BE49-F238E27FC236}">
                <a16:creationId xmlns:a16="http://schemas.microsoft.com/office/drawing/2014/main" id="{6A386C1D-307C-4BD5-8A50-2AD8678DD557}"/>
              </a:ext>
            </a:extLst>
          </p:cNvPr>
          <p:cNvSpPr txBox="1"/>
          <p:nvPr/>
        </p:nvSpPr>
        <p:spPr>
          <a:xfrm>
            <a:off x="2532580" y="2344780"/>
            <a:ext cx="10695398" cy="400110"/>
          </a:xfrm>
          <a:prstGeom prst="rect">
            <a:avLst/>
          </a:prstGeom>
          <a:noFill/>
        </p:spPr>
        <p:txBody>
          <a:bodyPr wrap="square" rtlCol="0">
            <a:spAutoFit/>
          </a:bodyPr>
          <a:lstStyle/>
          <a:p>
            <a:r>
              <a:rPr lang="en-GB" sz="2000" dirty="0">
                <a:latin typeface="Amasis MT Pro Light" panose="020B0604020202020204" pitchFamily="18" charset="0"/>
              </a:rPr>
              <a:t>Small steps make big progress</a:t>
            </a:r>
          </a:p>
        </p:txBody>
      </p:sp>
      <p:sp>
        <p:nvSpPr>
          <p:cNvPr id="7" name="TextBox 6">
            <a:extLst>
              <a:ext uri="{FF2B5EF4-FFF2-40B4-BE49-F238E27FC236}">
                <a16:creationId xmlns:a16="http://schemas.microsoft.com/office/drawing/2014/main" id="{6A56020C-B1B4-449B-A45F-B4D6498A9465}"/>
              </a:ext>
            </a:extLst>
          </p:cNvPr>
          <p:cNvSpPr txBox="1"/>
          <p:nvPr/>
        </p:nvSpPr>
        <p:spPr>
          <a:xfrm>
            <a:off x="5455578" y="4113111"/>
            <a:ext cx="3945276" cy="707886"/>
          </a:xfrm>
          <a:prstGeom prst="rect">
            <a:avLst/>
          </a:prstGeom>
          <a:noFill/>
        </p:spPr>
        <p:txBody>
          <a:bodyPr wrap="square" rtlCol="0">
            <a:spAutoFit/>
          </a:bodyPr>
          <a:lstStyle/>
          <a:p>
            <a:pPr algn="ctr"/>
            <a:r>
              <a:rPr lang="en-GB" sz="2000" dirty="0">
                <a:latin typeface="Amasis MT Pro Light" panose="02040304050005020304" pitchFamily="18" charset="0"/>
              </a:rPr>
              <a:t>Forwards is forwards no matter how small the step</a:t>
            </a:r>
            <a:r>
              <a:rPr lang="en-GB" dirty="0"/>
              <a:t>.</a:t>
            </a:r>
          </a:p>
        </p:txBody>
      </p:sp>
    </p:spTree>
    <p:extLst>
      <p:ext uri="{BB962C8B-B14F-4D97-AF65-F5344CB8AC3E}">
        <p14:creationId xmlns:p14="http://schemas.microsoft.com/office/powerpoint/2010/main" val="26228021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picture containing diagram&#10;&#10;Description automatically generated">
            <a:extLst>
              <a:ext uri="{FF2B5EF4-FFF2-40B4-BE49-F238E27FC236}">
                <a16:creationId xmlns:a16="http://schemas.microsoft.com/office/drawing/2014/main" id="{3279013A-D2BC-4487-8E95-03484F77DABC}"/>
              </a:ext>
            </a:extLst>
          </p:cNvPr>
          <p:cNvPicPr>
            <a:picLocks noGrp="1" noChangeAspect="1"/>
          </p:cNvPicPr>
          <p:nvPr>
            <p:ph sz="quarter" idx="10"/>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024009" y="617620"/>
            <a:ext cx="7943510" cy="5962737"/>
          </a:xfrm>
        </p:spPr>
      </p:pic>
      <p:pic>
        <p:nvPicPr>
          <p:cNvPr id="8" name="Picture 2" descr="C:\Users\SimonsV\AppData\Local\Microsoft\Windows\Temporary Internet Files\Content.Outlook\OFGLL62P\EIS web logo small.png">
            <a:extLst>
              <a:ext uri="{FF2B5EF4-FFF2-40B4-BE49-F238E27FC236}">
                <a16:creationId xmlns:a16="http://schemas.microsoft.com/office/drawing/2014/main" id="{DDD73F95-94E0-4BA3-A3CA-785F26C1A40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6589" y="502551"/>
            <a:ext cx="2260598" cy="565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78125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SimonsV\AppData\Local\Microsoft\Windows\Temporary Internet Files\Content.Outlook\OFGLL62P\EIS web logo small.png">
            <a:extLst>
              <a:ext uri="{FF2B5EF4-FFF2-40B4-BE49-F238E27FC236}">
                <a16:creationId xmlns:a16="http://schemas.microsoft.com/office/drawing/2014/main" id="{4E9280CB-0F00-423E-8A5B-2185DF2FAA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793" y="398429"/>
            <a:ext cx="2260598" cy="565150"/>
          </a:xfrm>
          <a:prstGeom prst="rect">
            <a:avLst/>
          </a:prstGeom>
          <a:noFill/>
          <a:extLst>
            <a:ext uri="{909E8E84-426E-40DD-AFC4-6F175D3DCCD1}">
              <a14:hiddenFill xmlns:a14="http://schemas.microsoft.com/office/drawing/2010/main">
                <a:solidFill>
                  <a:srgbClr val="FFFFFF"/>
                </a:solidFill>
              </a14:hiddenFill>
            </a:ext>
          </a:extLst>
        </p:spPr>
      </p:pic>
      <p:pic>
        <p:nvPicPr>
          <p:cNvPr id="5" name="Content Placeholder 4">
            <a:extLst>
              <a:ext uri="{FF2B5EF4-FFF2-40B4-BE49-F238E27FC236}">
                <a16:creationId xmlns:a16="http://schemas.microsoft.com/office/drawing/2014/main" id="{237B5752-D152-4000-BE6C-EE65911E390C}"/>
              </a:ext>
            </a:extLst>
          </p:cNvPr>
          <p:cNvPicPr>
            <a:picLocks noGrp="1" noChangeAspect="1"/>
          </p:cNvPicPr>
          <p:nvPr>
            <p:ph sz="quarter" idx="10"/>
          </p:nvPr>
        </p:nvPicPr>
        <p:blipFill>
          <a:blip r:embed="rId4" cstate="print">
            <a:extLst>
              <a:ext uri="{28A0092B-C50C-407E-A947-70E740481C1C}">
                <a14:useLocalDpi xmlns:a14="http://schemas.microsoft.com/office/drawing/2010/main" val="0"/>
              </a:ext>
            </a:extLst>
          </a:blip>
          <a:srcRect t="29375" b="28750"/>
          <a:stretch>
            <a:fillRect/>
          </a:stretch>
        </p:blipFill>
        <p:spPr>
          <a:xfrm>
            <a:off x="2779634" y="1454939"/>
            <a:ext cx="6369977" cy="2667428"/>
          </a:xfrm>
          <a:prstGeom prst="rect">
            <a:avLst/>
          </a:prstGeom>
        </p:spPr>
      </p:pic>
      <p:sp>
        <p:nvSpPr>
          <p:cNvPr id="7" name="TextBox 6">
            <a:extLst>
              <a:ext uri="{FF2B5EF4-FFF2-40B4-BE49-F238E27FC236}">
                <a16:creationId xmlns:a16="http://schemas.microsoft.com/office/drawing/2014/main" id="{696F613F-7077-4683-9052-72189513F78B}"/>
              </a:ext>
            </a:extLst>
          </p:cNvPr>
          <p:cNvSpPr txBox="1"/>
          <p:nvPr/>
        </p:nvSpPr>
        <p:spPr>
          <a:xfrm>
            <a:off x="1284744" y="5294828"/>
            <a:ext cx="10078948" cy="132343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Early Years Inclusion Training Programme Overview</a:t>
            </a:r>
            <a:endParaRPr kumimoji="0" lang="en-GB" sz="4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831196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A059AC7-B9BA-4116-A063-F626973E5913}"/>
              </a:ext>
            </a:extLst>
          </p:cNvPr>
          <p:cNvSpPr>
            <a:spLocks noGrp="1"/>
          </p:cNvSpPr>
          <p:nvPr>
            <p:ph type="body" sz="quarter" idx="11"/>
          </p:nvPr>
        </p:nvSpPr>
        <p:spPr>
          <a:xfrm>
            <a:off x="1889919" y="332466"/>
            <a:ext cx="8412162" cy="565150"/>
          </a:xfrm>
        </p:spPr>
        <p:txBody>
          <a:bodyPr/>
          <a:lstStyle/>
          <a:p>
            <a:pPr algn="ctr"/>
            <a:r>
              <a:rPr lang="en-GB" dirty="0"/>
              <a:t>Who are Dingley’s Promise?</a:t>
            </a:r>
          </a:p>
        </p:txBody>
      </p:sp>
      <p:sp>
        <p:nvSpPr>
          <p:cNvPr id="5" name="Content Placeholder 4">
            <a:extLst>
              <a:ext uri="{FF2B5EF4-FFF2-40B4-BE49-F238E27FC236}">
                <a16:creationId xmlns:a16="http://schemas.microsoft.com/office/drawing/2014/main" id="{0742508B-5327-435B-8A6A-1F2C7E4D5CCD}"/>
              </a:ext>
            </a:extLst>
          </p:cNvPr>
          <p:cNvSpPr>
            <a:spLocks noGrp="1"/>
          </p:cNvSpPr>
          <p:nvPr>
            <p:ph sz="quarter" idx="10"/>
          </p:nvPr>
        </p:nvSpPr>
        <p:spPr/>
        <p:txBody>
          <a:bodyPr/>
          <a:lstStyle/>
          <a:p>
            <a:endParaRPr lang="en-GB" sz="2800" u="sng" dirty="0">
              <a:solidFill>
                <a:srgbClr val="0563C1"/>
              </a:solidFill>
              <a:effectLst/>
              <a:latin typeface="Calibri" panose="020F0502020204030204" pitchFamily="34" charset="0"/>
              <a:ea typeface="Calibri" panose="020F0502020204030204" pitchFamily="34" charset="0"/>
              <a:hlinkClick r:id="rId2"/>
            </a:endParaRPr>
          </a:p>
          <a:p>
            <a:endParaRPr lang="en-GB" u="sng" dirty="0">
              <a:solidFill>
                <a:srgbClr val="0563C1"/>
              </a:solidFill>
              <a:latin typeface="Calibri" panose="020F0502020204030204" pitchFamily="34" charset="0"/>
              <a:ea typeface="Calibri" panose="020F0502020204030204" pitchFamily="34" charset="0"/>
              <a:hlinkClick r:id="rId2"/>
            </a:endParaRPr>
          </a:p>
          <a:p>
            <a:endParaRPr lang="en-GB" sz="2800" u="sng" dirty="0">
              <a:solidFill>
                <a:srgbClr val="0563C1"/>
              </a:solidFill>
              <a:effectLst/>
              <a:latin typeface="Calibri" panose="020F0502020204030204" pitchFamily="34" charset="0"/>
              <a:ea typeface="Calibri" panose="020F0502020204030204" pitchFamily="34" charset="0"/>
              <a:hlinkClick r:id="rId2"/>
            </a:endParaRPr>
          </a:p>
          <a:p>
            <a:endParaRPr lang="en-GB" u="sng" dirty="0">
              <a:solidFill>
                <a:srgbClr val="0563C1"/>
              </a:solidFill>
              <a:latin typeface="Calibri" panose="020F0502020204030204" pitchFamily="34" charset="0"/>
              <a:ea typeface="Calibri" panose="020F0502020204030204" pitchFamily="34" charset="0"/>
              <a:hlinkClick r:id="rId2"/>
            </a:endParaRPr>
          </a:p>
          <a:p>
            <a:endParaRPr lang="en-GB" sz="2800" u="sng" dirty="0">
              <a:solidFill>
                <a:srgbClr val="0563C1"/>
              </a:solidFill>
              <a:effectLst/>
              <a:latin typeface="Calibri" panose="020F0502020204030204" pitchFamily="34" charset="0"/>
              <a:ea typeface="Calibri" panose="020F0502020204030204" pitchFamily="34" charset="0"/>
              <a:hlinkClick r:id="rId2"/>
            </a:endParaRPr>
          </a:p>
          <a:p>
            <a:endParaRPr lang="en-GB" u="sng" dirty="0">
              <a:solidFill>
                <a:srgbClr val="0563C1"/>
              </a:solidFill>
              <a:latin typeface="Calibri" panose="020F0502020204030204" pitchFamily="34" charset="0"/>
              <a:ea typeface="Calibri" panose="020F0502020204030204" pitchFamily="34" charset="0"/>
              <a:hlinkClick r:id="rId2"/>
            </a:endParaRPr>
          </a:p>
          <a:p>
            <a:endParaRPr lang="en-GB" sz="2800" u="sng" dirty="0">
              <a:solidFill>
                <a:srgbClr val="0563C1"/>
              </a:solidFill>
              <a:effectLst/>
              <a:latin typeface="Calibri" panose="020F0502020204030204" pitchFamily="34" charset="0"/>
              <a:ea typeface="Calibri" panose="020F0502020204030204" pitchFamily="34" charset="0"/>
              <a:hlinkClick r:id="rId2"/>
            </a:endParaRPr>
          </a:p>
          <a:p>
            <a:r>
              <a:rPr lang="en-GB" sz="2800" u="sng" dirty="0">
                <a:solidFill>
                  <a:srgbClr val="0563C1"/>
                </a:solidFill>
                <a:effectLst/>
                <a:latin typeface="Calibri" panose="020F0502020204030204" pitchFamily="34" charset="0"/>
                <a:ea typeface="Calibri" panose="020F0502020204030204" pitchFamily="34" charset="0"/>
                <a:hlinkClick r:id="rId2"/>
              </a:rPr>
              <a:t>https://vimeo.com/cbzphoto/download/773385710/70354b880d</a:t>
            </a:r>
            <a:endParaRPr lang="en-GB" dirty="0"/>
          </a:p>
        </p:txBody>
      </p:sp>
      <p:pic>
        <p:nvPicPr>
          <p:cNvPr id="6" name="Content Placeholder 4">
            <a:extLst>
              <a:ext uri="{FF2B5EF4-FFF2-40B4-BE49-F238E27FC236}">
                <a16:creationId xmlns:a16="http://schemas.microsoft.com/office/drawing/2014/main" id="{DC3DE954-1FA8-4978-9925-722030D31D3B}"/>
              </a:ext>
            </a:extLst>
          </p:cNvPr>
          <p:cNvPicPr>
            <a:picLocks noChangeAspect="1"/>
          </p:cNvPicPr>
          <p:nvPr/>
        </p:nvPicPr>
        <p:blipFill>
          <a:blip r:embed="rId3" cstate="print">
            <a:extLst>
              <a:ext uri="{28A0092B-C50C-407E-A947-70E740481C1C}">
                <a14:useLocalDpi xmlns:a14="http://schemas.microsoft.com/office/drawing/2010/main" val="0"/>
              </a:ext>
            </a:extLst>
          </a:blip>
          <a:srcRect t="29375" b="28750"/>
          <a:stretch>
            <a:fillRect/>
          </a:stretch>
        </p:blipFill>
        <p:spPr>
          <a:xfrm>
            <a:off x="1617098" y="1454938"/>
            <a:ext cx="8412162" cy="3522593"/>
          </a:xfrm>
          <a:prstGeom prst="rect">
            <a:avLst/>
          </a:prstGeom>
        </p:spPr>
      </p:pic>
      <p:pic>
        <p:nvPicPr>
          <p:cNvPr id="7" name="Picture 2" descr="C:\Users\SimonsV\AppData\Local\Microsoft\Windows\Temporary Internet Files\Content.Outlook\OFGLL62P\EIS web logo small.png">
            <a:extLst>
              <a:ext uri="{FF2B5EF4-FFF2-40B4-BE49-F238E27FC236}">
                <a16:creationId xmlns:a16="http://schemas.microsoft.com/office/drawing/2014/main" id="{E162C5DF-2957-40AA-A2AA-C709AC8EC88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4793" y="398429"/>
            <a:ext cx="2260598" cy="565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56279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D72AB51-40ED-4F5F-8654-17CE4719AE9C}"/>
              </a:ext>
            </a:extLst>
          </p:cNvPr>
          <p:cNvSpPr>
            <a:spLocks noGrp="1"/>
          </p:cNvSpPr>
          <p:nvPr>
            <p:ph sz="quarter" idx="10"/>
          </p:nvPr>
        </p:nvSpPr>
        <p:spPr>
          <a:xfrm>
            <a:off x="865188" y="1567103"/>
            <a:ext cx="9899969" cy="4788131"/>
          </a:xfrm>
        </p:spPr>
        <p:txBody>
          <a:bodyPr>
            <a:normAutofit lnSpcReduction="10000"/>
          </a:bodyPr>
          <a:lstStyle/>
          <a:p>
            <a:pPr marL="457200" indent="-457200">
              <a:buFont typeface="Arial" panose="020B0604020202020204" pitchFamily="34" charset="0"/>
              <a:buChar char="•"/>
            </a:pPr>
            <a:r>
              <a:rPr lang="en-GB" sz="2400" dirty="0"/>
              <a:t>As part of Bath and North East Somerset Council’s SEND Strategy and Local Area SEND Inspection (March 2019), a number of pieces of work have been established to support inclusion of children with SEND from early years all the way through to post 16</a:t>
            </a:r>
          </a:p>
          <a:p>
            <a:pPr marL="457200" indent="-457200">
              <a:buFont typeface="Arial" panose="020B0604020202020204" pitchFamily="34" charset="0"/>
              <a:buChar char="•"/>
            </a:pPr>
            <a:r>
              <a:rPr lang="en-GB" sz="2400" dirty="0"/>
              <a:t>One of the main aims/challenges has been to have greater consistency across settings around supporting children with SEND and increase awareness of inclusivity and inclusive practice</a:t>
            </a:r>
          </a:p>
          <a:p>
            <a:pPr marL="457200" indent="-457200">
              <a:buFont typeface="Arial" panose="020B0604020202020204" pitchFamily="34" charset="0"/>
              <a:buChar char="•"/>
            </a:pPr>
            <a:r>
              <a:rPr lang="en-GB" sz="2400" dirty="0"/>
              <a:t>We know that identifying SEND needs as early as possible leads to better outcomes and life chances for children and young people with SEND</a:t>
            </a:r>
          </a:p>
          <a:p>
            <a:pPr marL="457200" indent="-457200">
              <a:buFont typeface="Arial" panose="020B0604020202020204" pitchFamily="34" charset="0"/>
              <a:buChar char="•"/>
            </a:pPr>
            <a:r>
              <a:rPr lang="en-GB" sz="2400" dirty="0"/>
              <a:t>BANES wish to support early years settings and practitioners as much as possible to feel confident in creating an inclusive environment in mainstream settings and to assist practitioners in their continuing professional development.</a:t>
            </a:r>
          </a:p>
        </p:txBody>
      </p:sp>
      <p:sp>
        <p:nvSpPr>
          <p:cNvPr id="3" name="Text Placeholder 2">
            <a:extLst>
              <a:ext uri="{FF2B5EF4-FFF2-40B4-BE49-F238E27FC236}">
                <a16:creationId xmlns:a16="http://schemas.microsoft.com/office/drawing/2014/main" id="{BC5B70A4-C77F-45B0-9A16-AA51393ABB8F}"/>
              </a:ext>
            </a:extLst>
          </p:cNvPr>
          <p:cNvSpPr>
            <a:spLocks noGrp="1"/>
          </p:cNvSpPr>
          <p:nvPr>
            <p:ph type="body" sz="quarter" idx="11"/>
          </p:nvPr>
        </p:nvSpPr>
        <p:spPr>
          <a:xfrm>
            <a:off x="2760663" y="502766"/>
            <a:ext cx="8412162" cy="565150"/>
          </a:xfrm>
        </p:spPr>
        <p:txBody>
          <a:bodyPr/>
          <a:lstStyle/>
          <a:p>
            <a:r>
              <a:rPr lang="en-GB" b="1" dirty="0"/>
              <a:t>BANES and Early Years SEN Inclusion</a:t>
            </a:r>
          </a:p>
        </p:txBody>
      </p:sp>
      <p:pic>
        <p:nvPicPr>
          <p:cNvPr id="4" name="Picture 2" descr="C:\Users\SimonsV\AppData\Local\Microsoft\Windows\Temporary Internet Files\Content.Outlook\OFGLL62P\EIS web logo small.png">
            <a:extLst>
              <a:ext uri="{FF2B5EF4-FFF2-40B4-BE49-F238E27FC236}">
                <a16:creationId xmlns:a16="http://schemas.microsoft.com/office/drawing/2014/main" id="{DE9175B4-1BFE-4C54-B328-A8AEFECABF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793" y="398429"/>
            <a:ext cx="2260598" cy="565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0526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571B471-4B22-4477-8AD0-8A5141420AE8}"/>
              </a:ext>
            </a:extLst>
          </p:cNvPr>
          <p:cNvSpPr>
            <a:spLocks noGrp="1"/>
          </p:cNvSpPr>
          <p:nvPr>
            <p:ph sz="quarter" idx="10"/>
          </p:nvPr>
        </p:nvSpPr>
        <p:spPr>
          <a:xfrm>
            <a:off x="687736" y="1319118"/>
            <a:ext cx="10816528" cy="4632575"/>
          </a:xfrm>
        </p:spPr>
        <p:txBody>
          <a:bodyPr/>
          <a:lstStyle/>
          <a:p>
            <a:pPr marL="342900" indent="-342900">
              <a:buFont typeface="Arial" panose="020B0604020202020204" pitchFamily="34" charset="0"/>
              <a:buChar char="•"/>
            </a:pPr>
            <a:r>
              <a:rPr lang="en-GB" sz="2400" dirty="0"/>
              <a:t>A free training programme that has been fully funded by Comic Relief for participating local authorities. </a:t>
            </a:r>
          </a:p>
          <a:p>
            <a:pPr marL="342900" indent="-342900">
              <a:buFont typeface="Arial" panose="020B0604020202020204" pitchFamily="34" charset="0"/>
              <a:buChar char="•"/>
            </a:pPr>
            <a:r>
              <a:rPr lang="en-GB" sz="2400" dirty="0"/>
              <a:t>It has been designed to empower early years practitioners to deliver inclusive practices by upskilling them through training and shared information/learning resources</a:t>
            </a:r>
          </a:p>
          <a:p>
            <a:pPr marL="342900" indent="-342900">
              <a:buFont typeface="Arial" panose="020B0604020202020204" pitchFamily="34" charset="0"/>
              <a:buChar char="•"/>
            </a:pPr>
            <a:r>
              <a:rPr lang="en-GB" sz="2400" dirty="0"/>
              <a:t>All setting staff can go through the programme but will need to register individually.</a:t>
            </a:r>
          </a:p>
          <a:p>
            <a:pPr marL="342900" indent="-342900">
              <a:buFont typeface="Arial" panose="020B0604020202020204" pitchFamily="34" charset="0"/>
              <a:buChar char="•"/>
            </a:pPr>
            <a:r>
              <a:rPr lang="en-GB" sz="2400" dirty="0"/>
              <a:t>Settings who complete the training requirement will be awarded a Dingley's Promise kitemark as an ‘Inclusion Friendly Setting’</a:t>
            </a:r>
          </a:p>
          <a:p>
            <a:pPr marL="342900" indent="-342900">
              <a:buFont typeface="Arial" panose="020B0604020202020204" pitchFamily="34" charset="0"/>
              <a:buChar char="•"/>
            </a:pPr>
            <a:r>
              <a:rPr lang="en-GB" sz="2400" dirty="0"/>
              <a:t>All participants will receive a certificate at the end of the training modules (not accredited)</a:t>
            </a:r>
          </a:p>
        </p:txBody>
      </p:sp>
      <p:sp>
        <p:nvSpPr>
          <p:cNvPr id="3" name="Text Placeholder 2">
            <a:extLst>
              <a:ext uri="{FF2B5EF4-FFF2-40B4-BE49-F238E27FC236}">
                <a16:creationId xmlns:a16="http://schemas.microsoft.com/office/drawing/2014/main" id="{360C8A72-8AE7-4BDB-A8F4-19706D42384C}"/>
              </a:ext>
            </a:extLst>
          </p:cNvPr>
          <p:cNvSpPr>
            <a:spLocks noGrp="1"/>
          </p:cNvSpPr>
          <p:nvPr>
            <p:ph type="body" sz="quarter" idx="11"/>
          </p:nvPr>
        </p:nvSpPr>
        <p:spPr>
          <a:xfrm>
            <a:off x="2445391" y="398429"/>
            <a:ext cx="8412162" cy="565150"/>
          </a:xfrm>
        </p:spPr>
        <p:txBody>
          <a:bodyPr/>
          <a:lstStyle/>
          <a:p>
            <a:r>
              <a:rPr lang="en-GB" b="1" dirty="0"/>
              <a:t>What is the Early Years Inclusion Programme</a:t>
            </a:r>
          </a:p>
        </p:txBody>
      </p:sp>
      <p:pic>
        <p:nvPicPr>
          <p:cNvPr id="4" name="Picture 3">
            <a:extLst>
              <a:ext uri="{FF2B5EF4-FFF2-40B4-BE49-F238E27FC236}">
                <a16:creationId xmlns:a16="http://schemas.microsoft.com/office/drawing/2014/main" id="{522D7B0E-CC42-4BC3-9B4E-DB808F4ACE08}"/>
              </a:ext>
            </a:extLst>
          </p:cNvPr>
          <p:cNvPicPr>
            <a:picLocks noChangeAspect="1"/>
          </p:cNvPicPr>
          <p:nvPr/>
        </p:nvPicPr>
        <p:blipFill>
          <a:blip r:embed="rId3"/>
          <a:stretch>
            <a:fillRect/>
          </a:stretch>
        </p:blipFill>
        <p:spPr>
          <a:xfrm>
            <a:off x="6322032" y="5223130"/>
            <a:ext cx="3479515" cy="1457125"/>
          </a:xfrm>
          <a:prstGeom prst="rect">
            <a:avLst/>
          </a:prstGeom>
        </p:spPr>
      </p:pic>
      <p:pic>
        <p:nvPicPr>
          <p:cNvPr id="5" name="Picture 2" descr="C:\Users\SimonsV\AppData\Local\Microsoft\Windows\Temporary Internet Files\Content.Outlook\OFGLL62P\EIS web logo small.png">
            <a:extLst>
              <a:ext uri="{FF2B5EF4-FFF2-40B4-BE49-F238E27FC236}">
                <a16:creationId xmlns:a16="http://schemas.microsoft.com/office/drawing/2014/main" id="{07AA1FB6-FC38-4B7B-AADB-1F8724DFA1D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4793" y="398429"/>
            <a:ext cx="2260598" cy="565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22973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SimonsV\AppData\Local\Microsoft\Windows\Temporary Internet Files\Content.Outlook\OFGLL62P\EIS web logo small.png">
            <a:extLst>
              <a:ext uri="{FF2B5EF4-FFF2-40B4-BE49-F238E27FC236}">
                <a16:creationId xmlns:a16="http://schemas.microsoft.com/office/drawing/2014/main" id="{4E9280CB-0F00-423E-8A5B-2185DF2FAA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935" y="500741"/>
            <a:ext cx="2260598" cy="565150"/>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a:extLst>
              <a:ext uri="{FF2B5EF4-FFF2-40B4-BE49-F238E27FC236}">
                <a16:creationId xmlns:a16="http://schemas.microsoft.com/office/drawing/2014/main" id="{8CDA0646-8B25-4DEC-B1B4-F0DD6E94BD8A}"/>
              </a:ext>
            </a:extLst>
          </p:cNvPr>
          <p:cNvSpPr>
            <a:spLocks noGrp="1"/>
          </p:cNvSpPr>
          <p:nvPr>
            <p:ph sz="quarter" idx="10"/>
          </p:nvPr>
        </p:nvSpPr>
        <p:spPr>
          <a:xfrm>
            <a:off x="713014" y="1314051"/>
            <a:ext cx="9591966" cy="4942912"/>
          </a:xfrm>
        </p:spPr>
        <p:txBody>
          <a:bodyPr vert="horz" lIns="91440" tIns="45720" rIns="91440" bIns="45720" rtlCol="0" anchor="t">
            <a:normAutofit/>
          </a:bodyPr>
          <a:lstStyle/>
          <a:p>
            <a:pPr marL="342900" indent="-342900">
              <a:buFont typeface="Arial" panose="020B0604020202020204" pitchFamily="34" charset="0"/>
              <a:buChar char="•"/>
            </a:pPr>
            <a:r>
              <a:rPr lang="en-US" sz="2200" dirty="0"/>
              <a:t>There will be a total of 10 courses to be completed by June 2026 including:</a:t>
            </a:r>
            <a:endParaRPr lang="en-US" sz="2200" dirty="0">
              <a:cs typeface="Calibri" panose="020F0502020204030204"/>
            </a:endParaRPr>
          </a:p>
          <a:p>
            <a:pPr marL="1257300" lvl="2" indent="-342900">
              <a:buFont typeface="Arial" panose="020B0604020202020204" pitchFamily="34" charset="0"/>
              <a:buChar char="•"/>
            </a:pPr>
            <a:r>
              <a:rPr lang="en-GB" dirty="0"/>
              <a:t>Introduction To Early Years Inclusive Practice</a:t>
            </a:r>
            <a:endParaRPr lang="en-GB" dirty="0">
              <a:cs typeface="Calibri"/>
            </a:endParaRPr>
          </a:p>
          <a:p>
            <a:pPr marL="1257300" lvl="2" indent="-342900">
              <a:buFont typeface="Arial" panose="020B0604020202020204" pitchFamily="34" charset="0"/>
              <a:buChar char="•"/>
            </a:pPr>
            <a:r>
              <a:rPr lang="en-GB" dirty="0"/>
              <a:t>Early Years SEND Transitions</a:t>
            </a:r>
            <a:endParaRPr lang="en-GB" dirty="0">
              <a:cs typeface="Calibri"/>
            </a:endParaRPr>
          </a:p>
          <a:p>
            <a:pPr marL="1257300" lvl="2" indent="-342900">
              <a:buFont typeface="Arial" panose="020B0604020202020204" pitchFamily="34" charset="0"/>
              <a:buChar char="•"/>
            </a:pPr>
            <a:r>
              <a:rPr lang="en-GB" dirty="0">
                <a:ea typeface="+mn-lt"/>
                <a:cs typeface="+mn-lt"/>
              </a:rPr>
              <a:t>Managing Behaviours that Challenge</a:t>
            </a:r>
            <a:endParaRPr lang="en-US" dirty="0">
              <a:ea typeface="+mn-lt"/>
              <a:cs typeface="+mn-lt"/>
            </a:endParaRPr>
          </a:p>
          <a:p>
            <a:pPr marL="1257300" lvl="2" indent="-342900">
              <a:buFont typeface="Arial" panose="020B0604020202020204" pitchFamily="34" charset="0"/>
              <a:buChar char="•"/>
            </a:pPr>
            <a:r>
              <a:rPr lang="en-GB" dirty="0">
                <a:ea typeface="+mn-lt"/>
                <a:cs typeface="+mn-lt"/>
              </a:rPr>
              <a:t>Having Difficult Conversations with Families</a:t>
            </a:r>
            <a:endParaRPr lang="en-GB" dirty="0"/>
          </a:p>
          <a:p>
            <a:pPr marL="342900" indent="-342900">
              <a:buFont typeface="Arial" panose="020B0604020202020204" pitchFamily="34" charset="0"/>
              <a:buChar char="•"/>
            </a:pPr>
            <a:r>
              <a:rPr lang="en-GB" sz="2200" dirty="0"/>
              <a:t>A further 6 courses are currently being developed including  courses for Leaders and Managers.</a:t>
            </a:r>
            <a:endParaRPr lang="en-GB" sz="2200" dirty="0">
              <a:cs typeface="Calibri"/>
            </a:endParaRPr>
          </a:p>
          <a:p>
            <a:pPr marL="342900" indent="-342900">
              <a:buFont typeface="Arial" panose="020B0604020202020204" pitchFamily="34" charset="0"/>
              <a:buChar char="•"/>
            </a:pPr>
            <a:r>
              <a:rPr lang="en-GB" sz="2200" dirty="0"/>
              <a:t>All courses are a mix of workbook, videos and activities.</a:t>
            </a:r>
            <a:endParaRPr lang="en-GB" sz="2200" dirty="0">
              <a:cs typeface="Calibri"/>
            </a:endParaRPr>
          </a:p>
          <a:p>
            <a:pPr marL="342900" indent="-342900">
              <a:buFont typeface="Arial" panose="020B0604020202020204" pitchFamily="34" charset="0"/>
              <a:buChar char="•"/>
            </a:pPr>
            <a:r>
              <a:rPr lang="en-GB" sz="2200" dirty="0"/>
              <a:t>Training can be completed at your own pace and in any order once the Introduction to EY Inclusive Practice has been completed.</a:t>
            </a:r>
            <a:endParaRPr lang="en-GB" sz="2200" dirty="0">
              <a:cs typeface="Calibri"/>
            </a:endParaRPr>
          </a:p>
          <a:p>
            <a:pPr marL="342900" indent="-342900">
              <a:buFont typeface="Arial" panose="020B0604020202020204" pitchFamily="34" charset="0"/>
              <a:buChar char="•"/>
            </a:pPr>
            <a:r>
              <a:rPr lang="en-GB" sz="2200" dirty="0">
                <a:cs typeface="Calibri"/>
              </a:rPr>
              <a:t>Learning assessed through learners' experiences rather than a formal assessment.</a:t>
            </a:r>
          </a:p>
          <a:p>
            <a:endParaRPr lang="en-GB" sz="2200" dirty="0">
              <a:cs typeface="Calibri"/>
            </a:endParaRPr>
          </a:p>
          <a:p>
            <a:pPr marL="0" indent="0">
              <a:buNone/>
            </a:pPr>
            <a:endParaRPr lang="en-GB" dirty="0">
              <a:cs typeface="Calibri"/>
            </a:endParaRPr>
          </a:p>
        </p:txBody>
      </p:sp>
      <p:sp>
        <p:nvSpPr>
          <p:cNvPr id="7" name="Text Placeholder 6">
            <a:extLst>
              <a:ext uri="{FF2B5EF4-FFF2-40B4-BE49-F238E27FC236}">
                <a16:creationId xmlns:a16="http://schemas.microsoft.com/office/drawing/2014/main" id="{2E8B5880-90F4-4EFA-B1F2-F986D704161F}"/>
              </a:ext>
            </a:extLst>
          </p:cNvPr>
          <p:cNvSpPr>
            <a:spLocks noGrp="1"/>
          </p:cNvSpPr>
          <p:nvPr>
            <p:ph type="body" sz="quarter" idx="11"/>
          </p:nvPr>
        </p:nvSpPr>
        <p:spPr>
          <a:xfrm>
            <a:off x="2445533" y="477500"/>
            <a:ext cx="8412162" cy="565150"/>
          </a:xfrm>
        </p:spPr>
        <p:txBody>
          <a:bodyPr/>
          <a:lstStyle/>
          <a:p>
            <a:r>
              <a:rPr lang="en-GB" dirty="0"/>
              <a:t>What does the training programme look like?</a:t>
            </a:r>
          </a:p>
        </p:txBody>
      </p:sp>
      <p:pic>
        <p:nvPicPr>
          <p:cNvPr id="8" name="Picture 7">
            <a:extLst>
              <a:ext uri="{FF2B5EF4-FFF2-40B4-BE49-F238E27FC236}">
                <a16:creationId xmlns:a16="http://schemas.microsoft.com/office/drawing/2014/main" id="{F56525D5-8963-4FBE-A726-47FD1E417253}"/>
              </a:ext>
            </a:extLst>
          </p:cNvPr>
          <p:cNvPicPr>
            <a:picLocks noChangeAspect="1"/>
          </p:cNvPicPr>
          <p:nvPr/>
        </p:nvPicPr>
        <p:blipFill>
          <a:blip r:embed="rId4"/>
          <a:stretch>
            <a:fillRect/>
          </a:stretch>
        </p:blipFill>
        <p:spPr>
          <a:xfrm>
            <a:off x="7992013" y="5548065"/>
            <a:ext cx="2682838" cy="1122068"/>
          </a:xfrm>
          <a:prstGeom prst="rect">
            <a:avLst/>
          </a:prstGeom>
        </p:spPr>
      </p:pic>
    </p:spTree>
    <p:extLst>
      <p:ext uri="{BB962C8B-B14F-4D97-AF65-F5344CB8AC3E}">
        <p14:creationId xmlns:p14="http://schemas.microsoft.com/office/powerpoint/2010/main" val="20927591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SimonsV\AppData\Local\Microsoft\Windows\Temporary Internet Files\Content.Outlook\OFGLL62P\EIS web logo small.png">
            <a:extLst>
              <a:ext uri="{FF2B5EF4-FFF2-40B4-BE49-F238E27FC236}">
                <a16:creationId xmlns:a16="http://schemas.microsoft.com/office/drawing/2014/main" id="{4E9280CB-0F00-423E-8A5B-2185DF2FAA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949" y="615042"/>
            <a:ext cx="2260598" cy="565150"/>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a:extLst>
              <a:ext uri="{FF2B5EF4-FFF2-40B4-BE49-F238E27FC236}">
                <a16:creationId xmlns:a16="http://schemas.microsoft.com/office/drawing/2014/main" id="{BE42E302-932F-4F07-9C04-B49331A6972D}"/>
              </a:ext>
            </a:extLst>
          </p:cNvPr>
          <p:cNvSpPr>
            <a:spLocks noGrp="1"/>
          </p:cNvSpPr>
          <p:nvPr>
            <p:ph sz="quarter" idx="10"/>
          </p:nvPr>
        </p:nvSpPr>
        <p:spPr/>
        <p:txBody>
          <a:bodyPr vert="horz" lIns="91440" tIns="45720" rIns="91440" bIns="45720" rtlCol="0" anchor="t">
            <a:normAutofit fontScale="25000" lnSpcReduction="20000"/>
          </a:bodyPr>
          <a:lstStyle/>
          <a:p>
            <a:pPr marL="685800" indent="-685800">
              <a:lnSpc>
                <a:spcPct val="120000"/>
              </a:lnSpc>
              <a:buFont typeface="Arial" panose="020B0604020202020204" pitchFamily="34" charset="0"/>
              <a:buChar char="•"/>
            </a:pPr>
            <a:r>
              <a:rPr lang="en-GB" sz="8000" dirty="0"/>
              <a:t>You can register at </a:t>
            </a:r>
            <a:r>
              <a:rPr lang="en-GB" sz="8000" dirty="0">
                <a:hlinkClick r:id="rId4"/>
              </a:rPr>
              <a:t>https://dingley.org.uk/dingleys-promise-training/early-years-inclusion-programme/</a:t>
            </a:r>
            <a:endParaRPr lang="en-GB" sz="8000" dirty="0"/>
          </a:p>
          <a:p>
            <a:pPr marL="685800" indent="-685800">
              <a:lnSpc>
                <a:spcPct val="120000"/>
              </a:lnSpc>
              <a:buFont typeface="Arial" panose="020B0604020202020204" pitchFamily="34" charset="0"/>
              <a:buChar char="•"/>
            </a:pPr>
            <a:r>
              <a:rPr lang="en-GB" sz="8000" dirty="0"/>
              <a:t>Dingley’s Promise will get back to you within 5 working days to confirm next steps. </a:t>
            </a:r>
            <a:endParaRPr lang="en-US" sz="8000" dirty="0"/>
          </a:p>
          <a:p>
            <a:pPr marL="685800" indent="-685800">
              <a:lnSpc>
                <a:spcPct val="120000"/>
              </a:lnSpc>
              <a:buFont typeface="Arial" panose="020B0604020202020204" pitchFamily="34" charset="0"/>
              <a:buChar char="•"/>
            </a:pPr>
            <a:r>
              <a:rPr lang="en-GB" sz="8000" dirty="0"/>
              <a:t>Dingley’s Promise suggest allowing about 8 hours to complete each course.</a:t>
            </a:r>
          </a:p>
          <a:p>
            <a:pPr marL="685800" indent="-685800">
              <a:lnSpc>
                <a:spcPct val="120000"/>
              </a:lnSpc>
              <a:buFont typeface="Arial" panose="020B0604020202020204" pitchFamily="34" charset="0"/>
              <a:buChar char="•"/>
            </a:pPr>
            <a:r>
              <a:rPr lang="en-GB" sz="8000" dirty="0"/>
              <a:t>B&amp;NES Area SENCo team will facilitate 2 Dingley’s Promise training network support meetings a year. The dates will be advertised on the B&amp;NES training Hub, in the EY SEND newsletter and on Early Years Matters.</a:t>
            </a:r>
          </a:p>
          <a:p>
            <a:pPr marL="685800" indent="-685800">
              <a:lnSpc>
                <a:spcPct val="120000"/>
              </a:lnSpc>
              <a:buFont typeface="Arial" panose="020B0604020202020204" pitchFamily="34" charset="0"/>
              <a:buChar char="•"/>
            </a:pPr>
            <a:r>
              <a:rPr lang="en-GB" sz="8000" dirty="0"/>
              <a:t>Your B&amp;NES point of contact for any initial queries or further information is Rebecca Claridge, SEND Projects and Commissioning Support Officer: Tel:</a:t>
            </a:r>
            <a:r>
              <a:rPr lang="en-GB" sz="8000" dirty="0">
                <a:solidFill>
                  <a:srgbClr val="244061"/>
                </a:solidFill>
                <a:effectLst/>
                <a:ea typeface="Calibri" panose="020F0502020204030204" pitchFamily="34" charset="0"/>
              </a:rPr>
              <a:t>01225 477980 Email: </a:t>
            </a:r>
            <a:r>
              <a:rPr lang="en-GB" sz="8000" u="sng" dirty="0">
                <a:solidFill>
                  <a:srgbClr val="0000FF"/>
                </a:solidFill>
                <a:effectLst/>
                <a:ea typeface="Calibri" panose="020F0502020204030204" pitchFamily="34" charset="0"/>
                <a:hlinkClick r:id="rId5"/>
              </a:rPr>
              <a:t>Rebecca_Claridge@bathnes.gov.uk</a:t>
            </a:r>
            <a:endParaRPr lang="en-GB" sz="8000" dirty="0">
              <a:solidFill>
                <a:srgbClr val="244061"/>
              </a:solidFill>
              <a:effectLst/>
              <a:ea typeface="Calibri" panose="020F0502020204030204" pitchFamily="34" charset="0"/>
            </a:endParaRPr>
          </a:p>
          <a:p>
            <a:pPr marL="685800" indent="-685800">
              <a:lnSpc>
                <a:spcPct val="120000"/>
              </a:lnSpc>
              <a:buFont typeface="Arial" panose="020B0604020202020204" pitchFamily="34" charset="0"/>
              <a:buChar char="•"/>
            </a:pPr>
            <a:r>
              <a:rPr lang="en-GB" sz="8000" dirty="0"/>
              <a:t>For queries or support from Dingley's Promise, please contact  </a:t>
            </a:r>
            <a:r>
              <a:rPr lang="en-GB" sz="8000" dirty="0">
                <a:hlinkClick r:id="rId6"/>
              </a:rPr>
              <a:t>training@dingley.org.uk</a:t>
            </a:r>
            <a:r>
              <a:rPr lang="en-GB" sz="8000" dirty="0"/>
              <a:t> </a:t>
            </a:r>
          </a:p>
          <a:p>
            <a:endParaRPr lang="en-GB" sz="2400" dirty="0">
              <a:cs typeface="Calibri"/>
            </a:endParaRPr>
          </a:p>
        </p:txBody>
      </p:sp>
      <p:sp>
        <p:nvSpPr>
          <p:cNvPr id="2" name="Text Placeholder 1">
            <a:extLst>
              <a:ext uri="{FF2B5EF4-FFF2-40B4-BE49-F238E27FC236}">
                <a16:creationId xmlns:a16="http://schemas.microsoft.com/office/drawing/2014/main" id="{7D9A2854-743A-4FAA-BA04-81609FD38D6B}"/>
              </a:ext>
            </a:extLst>
          </p:cNvPr>
          <p:cNvSpPr>
            <a:spLocks noGrp="1"/>
          </p:cNvSpPr>
          <p:nvPr>
            <p:ph type="body" sz="quarter" idx="11"/>
          </p:nvPr>
        </p:nvSpPr>
        <p:spPr>
          <a:xfrm>
            <a:off x="1889919" y="839788"/>
            <a:ext cx="8412162" cy="565150"/>
          </a:xfrm>
        </p:spPr>
        <p:txBody>
          <a:bodyPr/>
          <a:lstStyle/>
          <a:p>
            <a:pPr algn="ctr"/>
            <a:r>
              <a:rPr lang="en-GB" b="1" dirty="0"/>
              <a:t>Further Information</a:t>
            </a:r>
          </a:p>
        </p:txBody>
      </p:sp>
    </p:spTree>
    <p:extLst>
      <p:ext uri="{BB962C8B-B14F-4D97-AF65-F5344CB8AC3E}">
        <p14:creationId xmlns:p14="http://schemas.microsoft.com/office/powerpoint/2010/main" val="30154898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SimonsV\AppData\Local\Microsoft\Windows\Temporary Internet Files\Content.Outlook\OFGLL62P\EIS web logo small.png">
            <a:extLst>
              <a:ext uri="{FF2B5EF4-FFF2-40B4-BE49-F238E27FC236}">
                <a16:creationId xmlns:a16="http://schemas.microsoft.com/office/drawing/2014/main" id="{4E9280CB-0F00-423E-8A5B-2185DF2FAA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660" y="522574"/>
            <a:ext cx="2260598" cy="56515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Rounded Corners 6">
            <a:extLst>
              <a:ext uri="{FF2B5EF4-FFF2-40B4-BE49-F238E27FC236}">
                <a16:creationId xmlns:a16="http://schemas.microsoft.com/office/drawing/2014/main" id="{14CF2112-868B-4DF6-90C7-06EE02082C5B}"/>
              </a:ext>
            </a:extLst>
          </p:cNvPr>
          <p:cNvSpPr/>
          <p:nvPr/>
        </p:nvSpPr>
        <p:spPr>
          <a:xfrm>
            <a:off x="890775" y="4243926"/>
            <a:ext cx="5926030" cy="1788779"/>
          </a:xfrm>
          <a:prstGeom prst="roundRect">
            <a:avLst>
              <a:gd name="adj" fmla="val 1000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pPr marL="0" indent="0" algn="ctr">
              <a:buFont typeface="Arial" panose="020B0604020202020204" pitchFamily="34" charset="0"/>
              <a:buNone/>
            </a:pPr>
            <a:r>
              <a:rPr lang="en-GB" sz="2400" dirty="0"/>
              <a:t>Outcome:</a:t>
            </a:r>
          </a:p>
          <a:p>
            <a:pPr marL="0" indent="0">
              <a:buNone/>
            </a:pPr>
            <a:r>
              <a:rPr lang="en-GB" sz="2400" dirty="0"/>
              <a:t>Indicates what you are trying to achieve over a longer period of time - what the targets are working towards. Planned in partnership.</a:t>
            </a:r>
          </a:p>
          <a:p>
            <a:endParaRPr lang="en-GB" dirty="0"/>
          </a:p>
        </p:txBody>
      </p:sp>
      <p:sp>
        <p:nvSpPr>
          <p:cNvPr id="8" name="Rectangle: Rounded Corners 7">
            <a:extLst>
              <a:ext uri="{FF2B5EF4-FFF2-40B4-BE49-F238E27FC236}">
                <a16:creationId xmlns:a16="http://schemas.microsoft.com/office/drawing/2014/main" id="{FDDF2FE5-C1E1-44E9-A2B0-EE1DD8F81C4A}"/>
              </a:ext>
            </a:extLst>
          </p:cNvPr>
          <p:cNvSpPr/>
          <p:nvPr/>
        </p:nvSpPr>
        <p:spPr>
          <a:xfrm>
            <a:off x="890775" y="1860693"/>
            <a:ext cx="5926030" cy="1978849"/>
          </a:xfrm>
          <a:prstGeom prst="roundRect">
            <a:avLst>
              <a:gd name="adj" fmla="val 1000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pPr marL="0" indent="0" algn="ctr">
              <a:buFont typeface="Arial" panose="020B0604020202020204" pitchFamily="34" charset="0"/>
              <a:buNone/>
            </a:pPr>
            <a:r>
              <a:rPr lang="en-GB" sz="2400" dirty="0"/>
              <a:t>Target:</a:t>
            </a:r>
          </a:p>
          <a:p>
            <a:pPr algn="ctr"/>
            <a:r>
              <a:rPr lang="en-GB" sz="2400" dirty="0"/>
              <a:t>Short term steps you will take to reach an outcome. Child centred and meaningful, generally more specific and measurable than outcomes.</a:t>
            </a:r>
          </a:p>
        </p:txBody>
      </p:sp>
      <p:pic>
        <p:nvPicPr>
          <p:cNvPr id="9" name="Picture 8" descr="Baby Steps Pictures | Download Free Images on Unsplash">
            <a:extLst>
              <a:ext uri="{FF2B5EF4-FFF2-40B4-BE49-F238E27FC236}">
                <a16:creationId xmlns:a16="http://schemas.microsoft.com/office/drawing/2014/main" id="{49FB1BA0-88F4-4E0E-879C-ACDEF983C6C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065197" y="3639869"/>
            <a:ext cx="3804116" cy="2532754"/>
          </a:xfrm>
          <a:prstGeom prst="rect">
            <a:avLst/>
          </a:prstGeom>
          <a:noFill/>
          <a:ln>
            <a:noFill/>
          </a:ln>
        </p:spPr>
      </p:pic>
      <p:pic>
        <p:nvPicPr>
          <p:cNvPr id="10" name="Picture 9" descr="Small Steps Every Day - adr Business &amp; Marketing Strategies">
            <a:extLst>
              <a:ext uri="{FF2B5EF4-FFF2-40B4-BE49-F238E27FC236}">
                <a16:creationId xmlns:a16="http://schemas.microsoft.com/office/drawing/2014/main" id="{075D1A73-7B31-43D8-9C66-7D177933FFB6}"/>
              </a:ext>
            </a:extLst>
          </p:cNvPr>
          <p:cNvPicPr>
            <a:picLocks noChangeAspect="1"/>
          </p:cNvPicPr>
          <p:nvPr/>
        </p:nvPicPr>
        <p:blipFill rotWithShape="1">
          <a:blip r:embed="rId5">
            <a:extLst>
              <a:ext uri="{28A0092B-C50C-407E-A947-70E740481C1C}">
                <a14:useLocalDpi xmlns:a14="http://schemas.microsoft.com/office/drawing/2010/main" val="0"/>
              </a:ext>
            </a:extLst>
          </a:blip>
          <a:srcRect b="47981"/>
          <a:stretch/>
        </p:blipFill>
        <p:spPr bwMode="auto">
          <a:xfrm>
            <a:off x="7065197" y="1661020"/>
            <a:ext cx="3804116" cy="1978849"/>
          </a:xfrm>
          <a:prstGeom prst="rect">
            <a:avLst/>
          </a:prstGeom>
          <a:noFill/>
          <a:ln>
            <a:noFill/>
          </a:ln>
          <a:extLst>
            <a:ext uri="{53640926-AAD7-44D8-BBD7-CCE9431645EC}">
              <a14:shadowObscured xmlns:a14="http://schemas.microsoft.com/office/drawing/2010/main"/>
            </a:ext>
          </a:extLst>
        </p:spPr>
      </p:pic>
      <p:sp>
        <p:nvSpPr>
          <p:cNvPr id="12" name="Text Placeholder 11">
            <a:extLst>
              <a:ext uri="{FF2B5EF4-FFF2-40B4-BE49-F238E27FC236}">
                <a16:creationId xmlns:a16="http://schemas.microsoft.com/office/drawing/2014/main" id="{529F0B77-707E-4155-8AFB-850CA43EEB18}"/>
              </a:ext>
            </a:extLst>
          </p:cNvPr>
          <p:cNvSpPr>
            <a:spLocks noGrp="1"/>
          </p:cNvSpPr>
          <p:nvPr>
            <p:ph type="body" sz="quarter" idx="11"/>
          </p:nvPr>
        </p:nvSpPr>
        <p:spPr>
          <a:xfrm>
            <a:off x="1889919" y="611103"/>
            <a:ext cx="8412162" cy="565150"/>
          </a:xfrm>
        </p:spPr>
        <p:txBody>
          <a:bodyPr/>
          <a:lstStyle/>
          <a:p>
            <a:pPr algn="ctr"/>
            <a:r>
              <a:rPr lang="en-GB" dirty="0"/>
              <a:t>Outcomes and Targets</a:t>
            </a:r>
          </a:p>
        </p:txBody>
      </p:sp>
    </p:spTree>
    <p:extLst>
      <p:ext uri="{BB962C8B-B14F-4D97-AF65-F5344CB8AC3E}">
        <p14:creationId xmlns:p14="http://schemas.microsoft.com/office/powerpoint/2010/main" val="10376954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nline Media 4" title="Early Years SENCO - Level 3">
            <a:hlinkClick r:id="" action="ppaction://media"/>
            <a:extLst>
              <a:ext uri="{FF2B5EF4-FFF2-40B4-BE49-F238E27FC236}">
                <a16:creationId xmlns:a16="http://schemas.microsoft.com/office/drawing/2014/main" id="{6B962899-CBF6-408F-BE2F-59CDE50071F0}"/>
              </a:ext>
            </a:extLst>
          </p:cNvPr>
          <p:cNvPicPr>
            <a:picLocks noGrp="1" noRot="1" noChangeAspect="1"/>
          </p:cNvPicPr>
          <p:nvPr>
            <p:ph sz="quarter" idx="10"/>
            <a:videoFile r:link="rId1"/>
          </p:nvPr>
        </p:nvPicPr>
        <p:blipFill>
          <a:blip r:embed="rId4"/>
          <a:stretch>
            <a:fillRect/>
          </a:stretch>
        </p:blipFill>
        <p:spPr>
          <a:xfrm>
            <a:off x="64946" y="1550297"/>
            <a:ext cx="5808449" cy="3281665"/>
          </a:xfrm>
          <a:prstGeom prst="rect">
            <a:avLst/>
          </a:prstGeom>
        </p:spPr>
      </p:pic>
      <p:sp>
        <p:nvSpPr>
          <p:cNvPr id="3" name="Text Placeholder 2">
            <a:extLst>
              <a:ext uri="{FF2B5EF4-FFF2-40B4-BE49-F238E27FC236}">
                <a16:creationId xmlns:a16="http://schemas.microsoft.com/office/drawing/2014/main" id="{81600228-CF87-4F28-A513-607D492561A2}"/>
              </a:ext>
            </a:extLst>
          </p:cNvPr>
          <p:cNvSpPr>
            <a:spLocks noGrp="1"/>
          </p:cNvSpPr>
          <p:nvPr>
            <p:ph type="body" sz="quarter" idx="11"/>
          </p:nvPr>
        </p:nvSpPr>
        <p:spPr>
          <a:xfrm>
            <a:off x="2383078" y="408202"/>
            <a:ext cx="7202710" cy="565150"/>
          </a:xfrm>
          <a:noFill/>
        </p:spPr>
        <p:txBody>
          <a:bodyPr/>
          <a:lstStyle/>
          <a:p>
            <a:pPr algn="ctr"/>
            <a:r>
              <a:rPr lang="en-GB" dirty="0"/>
              <a:t>DfE Level 3 SENCo qualification:  </a:t>
            </a:r>
          </a:p>
          <a:p>
            <a:pPr algn="ctr"/>
            <a:r>
              <a:rPr lang="en-GB" dirty="0"/>
              <a:t>Best Practice Network</a:t>
            </a:r>
          </a:p>
        </p:txBody>
      </p:sp>
      <p:pic>
        <p:nvPicPr>
          <p:cNvPr id="4" name="Picture 2" descr="C:\Users\SimonsV\AppData\Local\Microsoft\Windows\Temporary Internet Files\Content.Outlook\OFGLL62P\EIS web logo small.png">
            <a:extLst>
              <a:ext uri="{FF2B5EF4-FFF2-40B4-BE49-F238E27FC236}">
                <a16:creationId xmlns:a16="http://schemas.microsoft.com/office/drawing/2014/main" id="{4E9280CB-0F00-423E-8A5B-2185DF2FAA1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3839" y="615042"/>
            <a:ext cx="2260598" cy="56515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88B934EB-51FC-47F4-ABAE-B31E88DEAD65}"/>
              </a:ext>
            </a:extLst>
          </p:cNvPr>
          <p:cNvSpPr txBox="1"/>
          <p:nvPr/>
        </p:nvSpPr>
        <p:spPr>
          <a:xfrm>
            <a:off x="6713815" y="4947242"/>
            <a:ext cx="5051816"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6"/>
              </a:rPr>
              <a:t>https://www.bestpracticenet.co.uk/early-years-SENCO?fbclid=IwAR2_WoPQy5CHAQFJcAG3OYNeLLi2TtaO6TG7M5ZOw8YXK_Lht2yOi9fcLYU</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6" name="Picture 5" descr="A picture containing text, person, child, child&#10;&#10;Description automatically generated">
            <a:extLst>
              <a:ext uri="{FF2B5EF4-FFF2-40B4-BE49-F238E27FC236}">
                <a16:creationId xmlns:a16="http://schemas.microsoft.com/office/drawing/2014/main" id="{A8D89128-AE2B-4016-A72F-DC88757D300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84433" y="1550297"/>
            <a:ext cx="5966133" cy="3281665"/>
          </a:xfrm>
          <a:prstGeom prst="rect">
            <a:avLst/>
          </a:prstGeom>
        </p:spPr>
      </p:pic>
    </p:spTree>
    <p:extLst>
      <p:ext uri="{BB962C8B-B14F-4D97-AF65-F5344CB8AC3E}">
        <p14:creationId xmlns:p14="http://schemas.microsoft.com/office/powerpoint/2010/main" val="4288272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Graphical user interface, text, application, email&#10;&#10;Description automatically generated">
            <a:extLst>
              <a:ext uri="{FF2B5EF4-FFF2-40B4-BE49-F238E27FC236}">
                <a16:creationId xmlns:a16="http://schemas.microsoft.com/office/drawing/2014/main" id="{F5484997-09E5-4788-8CB5-CAED76C4269D}"/>
              </a:ext>
            </a:extLst>
          </p:cNvPr>
          <p:cNvPicPr>
            <a:picLocks noGrp="1" noChangeAspect="1"/>
          </p:cNvPicPr>
          <p:nvPr>
            <p:ph sz="quarter" idx="10"/>
          </p:nvPr>
        </p:nvPicPr>
        <p:blipFill rotWithShape="1">
          <a:blip r:embed="rId3">
            <a:extLst>
              <a:ext uri="{28A0092B-C50C-407E-A947-70E740481C1C}">
                <a14:useLocalDpi xmlns:a14="http://schemas.microsoft.com/office/drawing/2010/main" val="0"/>
              </a:ext>
            </a:extLst>
          </a:blip>
          <a:srcRect l="2925" b="5577"/>
          <a:stretch/>
        </p:blipFill>
        <p:spPr>
          <a:xfrm>
            <a:off x="3205653" y="316588"/>
            <a:ext cx="5797703" cy="2869612"/>
          </a:xfrm>
        </p:spPr>
      </p:pic>
      <p:pic>
        <p:nvPicPr>
          <p:cNvPr id="7" name="Picture 6" descr="Graphical user interface, text, application, email&#10;&#10;Description automatically generated">
            <a:extLst>
              <a:ext uri="{FF2B5EF4-FFF2-40B4-BE49-F238E27FC236}">
                <a16:creationId xmlns:a16="http://schemas.microsoft.com/office/drawing/2014/main" id="{52A43EDD-951B-4D53-A556-D0A15011B4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1259" y="3671800"/>
            <a:ext cx="5543640" cy="2432012"/>
          </a:xfrm>
          <a:prstGeom prst="rect">
            <a:avLst/>
          </a:prstGeom>
        </p:spPr>
      </p:pic>
      <p:pic>
        <p:nvPicPr>
          <p:cNvPr id="9" name="Picture 8" descr="Graphical user interface, text, application, email&#10;&#10;Description automatically generated">
            <a:extLst>
              <a:ext uri="{FF2B5EF4-FFF2-40B4-BE49-F238E27FC236}">
                <a16:creationId xmlns:a16="http://schemas.microsoft.com/office/drawing/2014/main" id="{86C775F1-97CD-457C-A899-1CA044E071C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82691" y="3630175"/>
            <a:ext cx="4948944" cy="2409423"/>
          </a:xfrm>
          <a:prstGeom prst="rect">
            <a:avLst/>
          </a:prstGeom>
        </p:spPr>
      </p:pic>
      <p:pic>
        <p:nvPicPr>
          <p:cNvPr id="10" name="Picture 2" descr="C:\Users\SimonsV\AppData\Local\Microsoft\Windows\Temporary Internet Files\Content.Outlook\OFGLL62P\EIS web logo small.png">
            <a:extLst>
              <a:ext uri="{FF2B5EF4-FFF2-40B4-BE49-F238E27FC236}">
                <a16:creationId xmlns:a16="http://schemas.microsoft.com/office/drawing/2014/main" id="{5F1C64E4-4A30-415E-90B3-B606759CC34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0691" y="471613"/>
            <a:ext cx="2260598" cy="565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41550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Graphical user interface, text, application, chat or text message&#10;&#10;Description automatically generated">
            <a:extLst>
              <a:ext uri="{FF2B5EF4-FFF2-40B4-BE49-F238E27FC236}">
                <a16:creationId xmlns:a16="http://schemas.microsoft.com/office/drawing/2014/main" id="{F8409A65-3326-4CBD-BF7E-CE131E699163}"/>
              </a:ext>
            </a:extLst>
          </p:cNvPr>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844424" y="1403980"/>
            <a:ext cx="3583457" cy="4656138"/>
          </a:xfrm>
        </p:spPr>
      </p:pic>
      <p:sp>
        <p:nvSpPr>
          <p:cNvPr id="13" name="Text Placeholder 12">
            <a:extLst>
              <a:ext uri="{FF2B5EF4-FFF2-40B4-BE49-F238E27FC236}">
                <a16:creationId xmlns:a16="http://schemas.microsoft.com/office/drawing/2014/main" id="{F6CB69A2-FBD4-46AC-B911-25BAD97A9C2C}"/>
              </a:ext>
            </a:extLst>
          </p:cNvPr>
          <p:cNvSpPr>
            <a:spLocks noGrp="1"/>
          </p:cNvSpPr>
          <p:nvPr>
            <p:ph type="body" sz="quarter" idx="11"/>
          </p:nvPr>
        </p:nvSpPr>
        <p:spPr>
          <a:xfrm>
            <a:off x="1889919" y="515307"/>
            <a:ext cx="8412162" cy="565150"/>
          </a:xfrm>
        </p:spPr>
        <p:txBody>
          <a:bodyPr/>
          <a:lstStyle/>
          <a:p>
            <a:pPr algn="ctr"/>
            <a:r>
              <a:rPr lang="en-GB" dirty="0"/>
              <a:t>For more information…</a:t>
            </a:r>
          </a:p>
        </p:txBody>
      </p:sp>
      <p:pic>
        <p:nvPicPr>
          <p:cNvPr id="8" name="Picture 7" descr="Graphical user interface, application&#10;&#10;Description automatically generated">
            <a:extLst>
              <a:ext uri="{FF2B5EF4-FFF2-40B4-BE49-F238E27FC236}">
                <a16:creationId xmlns:a16="http://schemas.microsoft.com/office/drawing/2014/main" id="{4ABA90E8-D92D-41FA-9AA8-476B3BD3FEE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85339" y="1353567"/>
            <a:ext cx="6648792" cy="4705592"/>
          </a:xfrm>
          <a:prstGeom prst="rect">
            <a:avLst/>
          </a:prstGeom>
        </p:spPr>
      </p:pic>
      <p:sp>
        <p:nvSpPr>
          <p:cNvPr id="10" name="TextBox 9">
            <a:extLst>
              <a:ext uri="{FF2B5EF4-FFF2-40B4-BE49-F238E27FC236}">
                <a16:creationId xmlns:a16="http://schemas.microsoft.com/office/drawing/2014/main" id="{0FF8B17F-EC2C-44D7-AB74-BCA8C2B1EF79}"/>
              </a:ext>
            </a:extLst>
          </p:cNvPr>
          <p:cNvSpPr txBox="1"/>
          <p:nvPr/>
        </p:nvSpPr>
        <p:spPr>
          <a:xfrm>
            <a:off x="5689314" y="6398207"/>
            <a:ext cx="6097712"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sng" strike="noStrike" kern="1200" cap="none" spc="0" normalizeH="0" baseline="0" noProof="0" dirty="0">
                <a:ln>
                  <a:noFill/>
                </a:ln>
                <a:solidFill>
                  <a:srgbClr val="0563C1"/>
                </a:solidFill>
                <a:effectLst/>
                <a:uLnTx/>
                <a:uFillTx/>
                <a:latin typeface="Calibri" panose="020F0502020204030204" pitchFamily="34" charset="0"/>
                <a:ea typeface="Calibri" panose="020F0502020204030204" pitchFamily="34" charset="0"/>
                <a:cs typeface="Times New Roman" panose="02020603050405020304" pitchFamily="18" charset="0"/>
                <a:hlinkClick r:id="rId5"/>
              </a:rPr>
              <a:t>https://www.youtube.com/watch?v=tTDrkQa_3E4</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1" name="Picture 2" descr="C:\Users\SimonsV\AppData\Local\Microsoft\Windows\Temporary Internet Files\Content.Outlook\OFGLL62P\EIS web logo small.png">
            <a:extLst>
              <a:ext uri="{FF2B5EF4-FFF2-40B4-BE49-F238E27FC236}">
                <a16:creationId xmlns:a16="http://schemas.microsoft.com/office/drawing/2014/main" id="{2E56F76C-3636-48BB-A6CC-BF0B88413AA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4662" y="508289"/>
            <a:ext cx="2260598" cy="565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0415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Logo&#10;&#10;Description automatically generated">
            <a:extLst>
              <a:ext uri="{FF2B5EF4-FFF2-40B4-BE49-F238E27FC236}">
                <a16:creationId xmlns:a16="http://schemas.microsoft.com/office/drawing/2014/main" id="{469D2583-2245-4D01-B296-7EF8998E9A7F}"/>
              </a:ext>
            </a:extLst>
          </p:cNvPr>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116121" y="4407962"/>
            <a:ext cx="1473586" cy="2127637"/>
          </a:xfrm>
        </p:spPr>
      </p:pic>
      <p:sp>
        <p:nvSpPr>
          <p:cNvPr id="3" name="Text Placeholder 2">
            <a:extLst>
              <a:ext uri="{FF2B5EF4-FFF2-40B4-BE49-F238E27FC236}">
                <a16:creationId xmlns:a16="http://schemas.microsoft.com/office/drawing/2014/main" id="{1D882EC9-E187-4016-8DCD-D4C3B2C93E2E}"/>
              </a:ext>
            </a:extLst>
          </p:cNvPr>
          <p:cNvSpPr>
            <a:spLocks noGrp="1"/>
          </p:cNvSpPr>
          <p:nvPr>
            <p:ph type="body" sz="quarter" idx="11"/>
          </p:nvPr>
        </p:nvSpPr>
        <p:spPr>
          <a:xfrm>
            <a:off x="1889919" y="418548"/>
            <a:ext cx="8412162" cy="565150"/>
          </a:xfrm>
        </p:spPr>
        <p:txBody>
          <a:bodyPr/>
          <a:lstStyle/>
          <a:p>
            <a:pPr algn="ctr"/>
            <a:r>
              <a:rPr lang="en-GB" dirty="0"/>
              <a:t>Inspirational speaker : Kerry Murphy</a:t>
            </a:r>
          </a:p>
          <a:p>
            <a:pPr algn="ctr"/>
            <a:r>
              <a:rPr lang="en-GB" dirty="0"/>
              <a:t>Neurodiversity in the Early Years: Date tbc</a:t>
            </a:r>
          </a:p>
        </p:txBody>
      </p:sp>
      <p:pic>
        <p:nvPicPr>
          <p:cNvPr id="9" name="Picture 8" descr="A picture containing outdoor, grass, person, young&#10;&#10;Description automatically generated">
            <a:extLst>
              <a:ext uri="{FF2B5EF4-FFF2-40B4-BE49-F238E27FC236}">
                <a16:creationId xmlns:a16="http://schemas.microsoft.com/office/drawing/2014/main" id="{886E7D9C-E04C-41CC-A733-EEBFB2484967}"/>
              </a:ext>
            </a:extLst>
          </p:cNvPr>
          <p:cNvPicPr>
            <a:picLocks noChangeAspect="1"/>
          </p:cNvPicPr>
          <p:nvPr/>
        </p:nvPicPr>
        <p:blipFill rotWithShape="1">
          <a:blip r:embed="rId4">
            <a:extLst>
              <a:ext uri="{28A0092B-C50C-407E-A947-70E740481C1C}">
                <a14:useLocalDpi xmlns:a14="http://schemas.microsoft.com/office/drawing/2010/main" val="0"/>
              </a:ext>
            </a:extLst>
          </a:blip>
          <a:srcRect t="18905"/>
          <a:stretch/>
        </p:blipFill>
        <p:spPr>
          <a:xfrm>
            <a:off x="397248" y="1551397"/>
            <a:ext cx="3040639" cy="2465798"/>
          </a:xfrm>
          <a:prstGeom prst="rect">
            <a:avLst/>
          </a:prstGeom>
        </p:spPr>
      </p:pic>
      <p:pic>
        <p:nvPicPr>
          <p:cNvPr id="1028" name="Picture 4" descr="Supporting the Wellbeing of Children with SEND: Essential Ideas for Early Years Educators (Little Minds Matter)">
            <a:extLst>
              <a:ext uri="{FF2B5EF4-FFF2-40B4-BE49-F238E27FC236}">
                <a16:creationId xmlns:a16="http://schemas.microsoft.com/office/drawing/2014/main" id="{F8265D75-490D-47E2-B61F-49B44765FB5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01889" y="4357827"/>
            <a:ext cx="1473586" cy="2085986"/>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DB0C408D-2066-4B9D-85B1-DAB986970F5D}"/>
              </a:ext>
            </a:extLst>
          </p:cNvPr>
          <p:cNvSpPr txBox="1"/>
          <p:nvPr/>
        </p:nvSpPr>
        <p:spPr>
          <a:xfrm>
            <a:off x="4089115" y="1606359"/>
            <a:ext cx="7243281" cy="4979376"/>
          </a:xfrm>
          <a:prstGeom prst="rect">
            <a:avLst/>
          </a:prstGeom>
          <a:noFill/>
        </p:spPr>
        <p:txBody>
          <a:bodyPr wrap="square" rtlCol="0">
            <a:spAutoFit/>
          </a:bodyPr>
          <a:lstStyle/>
          <a:p>
            <a:pPr marL="0" marR="0" lvl="0" indent="0" algn="l" defTabSz="914400" rtl="0" eaLnBrk="1" fontAlgn="base" latinLnBrk="0" hangingPunct="1">
              <a:lnSpc>
                <a:spcPts val="2040"/>
              </a:lnSpc>
              <a:spcBef>
                <a:spcPts val="0"/>
              </a:spcBef>
              <a:spcAft>
                <a:spcPts val="192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Helvetica" panose="020B0604020202020204" pitchFamily="34" charset="0"/>
                <a:ea typeface="Times New Roman" panose="02020603050405020304" pitchFamily="18" charset="0"/>
                <a:cs typeface="+mn-cs"/>
              </a:rPr>
              <a:t>Kerry Murphy is an early childhood specialist with a background in neurodiversity, disability and behaviour. She is a lecturer in early years and SEND at Goldsmiths University and the author of ‘A Guide to SEND in the Early Years’, amongst others. She is currently completing her doctorate (EdD) in play and neurodivergence at The University of Sheffield. Her research aims to challenge the quality of play-based intervention so that there is a move away from teaching neurodivergent children to mimic neurotypical skills, also referred to as masking.</a:t>
            </a:r>
            <a:endParaRPr kumimoji="0" lang="en-GB"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base" latinLnBrk="0" hangingPunct="1">
              <a:lnSpc>
                <a:spcPts val="204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Helvetica" panose="020B0604020202020204" pitchFamily="34" charset="0"/>
                <a:ea typeface="Times New Roman" panose="02020603050405020304" pitchFamily="18" charset="0"/>
                <a:cs typeface="+mn-cs"/>
              </a:rPr>
              <a:t>Kerry’s aim in working in the early years is to challenge the deficit narratives about children whose development does not take a typical pathway. She adopts a neurodiversity-affirming stance and believes in strengths-based approaches to inclusion. She offers training and guidance (</a:t>
            </a:r>
            <a:r>
              <a:rPr kumimoji="0" lang="en-GB" sz="1800" b="0" i="0" u="sng" strike="noStrike" kern="1200" cap="none" spc="0" normalizeH="0" baseline="0" noProof="0" dirty="0">
                <a:ln>
                  <a:noFill/>
                </a:ln>
                <a:solidFill>
                  <a:srgbClr val="224C7F"/>
                </a:solidFill>
                <a:effectLst/>
                <a:uLnTx/>
                <a:uFillTx/>
                <a:latin typeface="Helvetica" panose="020B0604020202020204" pitchFamily="34" charset="0"/>
                <a:ea typeface="Times New Roman" panose="02020603050405020304" pitchFamily="18" charset="0"/>
                <a:cs typeface="+mn-cs"/>
                <a:hlinkClick r:id="rId6"/>
              </a:rPr>
              <a:t>www.eyfs4me.com</a:t>
            </a:r>
            <a:r>
              <a:rPr kumimoji="0" lang="en-GB" sz="1800" b="0" i="0" u="none" strike="noStrike" kern="1200" cap="none" spc="0" normalizeH="0" baseline="0" noProof="0" dirty="0">
                <a:ln>
                  <a:noFill/>
                </a:ln>
                <a:solidFill>
                  <a:srgbClr val="000000"/>
                </a:solidFill>
                <a:effectLst/>
                <a:uLnTx/>
                <a:uFillTx/>
                <a:latin typeface="Helvetica" panose="020B0604020202020204" pitchFamily="34" charset="0"/>
                <a:ea typeface="Times New Roman" panose="02020603050405020304" pitchFamily="18" charset="0"/>
                <a:cs typeface="+mn-cs"/>
              </a:rPr>
              <a:t>) to help practitioners and settings become neuroinclusive, including understanding the role of neurodiversity &amp; ableism and the harms of traditional behaviour management approaches.</a:t>
            </a:r>
            <a:endParaRPr kumimoji="0" lang="en-GB"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p>
        </p:txBody>
      </p:sp>
      <p:pic>
        <p:nvPicPr>
          <p:cNvPr id="13" name="Picture 2" descr="C:\Users\SimonsV\AppData\Local\Microsoft\Windows\Temporary Internet Files\Content.Outlook\OFGLL62P\EIS web logo small.png">
            <a:extLst>
              <a:ext uri="{FF2B5EF4-FFF2-40B4-BE49-F238E27FC236}">
                <a16:creationId xmlns:a16="http://schemas.microsoft.com/office/drawing/2014/main" id="{1C95B387-1E77-48DB-8312-18AB426F314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4662" y="508289"/>
            <a:ext cx="2260598" cy="565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23685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1">
            <a:extLst>
              <a:ext uri="{FF2B5EF4-FFF2-40B4-BE49-F238E27FC236}">
                <a16:creationId xmlns:a16="http://schemas.microsoft.com/office/drawing/2014/main" id="{1CC63895-5E46-8DEF-D80E-F8C1A4D9B93B}"/>
              </a:ext>
            </a:extLst>
          </p:cNvPr>
          <p:cNvGraphicFramePr>
            <a:graphicFrameLocks noGrp="1"/>
          </p:cNvGraphicFramePr>
          <p:nvPr>
            <p:ph sz="quarter" idx="10"/>
          </p:nvPr>
        </p:nvGraphicFramePr>
        <p:xfrm>
          <a:off x="865188" y="1737403"/>
          <a:ext cx="9899969" cy="47881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2" descr="C:\Users\SimonsV\AppData\Local\Microsoft\Windows\Temporary Internet Files\Content.Outlook\OFGLL62P\EIS web logo small.png">
            <a:extLst>
              <a:ext uri="{FF2B5EF4-FFF2-40B4-BE49-F238E27FC236}">
                <a16:creationId xmlns:a16="http://schemas.microsoft.com/office/drawing/2014/main" id="{4E9280CB-0F00-423E-8A5B-2185DF2FAA1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0417" y="625841"/>
            <a:ext cx="2260598" cy="565150"/>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2">
            <a:extLst>
              <a:ext uri="{FF2B5EF4-FFF2-40B4-BE49-F238E27FC236}">
                <a16:creationId xmlns:a16="http://schemas.microsoft.com/office/drawing/2014/main" id="{C1F83C54-A52F-441B-8AF3-7B005B8336E3}"/>
              </a:ext>
            </a:extLst>
          </p:cNvPr>
          <p:cNvSpPr>
            <a:spLocks noGrp="1"/>
          </p:cNvSpPr>
          <p:nvPr>
            <p:ph type="body" sz="quarter" idx="11"/>
          </p:nvPr>
        </p:nvSpPr>
        <p:spPr>
          <a:xfrm>
            <a:off x="2794045" y="332466"/>
            <a:ext cx="6956130" cy="565150"/>
          </a:xfrm>
          <a:noFill/>
        </p:spPr>
        <p:txBody>
          <a:bodyPr/>
          <a:lstStyle/>
          <a:p>
            <a:pPr algn="ctr"/>
            <a:r>
              <a:rPr lang="en-GB" dirty="0"/>
              <a:t>Training Opportunities to promote a whole setting approach to supporting inclusive practice</a:t>
            </a:r>
          </a:p>
        </p:txBody>
      </p:sp>
    </p:spTree>
    <p:extLst>
      <p:ext uri="{BB962C8B-B14F-4D97-AF65-F5344CB8AC3E}">
        <p14:creationId xmlns:p14="http://schemas.microsoft.com/office/powerpoint/2010/main" val="35423495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FCA71E6-96CB-4B31-A722-C409D8F549DA}"/>
              </a:ext>
            </a:extLst>
          </p:cNvPr>
          <p:cNvSpPr>
            <a:spLocks noGrp="1"/>
          </p:cNvSpPr>
          <p:nvPr>
            <p:ph sz="quarter" idx="10"/>
          </p:nvPr>
        </p:nvSpPr>
        <p:spPr>
          <a:xfrm>
            <a:off x="752173" y="1332824"/>
            <a:ext cx="6789058" cy="5335104"/>
          </a:xfrm>
        </p:spPr>
        <p:txBody>
          <a:bodyPr/>
          <a:lstStyle/>
          <a:p>
            <a:pPr marL="342900" indent="-342900">
              <a:buFont typeface="Arial" panose="020B0604020202020204" pitchFamily="34" charset="0"/>
              <a:buChar char="•"/>
            </a:pPr>
            <a:r>
              <a:rPr lang="en-GB" sz="2200" dirty="0"/>
              <a:t>Child centred – personal to the child based on what those who know the child well feel would be of greatest benefit at a point in time.</a:t>
            </a:r>
          </a:p>
          <a:p>
            <a:pPr marL="342900" indent="-342900">
              <a:buFont typeface="Arial" panose="020B0604020202020204" pitchFamily="34" charset="0"/>
              <a:buChar char="•"/>
            </a:pPr>
            <a:r>
              <a:rPr lang="en-GB" sz="2200" dirty="0"/>
              <a:t>Set and guided by those involved with the child, in the context of their setting – this may mean some children with multi agency input have.</a:t>
            </a:r>
          </a:p>
          <a:p>
            <a:pPr marL="342900" indent="-342900">
              <a:buFont typeface="Arial" panose="020B0604020202020204" pitchFamily="34" charset="0"/>
              <a:buChar char="•"/>
            </a:pPr>
            <a:r>
              <a:rPr lang="en-GB" sz="2200" dirty="0"/>
              <a:t>Aspirational but realistic.</a:t>
            </a:r>
          </a:p>
          <a:p>
            <a:pPr marL="342900" indent="-342900">
              <a:buFont typeface="Arial" panose="020B0604020202020204" pitchFamily="34" charset="0"/>
              <a:buChar char="•"/>
            </a:pPr>
            <a:r>
              <a:rPr lang="en-GB" sz="2200" dirty="0"/>
              <a:t>Reflective of what is important to the child – what they themselves might want</a:t>
            </a:r>
            <a:r>
              <a:rPr lang="en-GB" sz="2200" b="1" dirty="0"/>
              <a:t> to </a:t>
            </a:r>
            <a:r>
              <a:rPr lang="en-GB" sz="2200" dirty="0"/>
              <a:t>achieve, and what is important</a:t>
            </a:r>
            <a:r>
              <a:rPr lang="en-GB" sz="2200" b="1" dirty="0"/>
              <a:t> for </a:t>
            </a:r>
            <a:r>
              <a:rPr lang="en-GB" sz="2200" dirty="0"/>
              <a:t>them – as decided to be important for their development by others supporting them.</a:t>
            </a:r>
          </a:p>
          <a:p>
            <a:pPr marL="342900" indent="-342900">
              <a:buFont typeface="Arial" panose="020B0604020202020204" pitchFamily="34" charset="0"/>
              <a:buChar char="•"/>
            </a:pPr>
            <a:r>
              <a:rPr lang="en-GB" sz="2200" dirty="0"/>
              <a:t>Longer term – usually set to link to what targets can work towards achieving by the end of a phase of education – end of preschool.</a:t>
            </a:r>
          </a:p>
        </p:txBody>
      </p:sp>
      <p:sp>
        <p:nvSpPr>
          <p:cNvPr id="3" name="Text Placeholder 2">
            <a:extLst>
              <a:ext uri="{FF2B5EF4-FFF2-40B4-BE49-F238E27FC236}">
                <a16:creationId xmlns:a16="http://schemas.microsoft.com/office/drawing/2014/main" id="{81600228-CF87-4F28-A513-607D492561A2}"/>
              </a:ext>
            </a:extLst>
          </p:cNvPr>
          <p:cNvSpPr>
            <a:spLocks noGrp="1"/>
          </p:cNvSpPr>
          <p:nvPr>
            <p:ph type="body" sz="quarter" idx="11"/>
          </p:nvPr>
        </p:nvSpPr>
        <p:spPr>
          <a:xfrm>
            <a:off x="1889919" y="644579"/>
            <a:ext cx="8412162" cy="565150"/>
          </a:xfrm>
        </p:spPr>
        <p:txBody>
          <a:bodyPr/>
          <a:lstStyle/>
          <a:p>
            <a:pPr algn="ctr"/>
            <a:r>
              <a:rPr lang="en-GB" dirty="0"/>
              <a:t>Considering Outcomes</a:t>
            </a:r>
          </a:p>
        </p:txBody>
      </p:sp>
      <p:pic>
        <p:nvPicPr>
          <p:cNvPr id="4" name="Picture 2" descr="C:\Users\SimonsV\AppData\Local\Microsoft\Windows\Temporary Internet Files\Content.Outlook\OFGLL62P\EIS web logo small.png">
            <a:extLst>
              <a:ext uri="{FF2B5EF4-FFF2-40B4-BE49-F238E27FC236}">
                <a16:creationId xmlns:a16="http://schemas.microsoft.com/office/drawing/2014/main" id="{4E9280CB-0F00-423E-8A5B-2185DF2FAA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839" y="615042"/>
            <a:ext cx="2260598" cy="56515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Graphical user interface, application, table, Excel&#10;&#10;Description automatically generated">
            <a:extLst>
              <a:ext uri="{FF2B5EF4-FFF2-40B4-BE49-F238E27FC236}">
                <a16:creationId xmlns:a16="http://schemas.microsoft.com/office/drawing/2014/main" id="{E2519F3B-55F0-4FFD-8BC8-02C7FC6348BE}"/>
              </a:ext>
            </a:extLst>
          </p:cNvPr>
          <p:cNvPicPr>
            <a:picLocks noChangeAspect="1"/>
          </p:cNvPicPr>
          <p:nvPr/>
        </p:nvPicPr>
        <p:blipFill rotWithShape="1">
          <a:blip r:embed="rId4">
            <a:extLst>
              <a:ext uri="{28A0092B-C50C-407E-A947-70E740481C1C}">
                <a14:useLocalDpi xmlns:a14="http://schemas.microsoft.com/office/drawing/2010/main" val="0"/>
              </a:ext>
            </a:extLst>
          </a:blip>
          <a:srcRect l="66594" t="26530" r="5291" b="5141"/>
          <a:stretch/>
        </p:blipFill>
        <p:spPr>
          <a:xfrm>
            <a:off x="7828908" y="1582220"/>
            <a:ext cx="3610919" cy="4708570"/>
          </a:xfrm>
          <a:prstGeom prst="rect">
            <a:avLst/>
          </a:prstGeom>
        </p:spPr>
      </p:pic>
    </p:spTree>
    <p:extLst>
      <p:ext uri="{BB962C8B-B14F-4D97-AF65-F5344CB8AC3E}">
        <p14:creationId xmlns:p14="http://schemas.microsoft.com/office/powerpoint/2010/main" val="3092248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FCA71E6-96CB-4B31-A722-C409D8F549DA}"/>
              </a:ext>
            </a:extLst>
          </p:cNvPr>
          <p:cNvSpPr>
            <a:spLocks noGrp="1"/>
          </p:cNvSpPr>
          <p:nvPr>
            <p:ph sz="quarter" idx="10"/>
          </p:nvPr>
        </p:nvSpPr>
        <p:spPr>
          <a:xfrm>
            <a:off x="854915" y="1497210"/>
            <a:ext cx="6357543" cy="4451528"/>
          </a:xfrm>
        </p:spPr>
        <p:txBody>
          <a:bodyPr/>
          <a:lstStyle/>
          <a:p>
            <a:pPr>
              <a:buFont typeface="Arial" panose="020B0604020202020204" pitchFamily="34" charset="0"/>
              <a:buChar char="•"/>
            </a:pPr>
            <a:r>
              <a:rPr lang="en-GB" sz="2200" dirty="0"/>
              <a:t>It is important for targets to be holistic, but they also need to be clear and boundaried – SMART.</a:t>
            </a:r>
          </a:p>
          <a:p>
            <a:pPr>
              <a:buFont typeface="Arial" panose="020B0604020202020204" pitchFamily="34" charset="0"/>
              <a:buChar char="•"/>
            </a:pPr>
            <a:r>
              <a:rPr lang="en-GB" sz="2200" dirty="0"/>
              <a:t>Targets must be linked to the outcomes set – the targets are the small steps you will support a child with get closer to achieving their outcomes.</a:t>
            </a:r>
          </a:p>
          <a:p>
            <a:pPr>
              <a:buFont typeface="Arial" panose="020B0604020202020204" pitchFamily="34" charset="0"/>
              <a:buChar char="•"/>
            </a:pPr>
            <a:r>
              <a:rPr lang="en-GB" sz="2200" dirty="0"/>
              <a:t>Centre the child - what interest based tools do you use to support your target planning? How will you reflect the child’s voice.</a:t>
            </a:r>
          </a:p>
          <a:p>
            <a:pPr>
              <a:buFont typeface="Arial" panose="020B0604020202020204" pitchFamily="34" charset="0"/>
              <a:buChar char="•"/>
            </a:pPr>
            <a:r>
              <a:rPr lang="en-GB" sz="2200" dirty="0"/>
              <a:t>Who else supports you in developing targets? Are there any challenges around this?</a:t>
            </a:r>
          </a:p>
          <a:p>
            <a:pPr>
              <a:buFont typeface="Arial" panose="020B0604020202020204" pitchFamily="34" charset="0"/>
              <a:buChar char="•"/>
            </a:pPr>
            <a:r>
              <a:rPr lang="en-GB" sz="2200" dirty="0"/>
              <a:t>What type of support do you put in place to enable children to make the most progress? How often do you review children's progress and set next steps?</a:t>
            </a:r>
          </a:p>
          <a:p>
            <a:pPr marL="342900" indent="-342900">
              <a:buFont typeface="Arial" panose="020B0604020202020204" pitchFamily="34" charset="0"/>
              <a:buChar char="•"/>
            </a:pPr>
            <a:endParaRPr lang="en-GB" sz="2400" dirty="0"/>
          </a:p>
        </p:txBody>
      </p:sp>
      <p:sp>
        <p:nvSpPr>
          <p:cNvPr id="3" name="Text Placeholder 2">
            <a:extLst>
              <a:ext uri="{FF2B5EF4-FFF2-40B4-BE49-F238E27FC236}">
                <a16:creationId xmlns:a16="http://schemas.microsoft.com/office/drawing/2014/main" id="{81600228-CF87-4F28-A513-607D492561A2}"/>
              </a:ext>
            </a:extLst>
          </p:cNvPr>
          <p:cNvSpPr>
            <a:spLocks noGrp="1"/>
          </p:cNvSpPr>
          <p:nvPr>
            <p:ph type="body" sz="quarter" idx="11"/>
          </p:nvPr>
        </p:nvSpPr>
        <p:spPr>
          <a:xfrm>
            <a:off x="1889919" y="644579"/>
            <a:ext cx="8412162" cy="565150"/>
          </a:xfrm>
        </p:spPr>
        <p:txBody>
          <a:bodyPr/>
          <a:lstStyle/>
          <a:p>
            <a:pPr algn="ctr"/>
            <a:r>
              <a:rPr lang="en-GB" dirty="0"/>
              <a:t>Planning targets</a:t>
            </a:r>
          </a:p>
        </p:txBody>
      </p:sp>
      <p:pic>
        <p:nvPicPr>
          <p:cNvPr id="4" name="Picture 2" descr="C:\Users\SimonsV\AppData\Local\Microsoft\Windows\Temporary Internet Files\Content.Outlook\OFGLL62P\EIS web logo small.png">
            <a:extLst>
              <a:ext uri="{FF2B5EF4-FFF2-40B4-BE49-F238E27FC236}">
                <a16:creationId xmlns:a16="http://schemas.microsoft.com/office/drawing/2014/main" id="{4E9280CB-0F00-423E-8A5B-2185DF2FAA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839" y="615042"/>
            <a:ext cx="2260598" cy="56515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Graphical user interface, application, table, Excel&#10;&#10;Description automatically generated">
            <a:extLst>
              <a:ext uri="{FF2B5EF4-FFF2-40B4-BE49-F238E27FC236}">
                <a16:creationId xmlns:a16="http://schemas.microsoft.com/office/drawing/2014/main" id="{0FE1DC7F-CA83-4D32-9B01-459F11BF9337}"/>
              </a:ext>
            </a:extLst>
          </p:cNvPr>
          <p:cNvPicPr>
            <a:picLocks noChangeAspect="1"/>
          </p:cNvPicPr>
          <p:nvPr/>
        </p:nvPicPr>
        <p:blipFill rotWithShape="1">
          <a:blip r:embed="rId4">
            <a:extLst>
              <a:ext uri="{28A0092B-C50C-407E-A947-70E740481C1C}">
                <a14:useLocalDpi xmlns:a14="http://schemas.microsoft.com/office/drawing/2010/main" val="0"/>
              </a:ext>
            </a:extLst>
          </a:blip>
          <a:srcRect l="3287" t="25382" r="67303" b="32212"/>
          <a:stretch/>
        </p:blipFill>
        <p:spPr>
          <a:xfrm>
            <a:off x="7406222" y="1941816"/>
            <a:ext cx="4409060" cy="3411020"/>
          </a:xfrm>
          <a:prstGeom prst="rect">
            <a:avLst/>
          </a:prstGeom>
        </p:spPr>
      </p:pic>
    </p:spTree>
    <p:extLst>
      <p:ext uri="{BB962C8B-B14F-4D97-AF65-F5344CB8AC3E}">
        <p14:creationId xmlns:p14="http://schemas.microsoft.com/office/powerpoint/2010/main" val="12283485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FCA71E6-96CB-4B31-A722-C409D8F549DA}"/>
              </a:ext>
            </a:extLst>
          </p:cNvPr>
          <p:cNvSpPr>
            <a:spLocks noGrp="1"/>
          </p:cNvSpPr>
          <p:nvPr>
            <p:ph sz="quarter" idx="10"/>
          </p:nvPr>
        </p:nvSpPr>
        <p:spPr>
          <a:xfrm>
            <a:off x="363019" y="1209729"/>
            <a:ext cx="9602913" cy="4788131"/>
          </a:xfrm>
        </p:spPr>
        <p:txBody>
          <a:bodyPr/>
          <a:lstStyle/>
          <a:p>
            <a:pPr lvl="0">
              <a:lnSpc>
                <a:spcPct val="107000"/>
              </a:lnSpc>
              <a:spcAft>
                <a:spcPts val="800"/>
              </a:spcAft>
              <a:tabLst>
                <a:tab pos="457200" algn="l"/>
              </a:tabLst>
            </a:pPr>
            <a:r>
              <a:rPr lang="en-GB" sz="2200" b="1" dirty="0">
                <a:effectLst/>
                <a:ea typeface="Calibri" panose="020F0502020204030204" pitchFamily="34" charset="0"/>
              </a:rPr>
              <a:t>S</a:t>
            </a:r>
            <a:r>
              <a:rPr lang="en-GB" sz="2200" dirty="0">
                <a:effectLst/>
                <a:ea typeface="Calibri" panose="020F0502020204030204" pitchFamily="34" charset="0"/>
              </a:rPr>
              <a:t>pecific - Targets must be clear, child focused and relevant to the child you are planning them for.</a:t>
            </a:r>
          </a:p>
          <a:p>
            <a:pPr lvl="0">
              <a:lnSpc>
                <a:spcPct val="107000"/>
              </a:lnSpc>
              <a:spcAft>
                <a:spcPts val="800"/>
              </a:spcAft>
              <a:tabLst>
                <a:tab pos="457200" algn="l"/>
              </a:tabLst>
            </a:pPr>
            <a:r>
              <a:rPr lang="en-GB" sz="2200" b="1" dirty="0">
                <a:ea typeface="Calibri" panose="020F0502020204030204" pitchFamily="34" charset="0"/>
              </a:rPr>
              <a:t>M</a:t>
            </a:r>
            <a:r>
              <a:rPr lang="en-GB" sz="2200" dirty="0">
                <a:ea typeface="Calibri" panose="020F0502020204030204" pitchFamily="34" charset="0"/>
              </a:rPr>
              <a:t>easurable – As detailed in the Code of Practice, practitioners should use targets to demonstrate how they are supporting children to make progress. There needs to be an element that can measure progress.</a:t>
            </a:r>
          </a:p>
          <a:p>
            <a:pPr lvl="0">
              <a:lnSpc>
                <a:spcPct val="107000"/>
              </a:lnSpc>
              <a:spcAft>
                <a:spcPts val="800"/>
              </a:spcAft>
              <a:tabLst>
                <a:tab pos="457200" algn="l"/>
              </a:tabLst>
            </a:pPr>
            <a:r>
              <a:rPr lang="en-GB" sz="2200" b="1" dirty="0">
                <a:effectLst/>
                <a:ea typeface="Calibri" panose="020F0502020204030204" pitchFamily="34" charset="0"/>
              </a:rPr>
              <a:t>A</a:t>
            </a:r>
            <a:r>
              <a:rPr lang="en-GB" sz="2200" dirty="0">
                <a:effectLst/>
                <a:ea typeface="Calibri" panose="020F0502020204030204" pitchFamily="34" charset="0"/>
              </a:rPr>
              <a:t>chievable – Targets needs to be realistic within the child’s abilities. Take time to make sure you make them just the right size for the individual.</a:t>
            </a:r>
          </a:p>
          <a:p>
            <a:pPr lvl="0">
              <a:lnSpc>
                <a:spcPct val="107000"/>
              </a:lnSpc>
              <a:spcAft>
                <a:spcPts val="800"/>
              </a:spcAft>
              <a:tabLst>
                <a:tab pos="457200" algn="l"/>
              </a:tabLst>
            </a:pPr>
            <a:r>
              <a:rPr lang="en-GB" sz="2200" b="1" dirty="0">
                <a:ea typeface="Calibri" panose="020F0502020204030204" pitchFamily="34" charset="0"/>
              </a:rPr>
              <a:t>R</a:t>
            </a:r>
            <a:r>
              <a:rPr lang="en-GB" sz="2200" dirty="0">
                <a:ea typeface="Calibri" panose="020F0502020204030204" pitchFamily="34" charset="0"/>
              </a:rPr>
              <a:t>ealistic – or relevant. Making sure that what needs to happen does – can the target be delivered in terms of the child’s abilities and practice limitations? Is it important to the child?</a:t>
            </a:r>
          </a:p>
          <a:p>
            <a:pPr lvl="0">
              <a:lnSpc>
                <a:spcPct val="107000"/>
              </a:lnSpc>
              <a:spcAft>
                <a:spcPts val="800"/>
              </a:spcAft>
              <a:tabLst>
                <a:tab pos="457200" algn="l"/>
              </a:tabLst>
            </a:pPr>
            <a:r>
              <a:rPr lang="en-GB" sz="2200" b="1" dirty="0">
                <a:effectLst/>
                <a:ea typeface="Calibri" panose="020F0502020204030204" pitchFamily="34" charset="0"/>
              </a:rPr>
              <a:t>T</a:t>
            </a:r>
            <a:r>
              <a:rPr lang="en-GB" sz="2200" dirty="0">
                <a:effectLst/>
                <a:ea typeface="Calibri" panose="020F0502020204030204" pitchFamily="34" charset="0"/>
              </a:rPr>
              <a:t>ime – Timely/timebound. Targets need to include how many times you will aim for delivery and how long you are aiming for – to support measurability.</a:t>
            </a:r>
          </a:p>
          <a:p>
            <a:endParaRPr lang="en-GB" dirty="0"/>
          </a:p>
        </p:txBody>
      </p:sp>
      <p:sp>
        <p:nvSpPr>
          <p:cNvPr id="3" name="Text Placeholder 2">
            <a:extLst>
              <a:ext uri="{FF2B5EF4-FFF2-40B4-BE49-F238E27FC236}">
                <a16:creationId xmlns:a16="http://schemas.microsoft.com/office/drawing/2014/main" id="{81600228-CF87-4F28-A513-607D492561A2}"/>
              </a:ext>
            </a:extLst>
          </p:cNvPr>
          <p:cNvSpPr>
            <a:spLocks noGrp="1"/>
          </p:cNvSpPr>
          <p:nvPr>
            <p:ph type="body" sz="quarter" idx="11"/>
          </p:nvPr>
        </p:nvSpPr>
        <p:spPr>
          <a:xfrm>
            <a:off x="1889919" y="644579"/>
            <a:ext cx="8412162" cy="732158"/>
          </a:xfrm>
        </p:spPr>
        <p:txBody>
          <a:bodyPr/>
          <a:lstStyle/>
          <a:p>
            <a:pPr algn="ctr"/>
            <a:r>
              <a:rPr lang="en-GB" dirty="0"/>
              <a:t>Targets - SMART</a:t>
            </a:r>
          </a:p>
        </p:txBody>
      </p:sp>
      <p:pic>
        <p:nvPicPr>
          <p:cNvPr id="4" name="Picture 2" descr="C:\Users\SimonsV\AppData\Local\Microsoft\Windows\Temporary Internet Files\Content.Outlook\OFGLL62P\EIS web logo small.png">
            <a:extLst>
              <a:ext uri="{FF2B5EF4-FFF2-40B4-BE49-F238E27FC236}">
                <a16:creationId xmlns:a16="http://schemas.microsoft.com/office/drawing/2014/main" id="{4E9280CB-0F00-423E-8A5B-2185DF2FAA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839" y="615042"/>
            <a:ext cx="2260598" cy="5651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32BD6EB4-9323-47E6-B6A1-6ECEF55E99C3}"/>
              </a:ext>
            </a:extLst>
          </p:cNvPr>
          <p:cNvPicPr>
            <a:picLocks noChangeAspect="1"/>
          </p:cNvPicPr>
          <p:nvPr/>
        </p:nvPicPr>
        <p:blipFill>
          <a:blip r:embed="rId4"/>
          <a:stretch>
            <a:fillRect/>
          </a:stretch>
        </p:blipFill>
        <p:spPr>
          <a:xfrm>
            <a:off x="9811820" y="2031786"/>
            <a:ext cx="2219218" cy="2958956"/>
          </a:xfrm>
          <a:prstGeom prst="rect">
            <a:avLst/>
          </a:prstGeom>
        </p:spPr>
      </p:pic>
    </p:spTree>
    <p:extLst>
      <p:ext uri="{BB962C8B-B14F-4D97-AF65-F5344CB8AC3E}">
        <p14:creationId xmlns:p14="http://schemas.microsoft.com/office/powerpoint/2010/main" val="16859506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1600228-CF87-4F28-A513-607D492561A2}"/>
              </a:ext>
            </a:extLst>
          </p:cNvPr>
          <p:cNvSpPr>
            <a:spLocks noGrp="1"/>
          </p:cNvSpPr>
          <p:nvPr>
            <p:ph type="body" sz="quarter" idx="11"/>
          </p:nvPr>
        </p:nvSpPr>
        <p:spPr>
          <a:xfrm>
            <a:off x="1889919" y="644579"/>
            <a:ext cx="8412162" cy="565150"/>
          </a:xfrm>
        </p:spPr>
        <p:txBody>
          <a:bodyPr/>
          <a:lstStyle/>
          <a:p>
            <a:pPr algn="ctr"/>
            <a:r>
              <a:rPr lang="en-GB" dirty="0"/>
              <a:t>Targets  </a:t>
            </a:r>
          </a:p>
        </p:txBody>
      </p:sp>
      <p:pic>
        <p:nvPicPr>
          <p:cNvPr id="4" name="Picture 2" descr="C:\Users\SimonsV\AppData\Local\Microsoft\Windows\Temporary Internet Files\Content.Outlook\OFGLL62P\EIS web logo small.png">
            <a:extLst>
              <a:ext uri="{FF2B5EF4-FFF2-40B4-BE49-F238E27FC236}">
                <a16:creationId xmlns:a16="http://schemas.microsoft.com/office/drawing/2014/main" id="{4E9280CB-0F00-423E-8A5B-2185DF2FAA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839" y="615042"/>
            <a:ext cx="2260598" cy="56515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12A421E7-2BF7-4CB4-9920-357965511A6B}"/>
              </a:ext>
            </a:extLst>
          </p:cNvPr>
          <p:cNvSpPr txBox="1"/>
          <p:nvPr/>
        </p:nvSpPr>
        <p:spPr>
          <a:xfrm>
            <a:off x="750154" y="1381329"/>
            <a:ext cx="10715806" cy="4832092"/>
          </a:xfrm>
          <a:prstGeom prst="rect">
            <a:avLst/>
          </a:prstGeom>
          <a:noFill/>
        </p:spPr>
        <p:txBody>
          <a:bodyPr wrap="square" rtlCol="0">
            <a:spAutoFit/>
          </a:bodyPr>
          <a:lstStyle/>
          <a:p>
            <a:r>
              <a:rPr lang="en-GB" sz="2200" dirty="0">
                <a:latin typeface="Arial" panose="020B0604020202020204" pitchFamily="34" charset="0"/>
                <a:cs typeface="Arial" panose="020B0604020202020204" pitchFamily="34" charset="0"/>
              </a:rPr>
              <a:t>SMART is an important tool as it helps to centre your planning, but there is a current argument about its use in child centred practice. You may read or hear about different ways to write targets, for example SHARE.</a:t>
            </a:r>
          </a:p>
          <a:p>
            <a:endParaRPr lang="en-GB" sz="2200" dirty="0">
              <a:latin typeface="Arial" panose="020B0604020202020204" pitchFamily="34" charset="0"/>
              <a:cs typeface="Arial" panose="020B0604020202020204" pitchFamily="34" charset="0"/>
            </a:endParaRPr>
          </a:p>
          <a:p>
            <a:r>
              <a:rPr lang="en-GB" sz="2200" dirty="0">
                <a:latin typeface="Arial" panose="020B0604020202020204" pitchFamily="34" charset="0"/>
                <a:cs typeface="Arial" panose="020B0604020202020204" pitchFamily="34" charset="0"/>
              </a:rPr>
              <a:t>As you get more practiced at target writing you can look to other methods to support you in writing effective targets.</a:t>
            </a:r>
          </a:p>
          <a:p>
            <a:endParaRPr lang="en-GB" sz="2200" dirty="0">
              <a:latin typeface="Arial" panose="020B0604020202020204" pitchFamily="34" charset="0"/>
              <a:cs typeface="Arial" panose="020B0604020202020204" pitchFamily="34" charset="0"/>
            </a:endParaRPr>
          </a:p>
          <a:p>
            <a:r>
              <a:rPr lang="en-GB" sz="2200" dirty="0">
                <a:latin typeface="Arial" panose="020B0604020202020204" pitchFamily="34" charset="0"/>
                <a:cs typeface="Arial" panose="020B0604020202020204" pitchFamily="34" charset="0"/>
              </a:rPr>
              <a:t>The important things to keep thinking back to when writing targets are:</a:t>
            </a:r>
          </a:p>
          <a:p>
            <a:pPr marL="342900" indent="-342900">
              <a:buFont typeface="Arial" panose="020B0604020202020204" pitchFamily="34" charset="0"/>
              <a:buChar char="•"/>
            </a:pPr>
            <a:r>
              <a:rPr lang="en-GB" sz="2200" dirty="0">
                <a:latin typeface="Arial" panose="020B0604020202020204" pitchFamily="34" charset="0"/>
                <a:cs typeface="Arial" panose="020B0604020202020204" pitchFamily="34" charset="0"/>
              </a:rPr>
              <a:t>Is this important for the child – does it support their wellbeing?</a:t>
            </a:r>
          </a:p>
          <a:p>
            <a:pPr marL="342900" indent="-342900">
              <a:buFont typeface="Arial" panose="020B0604020202020204" pitchFamily="34" charset="0"/>
              <a:buChar char="•"/>
            </a:pPr>
            <a:r>
              <a:rPr lang="en-GB" sz="2200" dirty="0">
                <a:latin typeface="Arial" panose="020B0604020202020204" pitchFamily="34" charset="0"/>
                <a:cs typeface="Arial" panose="020B0604020202020204" pitchFamily="34" charset="0"/>
              </a:rPr>
              <a:t>Does it consider the interests and play styles of the child?</a:t>
            </a:r>
          </a:p>
          <a:p>
            <a:pPr marL="342900" indent="-342900">
              <a:buFont typeface="Arial" panose="020B0604020202020204" pitchFamily="34" charset="0"/>
              <a:buChar char="•"/>
            </a:pPr>
            <a:r>
              <a:rPr lang="en-GB" sz="2200" dirty="0">
                <a:latin typeface="Arial" panose="020B0604020202020204" pitchFamily="34" charset="0"/>
                <a:cs typeface="Arial" panose="020B0604020202020204" pitchFamily="34" charset="0"/>
              </a:rPr>
              <a:t>Can it be achieved?</a:t>
            </a:r>
          </a:p>
          <a:p>
            <a:pPr marL="342900" indent="-342900">
              <a:buFont typeface="Arial" panose="020B0604020202020204" pitchFamily="34" charset="0"/>
              <a:buChar char="•"/>
            </a:pPr>
            <a:r>
              <a:rPr lang="en-GB" sz="2200" dirty="0">
                <a:latin typeface="Arial" panose="020B0604020202020204" pitchFamily="34" charset="0"/>
                <a:cs typeface="Arial" panose="020B0604020202020204" pitchFamily="34" charset="0"/>
              </a:rPr>
              <a:t>Is it clear but can it also be flexible?</a:t>
            </a:r>
          </a:p>
          <a:p>
            <a:pPr marL="342900" indent="-342900">
              <a:buFont typeface="Arial" panose="020B0604020202020204" pitchFamily="34" charset="0"/>
              <a:buChar char="•"/>
            </a:pPr>
            <a:r>
              <a:rPr lang="en-GB" sz="2200" dirty="0">
                <a:latin typeface="Arial" panose="020B0604020202020204" pitchFamily="34" charset="0"/>
                <a:cs typeface="Arial" panose="020B0604020202020204" pitchFamily="34" charset="0"/>
              </a:rPr>
              <a:t>How will you know it has been achieved?</a:t>
            </a:r>
          </a:p>
          <a:p>
            <a:pPr marL="342900" indent="-342900">
              <a:buFont typeface="Arial" panose="020B0604020202020204" pitchFamily="34" charset="0"/>
              <a:buChar char="•"/>
            </a:pPr>
            <a:r>
              <a:rPr lang="en-GB" sz="2200" dirty="0">
                <a:latin typeface="Arial" panose="020B0604020202020204" pitchFamily="34" charset="0"/>
                <a:cs typeface="Arial" panose="020B0604020202020204" pitchFamily="34" charset="0"/>
              </a:rPr>
              <a:t>Have you fully considered how it will be delivered?</a:t>
            </a:r>
          </a:p>
        </p:txBody>
      </p:sp>
    </p:spTree>
    <p:extLst>
      <p:ext uri="{BB962C8B-B14F-4D97-AF65-F5344CB8AC3E}">
        <p14:creationId xmlns:p14="http://schemas.microsoft.com/office/powerpoint/2010/main" val="15785209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1600228-CF87-4F28-A513-607D492561A2}"/>
              </a:ext>
            </a:extLst>
          </p:cNvPr>
          <p:cNvSpPr>
            <a:spLocks noGrp="1"/>
          </p:cNvSpPr>
          <p:nvPr>
            <p:ph type="body" sz="quarter" idx="11"/>
          </p:nvPr>
        </p:nvSpPr>
        <p:spPr>
          <a:xfrm>
            <a:off x="1889919" y="644579"/>
            <a:ext cx="8412162" cy="565150"/>
          </a:xfrm>
        </p:spPr>
        <p:txBody>
          <a:bodyPr/>
          <a:lstStyle/>
          <a:p>
            <a:pPr algn="ctr"/>
            <a:r>
              <a:rPr lang="en-GB" dirty="0"/>
              <a:t>Quick fire! Target or Outcome?</a:t>
            </a:r>
          </a:p>
        </p:txBody>
      </p:sp>
      <p:pic>
        <p:nvPicPr>
          <p:cNvPr id="4" name="Picture 2" descr="C:\Users\SimonsV\AppData\Local\Microsoft\Windows\Temporary Internet Files\Content.Outlook\OFGLL62P\EIS web logo small.png">
            <a:extLst>
              <a:ext uri="{FF2B5EF4-FFF2-40B4-BE49-F238E27FC236}">
                <a16:creationId xmlns:a16="http://schemas.microsoft.com/office/drawing/2014/main" id="{4E9280CB-0F00-423E-8A5B-2185DF2FAA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839" y="615042"/>
            <a:ext cx="2260598" cy="56515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81A74ED2-8581-4931-8A19-EAD9BD79737C}"/>
              </a:ext>
            </a:extLst>
          </p:cNvPr>
          <p:cNvSpPr txBox="1"/>
          <p:nvPr/>
        </p:nvSpPr>
        <p:spPr>
          <a:xfrm>
            <a:off x="678094" y="1551397"/>
            <a:ext cx="10870059" cy="6678751"/>
          </a:xfrm>
          <a:prstGeom prst="rect">
            <a:avLst/>
          </a:prstGeom>
          <a:noFill/>
        </p:spPr>
        <p:txBody>
          <a:bodyPr wrap="square" rtlCol="0">
            <a:spAutoFit/>
          </a:bodyPr>
          <a:lstStyle/>
          <a:p>
            <a:pPr marL="285750" indent="-285750">
              <a:buFont typeface="Arial" panose="020B0604020202020204" pitchFamily="34" charset="0"/>
              <a:buChar char="•"/>
            </a:pPr>
            <a:r>
              <a:rPr lang="en-GB" sz="2200" dirty="0">
                <a:effectLst/>
                <a:latin typeface="Arial" panose="020B0604020202020204" pitchFamily="34" charset="0"/>
                <a:ea typeface="Calibri" panose="020F0502020204030204" pitchFamily="34" charset="0"/>
                <a:cs typeface="Arial" panose="020B0604020202020204" pitchFamily="34" charset="0"/>
              </a:rPr>
              <a:t>Callum will be able to express his feelings in an appropriate way</a:t>
            </a:r>
            <a:r>
              <a:rPr lang="en-GB" sz="1800" dirty="0">
                <a:effectLst/>
                <a:latin typeface="Calibri" panose="020F0502020204030204" pitchFamily="34" charset="0"/>
                <a:ea typeface="Calibri" panose="020F0502020204030204" pitchFamily="34" charset="0"/>
                <a:cs typeface="Times New Roman" panose="02020603050405020304" pitchFamily="18" charset="0"/>
              </a:rPr>
              <a:t>.</a:t>
            </a:r>
          </a:p>
          <a:p>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GB" sz="2200" dirty="0">
                <a:latin typeface="Arial" panose="020B0604020202020204" pitchFamily="34" charset="0"/>
                <a:cs typeface="Arial" panose="020B0604020202020204" pitchFamily="34" charset="0"/>
              </a:rPr>
              <a:t>Talia will be able to use the Makaton sign for ‘more, ‘milk’ or ‘water’ at least once during snack time</a:t>
            </a:r>
          </a:p>
          <a:p>
            <a:pPr marL="285750" indent="-285750">
              <a:buFont typeface="Arial" panose="020B0604020202020204" pitchFamily="34" charset="0"/>
              <a:buChar char="•"/>
            </a:pPr>
            <a:endParaRPr lang="en-GB" sz="2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200" dirty="0">
                <a:latin typeface="Arial" panose="020B0604020202020204" pitchFamily="34" charset="0"/>
                <a:cs typeface="Arial" panose="020B0604020202020204" pitchFamily="34" charset="0"/>
              </a:rPr>
              <a:t>Briony will sit and listen to a favourite story with her preferred adult for 2 minutes each session.</a:t>
            </a:r>
          </a:p>
          <a:p>
            <a:pPr marL="285750" indent="-285750">
              <a:buFont typeface="Arial" panose="020B0604020202020204" pitchFamily="34" charset="0"/>
              <a:buChar char="•"/>
            </a:pPr>
            <a:endParaRPr lang="en-GB" sz="2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200" dirty="0">
                <a:latin typeface="Arial" panose="020B0604020202020204" pitchFamily="34" charset="0"/>
                <a:cs typeface="Arial" panose="020B0604020202020204" pitchFamily="34" charset="0"/>
              </a:rPr>
              <a:t>Jensen will be able to go to the toilet.</a:t>
            </a:r>
          </a:p>
          <a:p>
            <a:pPr marL="285750" indent="-285750">
              <a:buFont typeface="Arial" panose="020B0604020202020204" pitchFamily="34" charset="0"/>
              <a:buChar char="•"/>
            </a:pPr>
            <a:endParaRPr lang="en-GB" sz="2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200" dirty="0">
                <a:latin typeface="Arial" panose="020B0604020202020204" pitchFamily="34" charset="0"/>
                <a:cs typeface="Arial" panose="020B0604020202020204" pitchFamily="34" charset="0"/>
              </a:rPr>
              <a:t>Maisie will be able to take turns and share.</a:t>
            </a:r>
          </a:p>
          <a:p>
            <a:pPr marL="285750" indent="-285750">
              <a:buFont typeface="Arial" panose="020B0604020202020204" pitchFamily="34" charset="0"/>
              <a:buChar char="•"/>
            </a:pPr>
            <a:endParaRPr lang="en-GB" sz="2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200" dirty="0">
                <a:latin typeface="Arial" panose="020B0604020202020204" pitchFamily="34" charset="0"/>
                <a:cs typeface="Arial" panose="020B0604020202020204" pitchFamily="34" charset="0"/>
              </a:rPr>
              <a:t>Chloe will be able to follow instructions using 3 Information Carrying Words at least 50% of the time during free play at preschool.</a:t>
            </a:r>
          </a:p>
          <a:p>
            <a:pPr marL="285750" indent="-285750">
              <a:buFont typeface="Arial" panose="020B0604020202020204" pitchFamily="34" charset="0"/>
              <a:buChar char="•"/>
            </a:pPr>
            <a:endParaRPr lang="en-GB" sz="2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2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2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2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571855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1050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80">
                                          <p:stCondLst>
                                            <p:cond delay="0"/>
                                          </p:stCondLst>
                                        </p:cTn>
                                        <p:tgtEl>
                                          <p:spTgt spid="5">
                                            <p:txEl>
                                              <p:pRg st="0" end="0"/>
                                            </p:txEl>
                                          </p:spTgt>
                                        </p:tgtEl>
                                      </p:cBhvr>
                                    </p:animEffect>
                                    <p:anim calcmode="lin" valueType="num">
                                      <p:cBhvr>
                                        <p:cTn id="8" dur="1822" tmFilter="0,0; 0.14,0.36; 0.43,0.73; 0.71,0.91; 1.0,1.0">
                                          <p:stCondLst>
                                            <p:cond delay="0"/>
                                          </p:stCondLst>
                                        </p:cTn>
                                        <p:tgtEl>
                                          <p:spTgt spid="5">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xEl>
                                              <p:pRg st="0" end="0"/>
                                            </p:txEl>
                                          </p:spTgt>
                                        </p:tgtEl>
                                      </p:cBhvr>
                                      <p:to x="100000" y="60000"/>
                                    </p:animScale>
                                    <p:animScale>
                                      <p:cBhvr>
                                        <p:cTn id="14" dur="166" decel="50000">
                                          <p:stCondLst>
                                            <p:cond delay="676"/>
                                          </p:stCondLst>
                                        </p:cTn>
                                        <p:tgtEl>
                                          <p:spTgt spid="5">
                                            <p:txEl>
                                              <p:pRg st="0" end="0"/>
                                            </p:txEl>
                                          </p:spTgt>
                                        </p:tgtEl>
                                      </p:cBhvr>
                                      <p:to x="100000" y="100000"/>
                                    </p:animScale>
                                    <p:animScale>
                                      <p:cBhvr>
                                        <p:cTn id="15" dur="26">
                                          <p:stCondLst>
                                            <p:cond delay="1312"/>
                                          </p:stCondLst>
                                        </p:cTn>
                                        <p:tgtEl>
                                          <p:spTgt spid="5">
                                            <p:txEl>
                                              <p:pRg st="0" end="0"/>
                                            </p:txEl>
                                          </p:spTgt>
                                        </p:tgtEl>
                                      </p:cBhvr>
                                      <p:to x="100000" y="80000"/>
                                    </p:animScale>
                                    <p:animScale>
                                      <p:cBhvr>
                                        <p:cTn id="16" dur="166" decel="50000">
                                          <p:stCondLst>
                                            <p:cond delay="1338"/>
                                          </p:stCondLst>
                                        </p:cTn>
                                        <p:tgtEl>
                                          <p:spTgt spid="5">
                                            <p:txEl>
                                              <p:pRg st="0" end="0"/>
                                            </p:txEl>
                                          </p:spTgt>
                                        </p:tgtEl>
                                      </p:cBhvr>
                                      <p:to x="100000" y="100000"/>
                                    </p:animScale>
                                    <p:animScale>
                                      <p:cBhvr>
                                        <p:cTn id="17" dur="26">
                                          <p:stCondLst>
                                            <p:cond delay="1642"/>
                                          </p:stCondLst>
                                        </p:cTn>
                                        <p:tgtEl>
                                          <p:spTgt spid="5">
                                            <p:txEl>
                                              <p:pRg st="0" end="0"/>
                                            </p:txEl>
                                          </p:spTgt>
                                        </p:tgtEl>
                                      </p:cBhvr>
                                      <p:to x="100000" y="90000"/>
                                    </p:animScale>
                                    <p:animScale>
                                      <p:cBhvr>
                                        <p:cTn id="18" dur="166" decel="50000">
                                          <p:stCondLst>
                                            <p:cond delay="1668"/>
                                          </p:stCondLst>
                                        </p:cTn>
                                        <p:tgtEl>
                                          <p:spTgt spid="5">
                                            <p:txEl>
                                              <p:pRg st="0" end="0"/>
                                            </p:txEl>
                                          </p:spTgt>
                                        </p:tgtEl>
                                      </p:cBhvr>
                                      <p:to x="100000" y="100000"/>
                                    </p:animScale>
                                    <p:animScale>
                                      <p:cBhvr>
                                        <p:cTn id="19" dur="26">
                                          <p:stCondLst>
                                            <p:cond delay="1808"/>
                                          </p:stCondLst>
                                        </p:cTn>
                                        <p:tgtEl>
                                          <p:spTgt spid="5">
                                            <p:txEl>
                                              <p:pRg st="0" end="0"/>
                                            </p:txEl>
                                          </p:spTgt>
                                        </p:tgtEl>
                                      </p:cBhvr>
                                      <p:to x="100000" y="95000"/>
                                    </p:animScale>
                                    <p:animScale>
                                      <p:cBhvr>
                                        <p:cTn id="20" dur="166" decel="50000">
                                          <p:stCondLst>
                                            <p:cond delay="1834"/>
                                          </p:stCondLst>
                                        </p:cTn>
                                        <p:tgtEl>
                                          <p:spTgt spid="5">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10500"/>
                                  </p:stCondLst>
                                  <p:childTnLst>
                                    <p:set>
                                      <p:cBhvr>
                                        <p:cTn id="24" dur="1" fill="hold">
                                          <p:stCondLst>
                                            <p:cond delay="0"/>
                                          </p:stCondLst>
                                        </p:cTn>
                                        <p:tgtEl>
                                          <p:spTgt spid="5">
                                            <p:txEl>
                                              <p:pRg st="2" end="2"/>
                                            </p:txEl>
                                          </p:spTgt>
                                        </p:tgtEl>
                                        <p:attrNameLst>
                                          <p:attrName>style.visibility</p:attrName>
                                        </p:attrNameLst>
                                      </p:cBhvr>
                                      <p:to>
                                        <p:strVal val="visible"/>
                                      </p:to>
                                    </p:set>
                                    <p:animEffect transition="in" filter="wipe(down)">
                                      <p:cBhvr>
                                        <p:cTn id="25" dur="580">
                                          <p:stCondLst>
                                            <p:cond delay="0"/>
                                          </p:stCondLst>
                                        </p:cTn>
                                        <p:tgtEl>
                                          <p:spTgt spid="5">
                                            <p:txEl>
                                              <p:pRg st="2" end="2"/>
                                            </p:txEl>
                                          </p:spTgt>
                                        </p:tgtEl>
                                      </p:cBhvr>
                                    </p:animEffect>
                                    <p:anim calcmode="lin" valueType="num">
                                      <p:cBhvr>
                                        <p:cTn id="26" dur="1822" tmFilter="0,0; 0.14,0.36; 0.43,0.73; 0.71,0.91; 1.0,1.0">
                                          <p:stCondLst>
                                            <p:cond delay="0"/>
                                          </p:stCondLst>
                                        </p:cTn>
                                        <p:tgtEl>
                                          <p:spTgt spid="5">
                                            <p:txEl>
                                              <p:pRg st="2" end="2"/>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5">
                                            <p:txEl>
                                              <p:pRg st="2" end="2"/>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5">
                                            <p:txEl>
                                              <p:pRg st="2" end="2"/>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5">
                                            <p:txEl>
                                              <p:pRg st="2" end="2"/>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5">
                                            <p:txEl>
                                              <p:pRg st="2" end="2"/>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5">
                                            <p:txEl>
                                              <p:pRg st="2" end="2"/>
                                            </p:txEl>
                                          </p:spTgt>
                                        </p:tgtEl>
                                      </p:cBhvr>
                                      <p:to x="100000" y="60000"/>
                                    </p:animScale>
                                    <p:animScale>
                                      <p:cBhvr>
                                        <p:cTn id="32" dur="166" decel="50000">
                                          <p:stCondLst>
                                            <p:cond delay="676"/>
                                          </p:stCondLst>
                                        </p:cTn>
                                        <p:tgtEl>
                                          <p:spTgt spid="5">
                                            <p:txEl>
                                              <p:pRg st="2" end="2"/>
                                            </p:txEl>
                                          </p:spTgt>
                                        </p:tgtEl>
                                      </p:cBhvr>
                                      <p:to x="100000" y="100000"/>
                                    </p:animScale>
                                    <p:animScale>
                                      <p:cBhvr>
                                        <p:cTn id="33" dur="26">
                                          <p:stCondLst>
                                            <p:cond delay="1312"/>
                                          </p:stCondLst>
                                        </p:cTn>
                                        <p:tgtEl>
                                          <p:spTgt spid="5">
                                            <p:txEl>
                                              <p:pRg st="2" end="2"/>
                                            </p:txEl>
                                          </p:spTgt>
                                        </p:tgtEl>
                                      </p:cBhvr>
                                      <p:to x="100000" y="80000"/>
                                    </p:animScale>
                                    <p:animScale>
                                      <p:cBhvr>
                                        <p:cTn id="34" dur="166" decel="50000">
                                          <p:stCondLst>
                                            <p:cond delay="1338"/>
                                          </p:stCondLst>
                                        </p:cTn>
                                        <p:tgtEl>
                                          <p:spTgt spid="5">
                                            <p:txEl>
                                              <p:pRg st="2" end="2"/>
                                            </p:txEl>
                                          </p:spTgt>
                                        </p:tgtEl>
                                      </p:cBhvr>
                                      <p:to x="100000" y="100000"/>
                                    </p:animScale>
                                    <p:animScale>
                                      <p:cBhvr>
                                        <p:cTn id="35" dur="26">
                                          <p:stCondLst>
                                            <p:cond delay="1642"/>
                                          </p:stCondLst>
                                        </p:cTn>
                                        <p:tgtEl>
                                          <p:spTgt spid="5">
                                            <p:txEl>
                                              <p:pRg st="2" end="2"/>
                                            </p:txEl>
                                          </p:spTgt>
                                        </p:tgtEl>
                                      </p:cBhvr>
                                      <p:to x="100000" y="90000"/>
                                    </p:animScale>
                                    <p:animScale>
                                      <p:cBhvr>
                                        <p:cTn id="36" dur="166" decel="50000">
                                          <p:stCondLst>
                                            <p:cond delay="1668"/>
                                          </p:stCondLst>
                                        </p:cTn>
                                        <p:tgtEl>
                                          <p:spTgt spid="5">
                                            <p:txEl>
                                              <p:pRg st="2" end="2"/>
                                            </p:txEl>
                                          </p:spTgt>
                                        </p:tgtEl>
                                      </p:cBhvr>
                                      <p:to x="100000" y="100000"/>
                                    </p:animScale>
                                    <p:animScale>
                                      <p:cBhvr>
                                        <p:cTn id="37" dur="26">
                                          <p:stCondLst>
                                            <p:cond delay="1808"/>
                                          </p:stCondLst>
                                        </p:cTn>
                                        <p:tgtEl>
                                          <p:spTgt spid="5">
                                            <p:txEl>
                                              <p:pRg st="2" end="2"/>
                                            </p:txEl>
                                          </p:spTgt>
                                        </p:tgtEl>
                                      </p:cBhvr>
                                      <p:to x="100000" y="95000"/>
                                    </p:animScale>
                                    <p:animScale>
                                      <p:cBhvr>
                                        <p:cTn id="38" dur="166" decel="50000">
                                          <p:stCondLst>
                                            <p:cond delay="1834"/>
                                          </p:stCondLst>
                                        </p:cTn>
                                        <p:tgtEl>
                                          <p:spTgt spid="5">
                                            <p:txEl>
                                              <p:pRg st="2" end="2"/>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10500"/>
                                  </p:stCondLst>
                                  <p:childTnLst>
                                    <p:set>
                                      <p:cBhvr>
                                        <p:cTn id="42" dur="1" fill="hold">
                                          <p:stCondLst>
                                            <p:cond delay="0"/>
                                          </p:stCondLst>
                                        </p:cTn>
                                        <p:tgtEl>
                                          <p:spTgt spid="5">
                                            <p:txEl>
                                              <p:pRg st="4" end="4"/>
                                            </p:txEl>
                                          </p:spTgt>
                                        </p:tgtEl>
                                        <p:attrNameLst>
                                          <p:attrName>style.visibility</p:attrName>
                                        </p:attrNameLst>
                                      </p:cBhvr>
                                      <p:to>
                                        <p:strVal val="visible"/>
                                      </p:to>
                                    </p:set>
                                    <p:animEffect transition="in" filter="wipe(down)">
                                      <p:cBhvr>
                                        <p:cTn id="43" dur="580">
                                          <p:stCondLst>
                                            <p:cond delay="0"/>
                                          </p:stCondLst>
                                        </p:cTn>
                                        <p:tgtEl>
                                          <p:spTgt spid="5">
                                            <p:txEl>
                                              <p:pRg st="4" end="4"/>
                                            </p:txEl>
                                          </p:spTgt>
                                        </p:tgtEl>
                                      </p:cBhvr>
                                    </p:animEffect>
                                    <p:anim calcmode="lin" valueType="num">
                                      <p:cBhvr>
                                        <p:cTn id="44" dur="1822" tmFilter="0,0; 0.14,0.36; 0.43,0.73; 0.71,0.91; 1.0,1.0">
                                          <p:stCondLst>
                                            <p:cond delay="0"/>
                                          </p:stCondLst>
                                        </p:cTn>
                                        <p:tgtEl>
                                          <p:spTgt spid="5">
                                            <p:txEl>
                                              <p:pRg st="4" end="4"/>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5">
                                            <p:txEl>
                                              <p:pRg st="4" end="4"/>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5">
                                            <p:txEl>
                                              <p:pRg st="4" end="4"/>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5">
                                            <p:txEl>
                                              <p:pRg st="4" end="4"/>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5">
                                            <p:txEl>
                                              <p:pRg st="4" end="4"/>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5">
                                            <p:txEl>
                                              <p:pRg st="4" end="4"/>
                                            </p:txEl>
                                          </p:spTgt>
                                        </p:tgtEl>
                                      </p:cBhvr>
                                      <p:to x="100000" y="60000"/>
                                    </p:animScale>
                                    <p:animScale>
                                      <p:cBhvr>
                                        <p:cTn id="50" dur="166" decel="50000">
                                          <p:stCondLst>
                                            <p:cond delay="676"/>
                                          </p:stCondLst>
                                        </p:cTn>
                                        <p:tgtEl>
                                          <p:spTgt spid="5">
                                            <p:txEl>
                                              <p:pRg st="4" end="4"/>
                                            </p:txEl>
                                          </p:spTgt>
                                        </p:tgtEl>
                                      </p:cBhvr>
                                      <p:to x="100000" y="100000"/>
                                    </p:animScale>
                                    <p:animScale>
                                      <p:cBhvr>
                                        <p:cTn id="51" dur="26">
                                          <p:stCondLst>
                                            <p:cond delay="1312"/>
                                          </p:stCondLst>
                                        </p:cTn>
                                        <p:tgtEl>
                                          <p:spTgt spid="5">
                                            <p:txEl>
                                              <p:pRg st="4" end="4"/>
                                            </p:txEl>
                                          </p:spTgt>
                                        </p:tgtEl>
                                      </p:cBhvr>
                                      <p:to x="100000" y="80000"/>
                                    </p:animScale>
                                    <p:animScale>
                                      <p:cBhvr>
                                        <p:cTn id="52" dur="166" decel="50000">
                                          <p:stCondLst>
                                            <p:cond delay="1338"/>
                                          </p:stCondLst>
                                        </p:cTn>
                                        <p:tgtEl>
                                          <p:spTgt spid="5">
                                            <p:txEl>
                                              <p:pRg st="4" end="4"/>
                                            </p:txEl>
                                          </p:spTgt>
                                        </p:tgtEl>
                                      </p:cBhvr>
                                      <p:to x="100000" y="100000"/>
                                    </p:animScale>
                                    <p:animScale>
                                      <p:cBhvr>
                                        <p:cTn id="53" dur="26">
                                          <p:stCondLst>
                                            <p:cond delay="1642"/>
                                          </p:stCondLst>
                                        </p:cTn>
                                        <p:tgtEl>
                                          <p:spTgt spid="5">
                                            <p:txEl>
                                              <p:pRg st="4" end="4"/>
                                            </p:txEl>
                                          </p:spTgt>
                                        </p:tgtEl>
                                      </p:cBhvr>
                                      <p:to x="100000" y="90000"/>
                                    </p:animScale>
                                    <p:animScale>
                                      <p:cBhvr>
                                        <p:cTn id="54" dur="166" decel="50000">
                                          <p:stCondLst>
                                            <p:cond delay="1668"/>
                                          </p:stCondLst>
                                        </p:cTn>
                                        <p:tgtEl>
                                          <p:spTgt spid="5">
                                            <p:txEl>
                                              <p:pRg st="4" end="4"/>
                                            </p:txEl>
                                          </p:spTgt>
                                        </p:tgtEl>
                                      </p:cBhvr>
                                      <p:to x="100000" y="100000"/>
                                    </p:animScale>
                                    <p:animScale>
                                      <p:cBhvr>
                                        <p:cTn id="55" dur="26">
                                          <p:stCondLst>
                                            <p:cond delay="1808"/>
                                          </p:stCondLst>
                                        </p:cTn>
                                        <p:tgtEl>
                                          <p:spTgt spid="5">
                                            <p:txEl>
                                              <p:pRg st="4" end="4"/>
                                            </p:txEl>
                                          </p:spTgt>
                                        </p:tgtEl>
                                      </p:cBhvr>
                                      <p:to x="100000" y="95000"/>
                                    </p:animScale>
                                    <p:animScale>
                                      <p:cBhvr>
                                        <p:cTn id="56" dur="166" decel="50000">
                                          <p:stCondLst>
                                            <p:cond delay="1834"/>
                                          </p:stCondLst>
                                        </p:cTn>
                                        <p:tgtEl>
                                          <p:spTgt spid="5">
                                            <p:txEl>
                                              <p:pRg st="4" end="4"/>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nodeType="clickEffect">
                                  <p:stCondLst>
                                    <p:cond delay="10500"/>
                                  </p:stCondLst>
                                  <p:childTnLst>
                                    <p:set>
                                      <p:cBhvr>
                                        <p:cTn id="60" dur="1" fill="hold">
                                          <p:stCondLst>
                                            <p:cond delay="0"/>
                                          </p:stCondLst>
                                        </p:cTn>
                                        <p:tgtEl>
                                          <p:spTgt spid="5">
                                            <p:txEl>
                                              <p:pRg st="6" end="6"/>
                                            </p:txEl>
                                          </p:spTgt>
                                        </p:tgtEl>
                                        <p:attrNameLst>
                                          <p:attrName>style.visibility</p:attrName>
                                        </p:attrNameLst>
                                      </p:cBhvr>
                                      <p:to>
                                        <p:strVal val="visible"/>
                                      </p:to>
                                    </p:set>
                                    <p:animEffect transition="in" filter="wipe(down)">
                                      <p:cBhvr>
                                        <p:cTn id="61" dur="580">
                                          <p:stCondLst>
                                            <p:cond delay="0"/>
                                          </p:stCondLst>
                                        </p:cTn>
                                        <p:tgtEl>
                                          <p:spTgt spid="5">
                                            <p:txEl>
                                              <p:pRg st="6" end="6"/>
                                            </p:txEl>
                                          </p:spTgt>
                                        </p:tgtEl>
                                      </p:cBhvr>
                                    </p:animEffect>
                                    <p:anim calcmode="lin" valueType="num">
                                      <p:cBhvr>
                                        <p:cTn id="62" dur="1822" tmFilter="0,0; 0.14,0.36; 0.43,0.73; 0.71,0.91; 1.0,1.0">
                                          <p:stCondLst>
                                            <p:cond delay="0"/>
                                          </p:stCondLst>
                                        </p:cTn>
                                        <p:tgtEl>
                                          <p:spTgt spid="5">
                                            <p:txEl>
                                              <p:pRg st="6" end="6"/>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5">
                                            <p:txEl>
                                              <p:pRg st="6" end="6"/>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5">
                                            <p:txEl>
                                              <p:pRg st="6" end="6"/>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5">
                                            <p:txEl>
                                              <p:pRg st="6" end="6"/>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5">
                                            <p:txEl>
                                              <p:pRg st="6" end="6"/>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5">
                                            <p:txEl>
                                              <p:pRg st="6" end="6"/>
                                            </p:txEl>
                                          </p:spTgt>
                                        </p:tgtEl>
                                      </p:cBhvr>
                                      <p:to x="100000" y="60000"/>
                                    </p:animScale>
                                    <p:animScale>
                                      <p:cBhvr>
                                        <p:cTn id="68" dur="166" decel="50000">
                                          <p:stCondLst>
                                            <p:cond delay="676"/>
                                          </p:stCondLst>
                                        </p:cTn>
                                        <p:tgtEl>
                                          <p:spTgt spid="5">
                                            <p:txEl>
                                              <p:pRg st="6" end="6"/>
                                            </p:txEl>
                                          </p:spTgt>
                                        </p:tgtEl>
                                      </p:cBhvr>
                                      <p:to x="100000" y="100000"/>
                                    </p:animScale>
                                    <p:animScale>
                                      <p:cBhvr>
                                        <p:cTn id="69" dur="26">
                                          <p:stCondLst>
                                            <p:cond delay="1312"/>
                                          </p:stCondLst>
                                        </p:cTn>
                                        <p:tgtEl>
                                          <p:spTgt spid="5">
                                            <p:txEl>
                                              <p:pRg st="6" end="6"/>
                                            </p:txEl>
                                          </p:spTgt>
                                        </p:tgtEl>
                                      </p:cBhvr>
                                      <p:to x="100000" y="80000"/>
                                    </p:animScale>
                                    <p:animScale>
                                      <p:cBhvr>
                                        <p:cTn id="70" dur="166" decel="50000">
                                          <p:stCondLst>
                                            <p:cond delay="1338"/>
                                          </p:stCondLst>
                                        </p:cTn>
                                        <p:tgtEl>
                                          <p:spTgt spid="5">
                                            <p:txEl>
                                              <p:pRg st="6" end="6"/>
                                            </p:txEl>
                                          </p:spTgt>
                                        </p:tgtEl>
                                      </p:cBhvr>
                                      <p:to x="100000" y="100000"/>
                                    </p:animScale>
                                    <p:animScale>
                                      <p:cBhvr>
                                        <p:cTn id="71" dur="26">
                                          <p:stCondLst>
                                            <p:cond delay="1642"/>
                                          </p:stCondLst>
                                        </p:cTn>
                                        <p:tgtEl>
                                          <p:spTgt spid="5">
                                            <p:txEl>
                                              <p:pRg st="6" end="6"/>
                                            </p:txEl>
                                          </p:spTgt>
                                        </p:tgtEl>
                                      </p:cBhvr>
                                      <p:to x="100000" y="90000"/>
                                    </p:animScale>
                                    <p:animScale>
                                      <p:cBhvr>
                                        <p:cTn id="72" dur="166" decel="50000">
                                          <p:stCondLst>
                                            <p:cond delay="1668"/>
                                          </p:stCondLst>
                                        </p:cTn>
                                        <p:tgtEl>
                                          <p:spTgt spid="5">
                                            <p:txEl>
                                              <p:pRg st="6" end="6"/>
                                            </p:txEl>
                                          </p:spTgt>
                                        </p:tgtEl>
                                      </p:cBhvr>
                                      <p:to x="100000" y="100000"/>
                                    </p:animScale>
                                    <p:animScale>
                                      <p:cBhvr>
                                        <p:cTn id="73" dur="26">
                                          <p:stCondLst>
                                            <p:cond delay="1808"/>
                                          </p:stCondLst>
                                        </p:cTn>
                                        <p:tgtEl>
                                          <p:spTgt spid="5">
                                            <p:txEl>
                                              <p:pRg st="6" end="6"/>
                                            </p:txEl>
                                          </p:spTgt>
                                        </p:tgtEl>
                                      </p:cBhvr>
                                      <p:to x="100000" y="95000"/>
                                    </p:animScale>
                                    <p:animScale>
                                      <p:cBhvr>
                                        <p:cTn id="74" dur="166" decel="50000">
                                          <p:stCondLst>
                                            <p:cond delay="1834"/>
                                          </p:stCondLst>
                                        </p:cTn>
                                        <p:tgtEl>
                                          <p:spTgt spid="5">
                                            <p:txEl>
                                              <p:pRg st="6" end="6"/>
                                            </p:txEl>
                                          </p:spTgt>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nodeType="clickEffect">
                                  <p:stCondLst>
                                    <p:cond delay="10500"/>
                                  </p:stCondLst>
                                  <p:childTnLst>
                                    <p:set>
                                      <p:cBhvr>
                                        <p:cTn id="78" dur="1" fill="hold">
                                          <p:stCondLst>
                                            <p:cond delay="0"/>
                                          </p:stCondLst>
                                        </p:cTn>
                                        <p:tgtEl>
                                          <p:spTgt spid="5">
                                            <p:txEl>
                                              <p:pRg st="8" end="8"/>
                                            </p:txEl>
                                          </p:spTgt>
                                        </p:tgtEl>
                                        <p:attrNameLst>
                                          <p:attrName>style.visibility</p:attrName>
                                        </p:attrNameLst>
                                      </p:cBhvr>
                                      <p:to>
                                        <p:strVal val="visible"/>
                                      </p:to>
                                    </p:set>
                                    <p:animEffect transition="in" filter="wipe(down)">
                                      <p:cBhvr>
                                        <p:cTn id="79" dur="580">
                                          <p:stCondLst>
                                            <p:cond delay="0"/>
                                          </p:stCondLst>
                                        </p:cTn>
                                        <p:tgtEl>
                                          <p:spTgt spid="5">
                                            <p:txEl>
                                              <p:pRg st="8" end="8"/>
                                            </p:txEl>
                                          </p:spTgt>
                                        </p:tgtEl>
                                      </p:cBhvr>
                                    </p:animEffect>
                                    <p:anim calcmode="lin" valueType="num">
                                      <p:cBhvr>
                                        <p:cTn id="80" dur="1822" tmFilter="0,0; 0.14,0.36; 0.43,0.73; 0.71,0.91; 1.0,1.0">
                                          <p:stCondLst>
                                            <p:cond delay="0"/>
                                          </p:stCondLst>
                                        </p:cTn>
                                        <p:tgtEl>
                                          <p:spTgt spid="5">
                                            <p:txEl>
                                              <p:pRg st="8" end="8"/>
                                            </p:txEl>
                                          </p:spTgt>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5">
                                            <p:txEl>
                                              <p:pRg st="8" end="8"/>
                                            </p:txEl>
                                          </p:spTgt>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5">
                                            <p:txEl>
                                              <p:pRg st="8" end="8"/>
                                            </p:txEl>
                                          </p:spTgt>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5">
                                            <p:txEl>
                                              <p:pRg st="8" end="8"/>
                                            </p:txEl>
                                          </p:spTgt>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5">
                                            <p:txEl>
                                              <p:pRg st="8" end="8"/>
                                            </p:txEl>
                                          </p:spTgt>
                                        </p:tgtEl>
                                        <p:attrNameLst>
                                          <p:attrName>ppt_y</p:attrName>
                                        </p:attrNameLst>
                                      </p:cBhvr>
                                      <p:tavLst>
                                        <p:tav tm="0" fmla="#ppt_y-sin(pi*$)/81">
                                          <p:val>
                                            <p:fltVal val="0"/>
                                          </p:val>
                                        </p:tav>
                                        <p:tav tm="100000">
                                          <p:val>
                                            <p:fltVal val="1"/>
                                          </p:val>
                                        </p:tav>
                                      </p:tavLst>
                                    </p:anim>
                                    <p:animScale>
                                      <p:cBhvr>
                                        <p:cTn id="85" dur="26">
                                          <p:stCondLst>
                                            <p:cond delay="650"/>
                                          </p:stCondLst>
                                        </p:cTn>
                                        <p:tgtEl>
                                          <p:spTgt spid="5">
                                            <p:txEl>
                                              <p:pRg st="8" end="8"/>
                                            </p:txEl>
                                          </p:spTgt>
                                        </p:tgtEl>
                                      </p:cBhvr>
                                      <p:to x="100000" y="60000"/>
                                    </p:animScale>
                                    <p:animScale>
                                      <p:cBhvr>
                                        <p:cTn id="86" dur="166" decel="50000">
                                          <p:stCondLst>
                                            <p:cond delay="676"/>
                                          </p:stCondLst>
                                        </p:cTn>
                                        <p:tgtEl>
                                          <p:spTgt spid="5">
                                            <p:txEl>
                                              <p:pRg st="8" end="8"/>
                                            </p:txEl>
                                          </p:spTgt>
                                        </p:tgtEl>
                                      </p:cBhvr>
                                      <p:to x="100000" y="100000"/>
                                    </p:animScale>
                                    <p:animScale>
                                      <p:cBhvr>
                                        <p:cTn id="87" dur="26">
                                          <p:stCondLst>
                                            <p:cond delay="1312"/>
                                          </p:stCondLst>
                                        </p:cTn>
                                        <p:tgtEl>
                                          <p:spTgt spid="5">
                                            <p:txEl>
                                              <p:pRg st="8" end="8"/>
                                            </p:txEl>
                                          </p:spTgt>
                                        </p:tgtEl>
                                      </p:cBhvr>
                                      <p:to x="100000" y="80000"/>
                                    </p:animScale>
                                    <p:animScale>
                                      <p:cBhvr>
                                        <p:cTn id="88" dur="166" decel="50000">
                                          <p:stCondLst>
                                            <p:cond delay="1338"/>
                                          </p:stCondLst>
                                        </p:cTn>
                                        <p:tgtEl>
                                          <p:spTgt spid="5">
                                            <p:txEl>
                                              <p:pRg st="8" end="8"/>
                                            </p:txEl>
                                          </p:spTgt>
                                        </p:tgtEl>
                                      </p:cBhvr>
                                      <p:to x="100000" y="100000"/>
                                    </p:animScale>
                                    <p:animScale>
                                      <p:cBhvr>
                                        <p:cTn id="89" dur="26">
                                          <p:stCondLst>
                                            <p:cond delay="1642"/>
                                          </p:stCondLst>
                                        </p:cTn>
                                        <p:tgtEl>
                                          <p:spTgt spid="5">
                                            <p:txEl>
                                              <p:pRg st="8" end="8"/>
                                            </p:txEl>
                                          </p:spTgt>
                                        </p:tgtEl>
                                      </p:cBhvr>
                                      <p:to x="100000" y="90000"/>
                                    </p:animScale>
                                    <p:animScale>
                                      <p:cBhvr>
                                        <p:cTn id="90" dur="166" decel="50000">
                                          <p:stCondLst>
                                            <p:cond delay="1668"/>
                                          </p:stCondLst>
                                        </p:cTn>
                                        <p:tgtEl>
                                          <p:spTgt spid="5">
                                            <p:txEl>
                                              <p:pRg st="8" end="8"/>
                                            </p:txEl>
                                          </p:spTgt>
                                        </p:tgtEl>
                                      </p:cBhvr>
                                      <p:to x="100000" y="100000"/>
                                    </p:animScale>
                                    <p:animScale>
                                      <p:cBhvr>
                                        <p:cTn id="91" dur="26">
                                          <p:stCondLst>
                                            <p:cond delay="1808"/>
                                          </p:stCondLst>
                                        </p:cTn>
                                        <p:tgtEl>
                                          <p:spTgt spid="5">
                                            <p:txEl>
                                              <p:pRg st="8" end="8"/>
                                            </p:txEl>
                                          </p:spTgt>
                                        </p:tgtEl>
                                      </p:cBhvr>
                                      <p:to x="100000" y="95000"/>
                                    </p:animScale>
                                    <p:animScale>
                                      <p:cBhvr>
                                        <p:cTn id="92" dur="166" decel="50000">
                                          <p:stCondLst>
                                            <p:cond delay="1834"/>
                                          </p:stCondLst>
                                        </p:cTn>
                                        <p:tgtEl>
                                          <p:spTgt spid="5">
                                            <p:txEl>
                                              <p:pRg st="8" end="8"/>
                                            </p:txEl>
                                          </p:spTgt>
                                        </p:tgtEl>
                                      </p:cBhvr>
                                      <p:to x="100000" y="100000"/>
                                    </p:animScale>
                                  </p:childTnLst>
                                </p:cTn>
                              </p:par>
                            </p:childTnLst>
                          </p:cTn>
                        </p:par>
                      </p:childTnLst>
                    </p:cTn>
                  </p:par>
                  <p:par>
                    <p:cTn id="93" fill="hold">
                      <p:stCondLst>
                        <p:cond delay="indefinite"/>
                      </p:stCondLst>
                      <p:childTnLst>
                        <p:par>
                          <p:cTn id="94" fill="hold">
                            <p:stCondLst>
                              <p:cond delay="0"/>
                            </p:stCondLst>
                            <p:childTnLst>
                              <p:par>
                                <p:cTn id="95" presetID="26" presetClass="entr" presetSubtype="0" fill="hold" nodeType="clickEffect">
                                  <p:stCondLst>
                                    <p:cond delay="10500"/>
                                  </p:stCondLst>
                                  <p:childTnLst>
                                    <p:set>
                                      <p:cBhvr>
                                        <p:cTn id="96" dur="1" fill="hold">
                                          <p:stCondLst>
                                            <p:cond delay="0"/>
                                          </p:stCondLst>
                                        </p:cTn>
                                        <p:tgtEl>
                                          <p:spTgt spid="5">
                                            <p:txEl>
                                              <p:pRg st="10" end="10"/>
                                            </p:txEl>
                                          </p:spTgt>
                                        </p:tgtEl>
                                        <p:attrNameLst>
                                          <p:attrName>style.visibility</p:attrName>
                                        </p:attrNameLst>
                                      </p:cBhvr>
                                      <p:to>
                                        <p:strVal val="visible"/>
                                      </p:to>
                                    </p:set>
                                    <p:animEffect transition="in" filter="wipe(down)">
                                      <p:cBhvr>
                                        <p:cTn id="97" dur="580">
                                          <p:stCondLst>
                                            <p:cond delay="0"/>
                                          </p:stCondLst>
                                        </p:cTn>
                                        <p:tgtEl>
                                          <p:spTgt spid="5">
                                            <p:txEl>
                                              <p:pRg st="10" end="10"/>
                                            </p:txEl>
                                          </p:spTgt>
                                        </p:tgtEl>
                                      </p:cBhvr>
                                    </p:animEffect>
                                    <p:anim calcmode="lin" valueType="num">
                                      <p:cBhvr>
                                        <p:cTn id="98" dur="1822" tmFilter="0,0; 0.14,0.36; 0.43,0.73; 0.71,0.91; 1.0,1.0">
                                          <p:stCondLst>
                                            <p:cond delay="0"/>
                                          </p:stCondLst>
                                        </p:cTn>
                                        <p:tgtEl>
                                          <p:spTgt spid="5">
                                            <p:txEl>
                                              <p:pRg st="10" end="10"/>
                                            </p:txEl>
                                          </p:spTgt>
                                        </p:tgtEl>
                                        <p:attrNameLst>
                                          <p:attrName>ppt_x</p:attrName>
                                        </p:attrNameLst>
                                      </p:cBhvr>
                                      <p:tavLst>
                                        <p:tav tm="0">
                                          <p:val>
                                            <p:strVal val="#ppt_x-0.25"/>
                                          </p:val>
                                        </p:tav>
                                        <p:tav tm="100000">
                                          <p:val>
                                            <p:strVal val="#ppt_x"/>
                                          </p:val>
                                        </p:tav>
                                      </p:tavLst>
                                    </p:anim>
                                    <p:anim calcmode="lin" valueType="num">
                                      <p:cBhvr>
                                        <p:cTn id="99" dur="664" tmFilter="0.0,0.0; 0.25,0.07; 0.50,0.2; 0.75,0.467; 1.0,1.0">
                                          <p:stCondLst>
                                            <p:cond delay="0"/>
                                          </p:stCondLst>
                                        </p:cTn>
                                        <p:tgtEl>
                                          <p:spTgt spid="5">
                                            <p:txEl>
                                              <p:pRg st="10" end="10"/>
                                            </p:txEl>
                                          </p:spTgt>
                                        </p:tgtEl>
                                        <p:attrNameLst>
                                          <p:attrName>ppt_y</p:attrName>
                                        </p:attrNameLst>
                                      </p:cBhvr>
                                      <p:tavLst>
                                        <p:tav tm="0" fmla="#ppt_y-sin(pi*$)/3">
                                          <p:val>
                                            <p:fltVal val="0.5"/>
                                          </p:val>
                                        </p:tav>
                                        <p:tav tm="100000">
                                          <p:val>
                                            <p:fltVal val="1"/>
                                          </p:val>
                                        </p:tav>
                                      </p:tavLst>
                                    </p:anim>
                                    <p:anim calcmode="lin" valueType="num">
                                      <p:cBhvr>
                                        <p:cTn id="100" dur="664" tmFilter="0, 0; 0.125,0.2665; 0.25,0.4; 0.375,0.465; 0.5,0.5;  0.625,0.535; 0.75,0.6; 0.875,0.7335; 1,1">
                                          <p:stCondLst>
                                            <p:cond delay="664"/>
                                          </p:stCondLst>
                                        </p:cTn>
                                        <p:tgtEl>
                                          <p:spTgt spid="5">
                                            <p:txEl>
                                              <p:pRg st="10" end="10"/>
                                            </p:txEl>
                                          </p:spTgt>
                                        </p:tgtEl>
                                        <p:attrNameLst>
                                          <p:attrName>ppt_y</p:attrName>
                                        </p:attrNameLst>
                                      </p:cBhvr>
                                      <p:tavLst>
                                        <p:tav tm="0" fmla="#ppt_y-sin(pi*$)/9">
                                          <p:val>
                                            <p:fltVal val="0"/>
                                          </p:val>
                                        </p:tav>
                                        <p:tav tm="100000">
                                          <p:val>
                                            <p:fltVal val="1"/>
                                          </p:val>
                                        </p:tav>
                                      </p:tavLst>
                                    </p:anim>
                                    <p:anim calcmode="lin" valueType="num">
                                      <p:cBhvr>
                                        <p:cTn id="101" dur="332" tmFilter="0, 0; 0.125,0.2665; 0.25,0.4; 0.375,0.465; 0.5,0.5;  0.625,0.535; 0.75,0.6; 0.875,0.7335; 1,1">
                                          <p:stCondLst>
                                            <p:cond delay="1324"/>
                                          </p:stCondLst>
                                        </p:cTn>
                                        <p:tgtEl>
                                          <p:spTgt spid="5">
                                            <p:txEl>
                                              <p:pRg st="10" end="10"/>
                                            </p:txEl>
                                          </p:spTgt>
                                        </p:tgtEl>
                                        <p:attrNameLst>
                                          <p:attrName>ppt_y</p:attrName>
                                        </p:attrNameLst>
                                      </p:cBhvr>
                                      <p:tavLst>
                                        <p:tav tm="0" fmla="#ppt_y-sin(pi*$)/27">
                                          <p:val>
                                            <p:fltVal val="0"/>
                                          </p:val>
                                        </p:tav>
                                        <p:tav tm="100000">
                                          <p:val>
                                            <p:fltVal val="1"/>
                                          </p:val>
                                        </p:tav>
                                      </p:tavLst>
                                    </p:anim>
                                    <p:anim calcmode="lin" valueType="num">
                                      <p:cBhvr>
                                        <p:cTn id="102" dur="164" tmFilter="0, 0; 0.125,0.2665; 0.25,0.4; 0.375,0.465; 0.5,0.5;  0.625,0.535; 0.75,0.6; 0.875,0.7335; 1,1">
                                          <p:stCondLst>
                                            <p:cond delay="1656"/>
                                          </p:stCondLst>
                                        </p:cTn>
                                        <p:tgtEl>
                                          <p:spTgt spid="5">
                                            <p:txEl>
                                              <p:pRg st="10" end="10"/>
                                            </p:txEl>
                                          </p:spTgt>
                                        </p:tgtEl>
                                        <p:attrNameLst>
                                          <p:attrName>ppt_y</p:attrName>
                                        </p:attrNameLst>
                                      </p:cBhvr>
                                      <p:tavLst>
                                        <p:tav tm="0" fmla="#ppt_y-sin(pi*$)/81">
                                          <p:val>
                                            <p:fltVal val="0"/>
                                          </p:val>
                                        </p:tav>
                                        <p:tav tm="100000">
                                          <p:val>
                                            <p:fltVal val="1"/>
                                          </p:val>
                                        </p:tav>
                                      </p:tavLst>
                                    </p:anim>
                                    <p:animScale>
                                      <p:cBhvr>
                                        <p:cTn id="103" dur="26">
                                          <p:stCondLst>
                                            <p:cond delay="650"/>
                                          </p:stCondLst>
                                        </p:cTn>
                                        <p:tgtEl>
                                          <p:spTgt spid="5">
                                            <p:txEl>
                                              <p:pRg st="10" end="10"/>
                                            </p:txEl>
                                          </p:spTgt>
                                        </p:tgtEl>
                                      </p:cBhvr>
                                      <p:to x="100000" y="60000"/>
                                    </p:animScale>
                                    <p:animScale>
                                      <p:cBhvr>
                                        <p:cTn id="104" dur="166" decel="50000">
                                          <p:stCondLst>
                                            <p:cond delay="676"/>
                                          </p:stCondLst>
                                        </p:cTn>
                                        <p:tgtEl>
                                          <p:spTgt spid="5">
                                            <p:txEl>
                                              <p:pRg st="10" end="10"/>
                                            </p:txEl>
                                          </p:spTgt>
                                        </p:tgtEl>
                                      </p:cBhvr>
                                      <p:to x="100000" y="100000"/>
                                    </p:animScale>
                                    <p:animScale>
                                      <p:cBhvr>
                                        <p:cTn id="105" dur="26">
                                          <p:stCondLst>
                                            <p:cond delay="1312"/>
                                          </p:stCondLst>
                                        </p:cTn>
                                        <p:tgtEl>
                                          <p:spTgt spid="5">
                                            <p:txEl>
                                              <p:pRg st="10" end="10"/>
                                            </p:txEl>
                                          </p:spTgt>
                                        </p:tgtEl>
                                      </p:cBhvr>
                                      <p:to x="100000" y="80000"/>
                                    </p:animScale>
                                    <p:animScale>
                                      <p:cBhvr>
                                        <p:cTn id="106" dur="166" decel="50000">
                                          <p:stCondLst>
                                            <p:cond delay="1338"/>
                                          </p:stCondLst>
                                        </p:cTn>
                                        <p:tgtEl>
                                          <p:spTgt spid="5">
                                            <p:txEl>
                                              <p:pRg st="10" end="10"/>
                                            </p:txEl>
                                          </p:spTgt>
                                        </p:tgtEl>
                                      </p:cBhvr>
                                      <p:to x="100000" y="100000"/>
                                    </p:animScale>
                                    <p:animScale>
                                      <p:cBhvr>
                                        <p:cTn id="107" dur="26">
                                          <p:stCondLst>
                                            <p:cond delay="1642"/>
                                          </p:stCondLst>
                                        </p:cTn>
                                        <p:tgtEl>
                                          <p:spTgt spid="5">
                                            <p:txEl>
                                              <p:pRg st="10" end="10"/>
                                            </p:txEl>
                                          </p:spTgt>
                                        </p:tgtEl>
                                      </p:cBhvr>
                                      <p:to x="100000" y="90000"/>
                                    </p:animScale>
                                    <p:animScale>
                                      <p:cBhvr>
                                        <p:cTn id="108" dur="166" decel="50000">
                                          <p:stCondLst>
                                            <p:cond delay="1668"/>
                                          </p:stCondLst>
                                        </p:cTn>
                                        <p:tgtEl>
                                          <p:spTgt spid="5">
                                            <p:txEl>
                                              <p:pRg st="10" end="10"/>
                                            </p:txEl>
                                          </p:spTgt>
                                        </p:tgtEl>
                                      </p:cBhvr>
                                      <p:to x="100000" y="100000"/>
                                    </p:animScale>
                                    <p:animScale>
                                      <p:cBhvr>
                                        <p:cTn id="109" dur="26">
                                          <p:stCondLst>
                                            <p:cond delay="1808"/>
                                          </p:stCondLst>
                                        </p:cTn>
                                        <p:tgtEl>
                                          <p:spTgt spid="5">
                                            <p:txEl>
                                              <p:pRg st="10" end="10"/>
                                            </p:txEl>
                                          </p:spTgt>
                                        </p:tgtEl>
                                      </p:cBhvr>
                                      <p:to x="100000" y="95000"/>
                                    </p:animScale>
                                    <p:animScale>
                                      <p:cBhvr>
                                        <p:cTn id="110" dur="166" decel="50000">
                                          <p:stCondLst>
                                            <p:cond delay="1834"/>
                                          </p:stCondLst>
                                        </p:cTn>
                                        <p:tgtEl>
                                          <p:spTgt spid="5">
                                            <p:txEl>
                                              <p:pRg st="10" end="1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1600228-CF87-4F28-A513-607D492561A2}"/>
              </a:ext>
            </a:extLst>
          </p:cNvPr>
          <p:cNvSpPr>
            <a:spLocks noGrp="1"/>
          </p:cNvSpPr>
          <p:nvPr>
            <p:ph type="body" sz="quarter" idx="11"/>
          </p:nvPr>
        </p:nvSpPr>
        <p:spPr>
          <a:xfrm>
            <a:off x="1889919" y="482717"/>
            <a:ext cx="8412162" cy="565150"/>
          </a:xfrm>
        </p:spPr>
        <p:txBody>
          <a:bodyPr/>
          <a:lstStyle/>
          <a:p>
            <a:pPr algn="ctr"/>
            <a:r>
              <a:rPr lang="en-GB" dirty="0"/>
              <a:t>Break out activity – Improve my target</a:t>
            </a:r>
          </a:p>
        </p:txBody>
      </p:sp>
      <p:pic>
        <p:nvPicPr>
          <p:cNvPr id="4" name="Picture 2" descr="C:\Users\SimonsV\AppData\Local\Microsoft\Windows\Temporary Internet Files\Content.Outlook\OFGLL62P\EIS web logo small.png">
            <a:extLst>
              <a:ext uri="{FF2B5EF4-FFF2-40B4-BE49-F238E27FC236}">
                <a16:creationId xmlns:a16="http://schemas.microsoft.com/office/drawing/2014/main" id="{4E9280CB-0F00-423E-8A5B-2185DF2FAA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839" y="615042"/>
            <a:ext cx="2260598" cy="56515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64018F69-6DB6-4192-B3F3-DEF046287650}"/>
              </a:ext>
            </a:extLst>
          </p:cNvPr>
          <p:cNvSpPr txBox="1"/>
          <p:nvPr/>
        </p:nvSpPr>
        <p:spPr>
          <a:xfrm>
            <a:off x="1119882" y="2915502"/>
            <a:ext cx="10253609" cy="3477875"/>
          </a:xfrm>
          <a:prstGeom prst="rect">
            <a:avLst/>
          </a:prstGeom>
          <a:noFill/>
        </p:spPr>
        <p:txBody>
          <a:bodyPr wrap="square" rtlCol="0">
            <a:spAutoFit/>
          </a:bodyPr>
          <a:lstStyle/>
          <a:p>
            <a:r>
              <a:rPr lang="en-GB" sz="2200" dirty="0">
                <a:latin typeface="Arial" panose="020B0604020202020204" pitchFamily="34" charset="0"/>
                <a:cs typeface="Arial" panose="020B0604020202020204" pitchFamily="34" charset="0"/>
              </a:rPr>
              <a:t>I’m Lizzie. I’m a woman, in my early forties. I like spending time outside. I struggle with some knee pain, due to years of kneeling on floors in my job as an Early Years practitioner. I’m often at work later than I planned - I keep trying to go to an exercise class but the start time is difficult for me to get to.</a:t>
            </a:r>
          </a:p>
          <a:p>
            <a:r>
              <a:rPr lang="en-GB" sz="2200" dirty="0">
                <a:latin typeface="Arial" panose="020B0604020202020204" pitchFamily="34" charset="0"/>
                <a:cs typeface="Arial" panose="020B0604020202020204" pitchFamily="34" charset="0"/>
              </a:rPr>
              <a:t>I’m a real night owl and I hate getting up early. I love listening to music and spending time with my family and friends. I live in a town with lots going on.</a:t>
            </a:r>
          </a:p>
          <a:p>
            <a:endParaRPr lang="en-GB" sz="2200" dirty="0">
              <a:latin typeface="Arial" panose="020B0604020202020204" pitchFamily="34" charset="0"/>
              <a:cs typeface="Arial" panose="020B0604020202020204" pitchFamily="34" charset="0"/>
            </a:endParaRPr>
          </a:p>
          <a:p>
            <a:r>
              <a:rPr lang="en-GB" sz="2200" dirty="0">
                <a:latin typeface="Arial" panose="020B0604020202020204" pitchFamily="34" charset="0"/>
                <a:cs typeface="Arial" panose="020B0604020202020204" pitchFamily="34" charset="0"/>
              </a:rPr>
              <a:t>I’ve set an outcome for 2023 to focus on my physical health.</a:t>
            </a:r>
          </a:p>
          <a:p>
            <a:endParaRPr lang="en-GB" sz="2200" dirty="0">
              <a:latin typeface="Arial" panose="020B0604020202020204" pitchFamily="34" charset="0"/>
              <a:cs typeface="Arial" panose="020B0604020202020204" pitchFamily="34" charset="0"/>
            </a:endParaRPr>
          </a:p>
          <a:p>
            <a:r>
              <a:rPr lang="en-GB" sz="2200" dirty="0">
                <a:latin typeface="Arial" panose="020B0604020202020204" pitchFamily="34" charset="0"/>
                <a:cs typeface="Arial" panose="020B0604020202020204" pitchFamily="34" charset="0"/>
              </a:rPr>
              <a:t>My target is that I’m going to get fit this year and bring my BMI down by 4 points.</a:t>
            </a:r>
          </a:p>
        </p:txBody>
      </p:sp>
      <p:pic>
        <p:nvPicPr>
          <p:cNvPr id="6" name="Picture 5">
            <a:extLst>
              <a:ext uri="{FF2B5EF4-FFF2-40B4-BE49-F238E27FC236}">
                <a16:creationId xmlns:a16="http://schemas.microsoft.com/office/drawing/2014/main" id="{AC541349-D653-447B-A317-00EE41EECBF6}"/>
              </a:ext>
            </a:extLst>
          </p:cNvPr>
          <p:cNvPicPr>
            <a:picLocks noChangeAspect="1"/>
          </p:cNvPicPr>
          <p:nvPr/>
        </p:nvPicPr>
        <p:blipFill>
          <a:blip r:embed="rId4"/>
          <a:stretch>
            <a:fillRect/>
          </a:stretch>
        </p:blipFill>
        <p:spPr>
          <a:xfrm>
            <a:off x="4476628" y="1180192"/>
            <a:ext cx="2416810" cy="1470660"/>
          </a:xfrm>
          <a:prstGeom prst="rect">
            <a:avLst/>
          </a:prstGeom>
          <a:ln w="19050">
            <a:solidFill>
              <a:schemeClr val="tx1"/>
            </a:solidFill>
          </a:ln>
        </p:spPr>
      </p:pic>
    </p:spTree>
    <p:extLst>
      <p:ext uri="{BB962C8B-B14F-4D97-AF65-F5344CB8AC3E}">
        <p14:creationId xmlns:p14="http://schemas.microsoft.com/office/powerpoint/2010/main" val="3047127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1600228-CF87-4F28-A513-607D492561A2}"/>
              </a:ext>
            </a:extLst>
          </p:cNvPr>
          <p:cNvSpPr>
            <a:spLocks noGrp="1"/>
          </p:cNvSpPr>
          <p:nvPr>
            <p:ph type="body" sz="quarter" idx="11"/>
          </p:nvPr>
        </p:nvSpPr>
        <p:spPr>
          <a:xfrm>
            <a:off x="1886564" y="453785"/>
            <a:ext cx="8412162" cy="565150"/>
          </a:xfrm>
        </p:spPr>
        <p:txBody>
          <a:bodyPr/>
          <a:lstStyle/>
          <a:p>
            <a:pPr algn="ctr"/>
            <a:r>
              <a:rPr lang="en-GB" dirty="0"/>
              <a:t>Breakout activity 5 – writing your own target </a:t>
            </a:r>
          </a:p>
          <a:p>
            <a:pPr algn="ctr"/>
            <a:endParaRPr lang="en-GB" dirty="0"/>
          </a:p>
          <a:p>
            <a:endParaRPr lang="en-GB" dirty="0"/>
          </a:p>
        </p:txBody>
      </p:sp>
      <p:pic>
        <p:nvPicPr>
          <p:cNvPr id="4" name="Picture 2" descr="C:\Users\SimonsV\AppData\Local\Microsoft\Windows\Temporary Internet Files\Content.Outlook\OFGLL62P\EIS web logo small.png">
            <a:extLst>
              <a:ext uri="{FF2B5EF4-FFF2-40B4-BE49-F238E27FC236}">
                <a16:creationId xmlns:a16="http://schemas.microsoft.com/office/drawing/2014/main" id="{4E9280CB-0F00-423E-8A5B-2185DF2FAA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839" y="615042"/>
            <a:ext cx="2260598" cy="56515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4ADC4E5A-D521-4C36-9B34-BF995ED86DA5}"/>
              </a:ext>
            </a:extLst>
          </p:cNvPr>
          <p:cNvPicPr>
            <a:picLocks noChangeAspect="1"/>
          </p:cNvPicPr>
          <p:nvPr/>
        </p:nvPicPr>
        <p:blipFill>
          <a:blip r:embed="rId4"/>
          <a:stretch>
            <a:fillRect/>
          </a:stretch>
        </p:blipFill>
        <p:spPr>
          <a:xfrm>
            <a:off x="4476628" y="1180192"/>
            <a:ext cx="1893209" cy="1152042"/>
          </a:xfrm>
          <a:prstGeom prst="rect">
            <a:avLst/>
          </a:prstGeom>
          <a:ln w="19050">
            <a:solidFill>
              <a:schemeClr val="tx1"/>
            </a:solidFill>
          </a:ln>
        </p:spPr>
      </p:pic>
      <p:sp>
        <p:nvSpPr>
          <p:cNvPr id="7" name="TextBox 6">
            <a:extLst>
              <a:ext uri="{FF2B5EF4-FFF2-40B4-BE49-F238E27FC236}">
                <a16:creationId xmlns:a16="http://schemas.microsoft.com/office/drawing/2014/main" id="{E96B0C6B-E1CC-4FE8-BA54-76C91421DB5F}"/>
              </a:ext>
            </a:extLst>
          </p:cNvPr>
          <p:cNvSpPr txBox="1"/>
          <p:nvPr/>
        </p:nvSpPr>
        <p:spPr>
          <a:xfrm>
            <a:off x="917824" y="2443893"/>
            <a:ext cx="10356351" cy="3693319"/>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Charlie’s dad tells you that he loves coming to your nursery. He is always excited to get in through the door each morning, he hangs his things on his peg and goes into the nursery to play with the trains – this is an important routine for him that helped him settle in when he was new. Charlie loves transport, song time and water play. He also loves playing outside. He spends short times at activities and is very exploratory, enjoying tipping and emptying. Charlie is 2 years and 9 months old. </a:t>
            </a:r>
          </a:p>
          <a:p>
            <a:r>
              <a:rPr lang="en-GB" dirty="0">
                <a:latin typeface="Arial" panose="020B0604020202020204" pitchFamily="34" charset="0"/>
                <a:cs typeface="Arial" panose="020B0604020202020204" pitchFamily="34" charset="0"/>
              </a:rPr>
              <a:t>Charlie developed a handful of single short phrases that are important to him, such as “Choo-choo”, “Brumm-brum”, “bye-bye” and “ju-ju” (juice). He has been using these phrases for about three months, but you are not noticing him developing any more or using any single words in his play. You held a TAC with his Parent’s and his Health Visitor and Charlie’s parents expresses that they would like to explore issues with his speech and communication with a referral to Speech and Language – the Health Visitor has made the referral and he is due an appointment in the next four months. In the meantime, you’ve set an outcome with parents for “Charlie will to be able to communicate his wants and needs”.</a:t>
            </a:r>
          </a:p>
        </p:txBody>
      </p:sp>
      <p:sp>
        <p:nvSpPr>
          <p:cNvPr id="8" name="TextBox 7">
            <a:extLst>
              <a:ext uri="{FF2B5EF4-FFF2-40B4-BE49-F238E27FC236}">
                <a16:creationId xmlns:a16="http://schemas.microsoft.com/office/drawing/2014/main" id="{8F8E7E7F-152F-4CD5-B4AD-B328921473FE}"/>
              </a:ext>
            </a:extLst>
          </p:cNvPr>
          <p:cNvSpPr txBox="1"/>
          <p:nvPr/>
        </p:nvSpPr>
        <p:spPr>
          <a:xfrm>
            <a:off x="986460" y="6102849"/>
            <a:ext cx="10212371" cy="430887"/>
          </a:xfrm>
          <a:prstGeom prst="rect">
            <a:avLst/>
          </a:prstGeom>
          <a:noFill/>
        </p:spPr>
        <p:txBody>
          <a:bodyPr wrap="square" rtlCol="0">
            <a:spAutoFit/>
          </a:bodyPr>
          <a:lstStyle/>
          <a:p>
            <a:pPr algn="ctr"/>
            <a:r>
              <a:rPr lang="en-GB" sz="2200" b="1" dirty="0">
                <a:latin typeface="Arial" panose="020B0604020202020204" pitchFamily="34" charset="0"/>
                <a:cs typeface="Arial" panose="020B0604020202020204" pitchFamily="34" charset="0"/>
              </a:rPr>
              <a:t>What would you propose to set as Charlie’s first target/s</a:t>
            </a:r>
          </a:p>
        </p:txBody>
      </p:sp>
    </p:spTree>
    <p:extLst>
      <p:ext uri="{BB962C8B-B14F-4D97-AF65-F5344CB8AC3E}">
        <p14:creationId xmlns:p14="http://schemas.microsoft.com/office/powerpoint/2010/main" val="4062265587"/>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TotalTime>
  <Words>2789</Words>
  <Application>Microsoft Office PowerPoint</Application>
  <PresentationFormat>Widescreen</PresentationFormat>
  <Paragraphs>182</Paragraphs>
  <Slides>24</Slides>
  <Notes>23</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Amasis MT Pro Light</vt:lpstr>
      <vt:lpstr>Arial</vt:lpstr>
      <vt:lpstr>Calibri</vt:lpstr>
      <vt:lpstr>Helvetica</vt:lpstr>
      <vt:lpstr>Times New Roman</vt:lpstr>
      <vt:lpstr>Wingdings</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Bobbie Rogers</dc:creator>
  <cp:lastModifiedBy>Samantha Hawkesford</cp:lastModifiedBy>
  <cp:revision>3</cp:revision>
  <dcterms:created xsi:type="dcterms:W3CDTF">2023-01-20T15:35:00Z</dcterms:created>
  <dcterms:modified xsi:type="dcterms:W3CDTF">2024-04-03T10:52:10Z</dcterms:modified>
</cp:coreProperties>
</file>