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78"/>
  </p:notesMasterIdLst>
  <p:sldIdLst>
    <p:sldId id="286" r:id="rId2"/>
    <p:sldId id="287" r:id="rId3"/>
    <p:sldId id="290" r:id="rId4"/>
    <p:sldId id="291" r:id="rId5"/>
    <p:sldId id="374" r:id="rId6"/>
    <p:sldId id="626" r:id="rId7"/>
    <p:sldId id="617" r:id="rId8"/>
    <p:sldId id="322" r:id="rId9"/>
    <p:sldId id="342" r:id="rId10"/>
    <p:sldId id="375" r:id="rId11"/>
    <p:sldId id="376" r:id="rId12"/>
    <p:sldId id="616" r:id="rId13"/>
    <p:sldId id="613" r:id="rId14"/>
    <p:sldId id="318" r:id="rId15"/>
    <p:sldId id="618" r:id="rId16"/>
    <p:sldId id="621" r:id="rId17"/>
    <p:sldId id="615" r:id="rId18"/>
    <p:sldId id="614" r:id="rId19"/>
    <p:sldId id="620" r:id="rId20"/>
    <p:sldId id="625" r:id="rId21"/>
    <p:sldId id="623" r:id="rId22"/>
    <p:sldId id="627" r:id="rId23"/>
    <p:sldId id="624" r:id="rId24"/>
    <p:sldId id="325" r:id="rId25"/>
    <p:sldId id="650" r:id="rId26"/>
    <p:sldId id="296" r:id="rId27"/>
    <p:sldId id="646" r:id="rId28"/>
    <p:sldId id="346" r:id="rId29"/>
    <p:sldId id="321" r:id="rId30"/>
    <p:sldId id="349" r:id="rId31"/>
    <p:sldId id="629" r:id="rId32"/>
    <p:sldId id="630" r:id="rId33"/>
    <p:sldId id="379" r:id="rId34"/>
    <p:sldId id="317" r:id="rId35"/>
    <p:sldId id="371" r:id="rId36"/>
    <p:sldId id="347" r:id="rId37"/>
    <p:sldId id="631" r:id="rId38"/>
    <p:sldId id="632" r:id="rId39"/>
    <p:sldId id="633" r:id="rId40"/>
    <p:sldId id="634" r:id="rId41"/>
    <p:sldId id="300" r:id="rId42"/>
    <p:sldId id="635" r:id="rId43"/>
    <p:sldId id="636" r:id="rId44"/>
    <p:sldId id="637" r:id="rId45"/>
    <p:sldId id="638" r:id="rId46"/>
    <p:sldId id="639" r:id="rId47"/>
    <p:sldId id="640" r:id="rId48"/>
    <p:sldId id="641" r:id="rId49"/>
    <p:sldId id="642" r:id="rId50"/>
    <p:sldId id="358" r:id="rId51"/>
    <p:sldId id="643" r:id="rId52"/>
    <p:sldId id="357" r:id="rId53"/>
    <p:sldId id="362" r:id="rId54"/>
    <p:sldId id="645" r:id="rId55"/>
    <p:sldId id="373" r:id="rId56"/>
    <p:sldId id="307" r:id="rId57"/>
    <p:sldId id="308" r:id="rId58"/>
    <p:sldId id="649" r:id="rId59"/>
    <p:sldId id="310" r:id="rId60"/>
    <p:sldId id="351" r:id="rId61"/>
    <p:sldId id="356" r:id="rId62"/>
    <p:sldId id="352" r:id="rId63"/>
    <p:sldId id="353" r:id="rId64"/>
    <p:sldId id="311" r:id="rId65"/>
    <p:sldId id="647" r:id="rId66"/>
    <p:sldId id="628" r:id="rId67"/>
    <p:sldId id="312" r:id="rId68"/>
    <p:sldId id="309" r:id="rId69"/>
    <p:sldId id="648" r:id="rId70"/>
    <p:sldId id="313" r:id="rId71"/>
    <p:sldId id="354" r:id="rId72"/>
    <p:sldId id="651" r:id="rId73"/>
    <p:sldId id="652" r:id="rId74"/>
    <p:sldId id="348" r:id="rId75"/>
    <p:sldId id="316" r:id="rId76"/>
    <p:sldId id="315"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Thomas" initials="AT" lastIdx="1" clrIdx="0">
    <p:extLst>
      <p:ext uri="{19B8F6BF-5375-455C-9EA6-DF929625EA0E}">
        <p15:presenceInfo xmlns:p15="http://schemas.microsoft.com/office/powerpoint/2012/main" userId="S::ThomasA1@bathnes.gov.uk::49907510-21ab-4864-90e1-5e21e8ddb6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71B"/>
    <a:srgbClr val="00A756"/>
    <a:srgbClr val="009FE3"/>
    <a:srgbClr val="172E38"/>
    <a:srgbClr val="00A3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1" autoAdjust="0"/>
    <p:restoredTop sz="91228" autoAdjust="0"/>
  </p:normalViewPr>
  <p:slideViewPr>
    <p:cSldViewPr snapToGrid="0">
      <p:cViewPr varScale="1">
        <p:scale>
          <a:sx n="61" d="100"/>
          <a:sy n="61" d="100"/>
        </p:scale>
        <p:origin x="10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03BA6-12BB-42ED-89D0-B862464CB0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7274E7D-0596-42BA-8B76-2981992BC7E0}">
      <dgm:prSet/>
      <dgm:spPr/>
      <dgm:t>
        <a:bodyPr/>
        <a:lstStyle/>
        <a:p>
          <a:r>
            <a:rPr lang="en-GB"/>
            <a:t>The SEND policy is the most important document that an early years setting develops when determining how they will meet the special educational needs of the children in their care.</a:t>
          </a:r>
          <a:endParaRPr lang="en-US"/>
        </a:p>
      </dgm:t>
    </dgm:pt>
    <dgm:pt modelId="{25FFD553-8B7A-4B17-8BEB-8A77E3EB26BC}" type="parTrans" cxnId="{23F966F0-C386-4A41-97D1-2C6DFDF0CD3E}">
      <dgm:prSet/>
      <dgm:spPr/>
      <dgm:t>
        <a:bodyPr/>
        <a:lstStyle/>
        <a:p>
          <a:endParaRPr lang="en-US"/>
        </a:p>
      </dgm:t>
    </dgm:pt>
    <dgm:pt modelId="{59A2E6C5-45D4-4EBD-8DC4-3183586DC698}" type="sibTrans" cxnId="{23F966F0-C386-4A41-97D1-2C6DFDF0CD3E}">
      <dgm:prSet/>
      <dgm:spPr/>
      <dgm:t>
        <a:bodyPr/>
        <a:lstStyle/>
        <a:p>
          <a:endParaRPr lang="en-US"/>
        </a:p>
      </dgm:t>
    </dgm:pt>
    <dgm:pt modelId="{DF239359-B8F0-48B8-B25B-602F29ACC0E2}">
      <dgm:prSet/>
      <dgm:spPr/>
      <dgm:t>
        <a:bodyPr/>
        <a:lstStyle/>
        <a:p>
          <a:r>
            <a:rPr lang="en-GB" dirty="0"/>
            <a:t>It should reflect the statutory requirements, inclusive ethos and actual day to day practice of the setting.</a:t>
          </a:r>
          <a:endParaRPr lang="en-US" dirty="0"/>
        </a:p>
      </dgm:t>
    </dgm:pt>
    <dgm:pt modelId="{75454877-8254-43EA-80C1-84AE9D8C3181}" type="parTrans" cxnId="{950FFDBA-6688-4A37-A455-B9F204C38B38}">
      <dgm:prSet/>
      <dgm:spPr/>
      <dgm:t>
        <a:bodyPr/>
        <a:lstStyle/>
        <a:p>
          <a:endParaRPr lang="en-US"/>
        </a:p>
      </dgm:t>
    </dgm:pt>
    <dgm:pt modelId="{857EAC6C-551A-4802-A771-AF8C45886CDC}" type="sibTrans" cxnId="{950FFDBA-6688-4A37-A455-B9F204C38B38}">
      <dgm:prSet/>
      <dgm:spPr/>
      <dgm:t>
        <a:bodyPr/>
        <a:lstStyle/>
        <a:p>
          <a:endParaRPr lang="en-US"/>
        </a:p>
      </dgm:t>
    </dgm:pt>
    <dgm:pt modelId="{1A28E64A-8BF0-4CAF-832C-0DE2451C71A0}" type="pres">
      <dgm:prSet presAssocID="{28D03BA6-12BB-42ED-89D0-B862464CB0C8}" presName="linear" presStyleCnt="0">
        <dgm:presLayoutVars>
          <dgm:animLvl val="lvl"/>
          <dgm:resizeHandles val="exact"/>
        </dgm:presLayoutVars>
      </dgm:prSet>
      <dgm:spPr/>
    </dgm:pt>
    <dgm:pt modelId="{E7B2554B-18CB-4A44-9F0E-3D58E8479021}" type="pres">
      <dgm:prSet presAssocID="{77274E7D-0596-42BA-8B76-2981992BC7E0}" presName="parentText" presStyleLbl="node1" presStyleIdx="0" presStyleCnt="2">
        <dgm:presLayoutVars>
          <dgm:chMax val="0"/>
          <dgm:bulletEnabled val="1"/>
        </dgm:presLayoutVars>
      </dgm:prSet>
      <dgm:spPr/>
    </dgm:pt>
    <dgm:pt modelId="{F6D7A210-DEA9-4946-960A-D572FCAE4EC8}" type="pres">
      <dgm:prSet presAssocID="{59A2E6C5-45D4-4EBD-8DC4-3183586DC698}" presName="spacer" presStyleCnt="0"/>
      <dgm:spPr/>
    </dgm:pt>
    <dgm:pt modelId="{43B00165-FF91-4C4A-A86D-7F285677967D}" type="pres">
      <dgm:prSet presAssocID="{DF239359-B8F0-48B8-B25B-602F29ACC0E2}" presName="parentText" presStyleLbl="node1" presStyleIdx="1" presStyleCnt="2">
        <dgm:presLayoutVars>
          <dgm:chMax val="0"/>
          <dgm:bulletEnabled val="1"/>
        </dgm:presLayoutVars>
      </dgm:prSet>
      <dgm:spPr/>
    </dgm:pt>
  </dgm:ptLst>
  <dgm:cxnLst>
    <dgm:cxn modelId="{B078A423-1E72-4496-97A8-FC7579CE0C48}" type="presOf" srcId="{DF239359-B8F0-48B8-B25B-602F29ACC0E2}" destId="{43B00165-FF91-4C4A-A86D-7F285677967D}" srcOrd="0" destOrd="0" presId="urn:microsoft.com/office/officeart/2005/8/layout/vList2"/>
    <dgm:cxn modelId="{56CBFF36-9AEF-49D0-8BE6-2DFD673C2F89}" type="presOf" srcId="{77274E7D-0596-42BA-8B76-2981992BC7E0}" destId="{E7B2554B-18CB-4A44-9F0E-3D58E8479021}" srcOrd="0" destOrd="0" presId="urn:microsoft.com/office/officeart/2005/8/layout/vList2"/>
    <dgm:cxn modelId="{5122CAA1-EBCF-4E48-8D39-887EB0EFD7CE}" type="presOf" srcId="{28D03BA6-12BB-42ED-89D0-B862464CB0C8}" destId="{1A28E64A-8BF0-4CAF-832C-0DE2451C71A0}" srcOrd="0" destOrd="0" presId="urn:microsoft.com/office/officeart/2005/8/layout/vList2"/>
    <dgm:cxn modelId="{950FFDBA-6688-4A37-A455-B9F204C38B38}" srcId="{28D03BA6-12BB-42ED-89D0-B862464CB0C8}" destId="{DF239359-B8F0-48B8-B25B-602F29ACC0E2}" srcOrd="1" destOrd="0" parTransId="{75454877-8254-43EA-80C1-84AE9D8C3181}" sibTransId="{857EAC6C-551A-4802-A771-AF8C45886CDC}"/>
    <dgm:cxn modelId="{23F966F0-C386-4A41-97D1-2C6DFDF0CD3E}" srcId="{28D03BA6-12BB-42ED-89D0-B862464CB0C8}" destId="{77274E7D-0596-42BA-8B76-2981992BC7E0}" srcOrd="0" destOrd="0" parTransId="{25FFD553-8B7A-4B17-8BEB-8A77E3EB26BC}" sibTransId="{59A2E6C5-45D4-4EBD-8DC4-3183586DC698}"/>
    <dgm:cxn modelId="{09A272DE-FED3-43BE-918A-546E4B2DC44D}" type="presParOf" srcId="{1A28E64A-8BF0-4CAF-832C-0DE2451C71A0}" destId="{E7B2554B-18CB-4A44-9F0E-3D58E8479021}" srcOrd="0" destOrd="0" presId="urn:microsoft.com/office/officeart/2005/8/layout/vList2"/>
    <dgm:cxn modelId="{29F3B33A-65E4-4389-8096-1CC6B1EB96BC}" type="presParOf" srcId="{1A28E64A-8BF0-4CAF-832C-0DE2451C71A0}" destId="{F6D7A210-DEA9-4946-960A-D572FCAE4EC8}" srcOrd="1" destOrd="0" presId="urn:microsoft.com/office/officeart/2005/8/layout/vList2"/>
    <dgm:cxn modelId="{A99A9AE8-68B2-496E-84BF-4298DFBE75BA}" type="presParOf" srcId="{1A28E64A-8BF0-4CAF-832C-0DE2451C71A0}" destId="{43B00165-FF91-4C4A-A86D-7F285677967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4733A-2B9A-4E1D-A388-D15A3D4BED4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5B61D5E-2612-4E15-8DC9-CD46FFF47DCF}">
      <dgm:prSet/>
      <dgm:spPr/>
      <dgm:t>
        <a:bodyPr/>
        <a:lstStyle/>
        <a:p>
          <a:r>
            <a:rPr lang="en-GB">
              <a:latin typeface="Arial" panose="020B0604020202020204" pitchFamily="34" charset="0"/>
              <a:cs typeface="Arial" panose="020B0604020202020204" pitchFamily="34" charset="0"/>
            </a:rPr>
            <a:t>Mention the legal framework and guidance that form the basis of the policy and practice </a:t>
          </a:r>
          <a:endParaRPr lang="en-US">
            <a:latin typeface="Arial" panose="020B0604020202020204" pitchFamily="34" charset="0"/>
            <a:cs typeface="Arial" panose="020B0604020202020204" pitchFamily="34" charset="0"/>
          </a:endParaRPr>
        </a:p>
      </dgm:t>
    </dgm:pt>
    <dgm:pt modelId="{921028DB-85C5-4251-B741-C05F44C159D4}" type="parTrans" cxnId="{D274F8DB-3A83-4F41-8F5C-8F6EC5D00A34}">
      <dgm:prSet/>
      <dgm:spPr/>
      <dgm:t>
        <a:bodyPr/>
        <a:lstStyle/>
        <a:p>
          <a:endParaRPr lang="en-US"/>
        </a:p>
      </dgm:t>
    </dgm:pt>
    <dgm:pt modelId="{0A4AC5ED-EE95-453E-ADF1-1FC05D7CE027}" type="sibTrans" cxnId="{D274F8DB-3A83-4F41-8F5C-8F6EC5D00A34}">
      <dgm:prSet/>
      <dgm:spPr/>
      <dgm:t>
        <a:bodyPr/>
        <a:lstStyle/>
        <a:p>
          <a:endParaRPr lang="en-US"/>
        </a:p>
      </dgm:t>
    </dgm:pt>
    <dgm:pt modelId="{15AC2879-B77B-41EC-99F7-82B1A1A95BC1}">
      <dgm:prSet/>
      <dgm:spPr/>
      <dgm:t>
        <a:bodyPr/>
        <a:lstStyle/>
        <a:p>
          <a:r>
            <a:rPr lang="en-GB">
              <a:latin typeface="Arial" panose="020B0604020202020204" pitchFamily="34" charset="0"/>
              <a:cs typeface="Arial" panose="020B0604020202020204" pitchFamily="34" charset="0"/>
            </a:rPr>
            <a:t>Define what is meant by SEND</a:t>
          </a:r>
          <a:endParaRPr lang="en-US">
            <a:latin typeface="Arial" panose="020B0604020202020204" pitchFamily="34" charset="0"/>
            <a:cs typeface="Arial" panose="020B0604020202020204" pitchFamily="34" charset="0"/>
          </a:endParaRPr>
        </a:p>
      </dgm:t>
    </dgm:pt>
    <dgm:pt modelId="{E9F3DB5C-5CA5-47B0-8CE3-D5DCA7D0019B}" type="parTrans" cxnId="{BBC97BAA-DAD9-4E6C-BBBC-46DCEEB13A4A}">
      <dgm:prSet/>
      <dgm:spPr/>
      <dgm:t>
        <a:bodyPr/>
        <a:lstStyle/>
        <a:p>
          <a:endParaRPr lang="en-US"/>
        </a:p>
      </dgm:t>
    </dgm:pt>
    <dgm:pt modelId="{BF269627-D4E1-4F07-9B46-1F42B8707156}" type="sibTrans" cxnId="{BBC97BAA-DAD9-4E6C-BBBC-46DCEEB13A4A}">
      <dgm:prSet/>
      <dgm:spPr/>
      <dgm:t>
        <a:bodyPr/>
        <a:lstStyle/>
        <a:p>
          <a:endParaRPr lang="en-US"/>
        </a:p>
      </dgm:t>
    </dgm:pt>
    <dgm:pt modelId="{205697A9-4BD5-4EFE-B3FD-F81C1E1C9531}">
      <dgm:prSet/>
      <dgm:spPr/>
      <dgm:t>
        <a:bodyPr/>
        <a:lstStyle/>
        <a:p>
          <a:r>
            <a:rPr lang="en-GB" dirty="0">
              <a:latin typeface="Arial" panose="020B0604020202020204" pitchFamily="34" charset="0"/>
              <a:cs typeface="Arial" panose="020B0604020202020204" pitchFamily="34" charset="0"/>
            </a:rPr>
            <a:t>Include a statement of intent</a:t>
          </a:r>
          <a:endParaRPr lang="en-US" dirty="0">
            <a:latin typeface="Arial" panose="020B0604020202020204" pitchFamily="34" charset="0"/>
            <a:cs typeface="Arial" panose="020B0604020202020204" pitchFamily="34" charset="0"/>
          </a:endParaRPr>
        </a:p>
      </dgm:t>
    </dgm:pt>
    <dgm:pt modelId="{F7DA697E-3FAA-4DEE-B57E-DD15A07E3DE2}" type="parTrans" cxnId="{6430D31C-81A8-4205-8405-3E7D28ACD91B}">
      <dgm:prSet/>
      <dgm:spPr/>
      <dgm:t>
        <a:bodyPr/>
        <a:lstStyle/>
        <a:p>
          <a:endParaRPr lang="en-US"/>
        </a:p>
      </dgm:t>
    </dgm:pt>
    <dgm:pt modelId="{410D9EFC-84D5-4687-803C-77B45C1A2C97}" type="sibTrans" cxnId="{6430D31C-81A8-4205-8405-3E7D28ACD91B}">
      <dgm:prSet/>
      <dgm:spPr/>
      <dgm:t>
        <a:bodyPr/>
        <a:lstStyle/>
        <a:p>
          <a:endParaRPr lang="en-US"/>
        </a:p>
      </dgm:t>
    </dgm:pt>
    <dgm:pt modelId="{F24F0153-C957-4E82-9E21-1E44CF4752E6}">
      <dgm:prSet/>
      <dgm:spPr/>
      <dgm:t>
        <a:bodyPr/>
        <a:lstStyle/>
        <a:p>
          <a:r>
            <a:rPr lang="en-GB" dirty="0">
              <a:latin typeface="Arial" panose="020B0604020202020204" pitchFamily="34" charset="0"/>
              <a:cs typeface="Arial" panose="020B0604020202020204" pitchFamily="34" charset="0"/>
            </a:rPr>
            <a:t>Talk about how you identify SEND</a:t>
          </a:r>
          <a:endParaRPr lang="en-US" dirty="0">
            <a:latin typeface="Arial" panose="020B0604020202020204" pitchFamily="34" charset="0"/>
            <a:cs typeface="Arial" panose="020B0604020202020204" pitchFamily="34" charset="0"/>
          </a:endParaRPr>
        </a:p>
      </dgm:t>
    </dgm:pt>
    <dgm:pt modelId="{EE90DF1F-08C8-497B-8AB6-367D0C3D586D}" type="parTrans" cxnId="{7281E41C-C689-412F-9A5B-04C7CFFCFEF2}">
      <dgm:prSet/>
      <dgm:spPr/>
      <dgm:t>
        <a:bodyPr/>
        <a:lstStyle/>
        <a:p>
          <a:endParaRPr lang="en-US"/>
        </a:p>
      </dgm:t>
    </dgm:pt>
    <dgm:pt modelId="{DF55F430-8245-486F-B746-5411F13B2048}" type="sibTrans" cxnId="{7281E41C-C689-412F-9A5B-04C7CFFCFEF2}">
      <dgm:prSet/>
      <dgm:spPr/>
      <dgm:t>
        <a:bodyPr/>
        <a:lstStyle/>
        <a:p>
          <a:endParaRPr lang="en-US"/>
        </a:p>
      </dgm:t>
    </dgm:pt>
    <dgm:pt modelId="{D7010519-56FE-45D5-BC28-546DCEAC696A}">
      <dgm:prSet/>
      <dgm:spPr/>
      <dgm:t>
        <a:bodyPr/>
        <a:lstStyle/>
        <a:p>
          <a:r>
            <a:rPr lang="en-GB" dirty="0">
              <a:latin typeface="Arial" panose="020B0604020202020204" pitchFamily="34" charset="0"/>
              <a:cs typeface="Arial" panose="020B0604020202020204" pitchFamily="34" charset="0"/>
            </a:rPr>
            <a:t>Working with parents</a:t>
          </a:r>
          <a:endParaRPr lang="en-US" dirty="0">
            <a:latin typeface="Arial" panose="020B0604020202020204" pitchFamily="34" charset="0"/>
            <a:cs typeface="Arial" panose="020B0604020202020204" pitchFamily="34" charset="0"/>
          </a:endParaRPr>
        </a:p>
      </dgm:t>
    </dgm:pt>
    <dgm:pt modelId="{48DAD7BD-83D8-4F58-BEF6-EFBB8F67A87B}" type="parTrans" cxnId="{5797E0C5-C1EB-4660-B795-B218C5E28602}">
      <dgm:prSet/>
      <dgm:spPr/>
      <dgm:t>
        <a:bodyPr/>
        <a:lstStyle/>
        <a:p>
          <a:endParaRPr lang="en-US"/>
        </a:p>
      </dgm:t>
    </dgm:pt>
    <dgm:pt modelId="{23AE14B9-77CB-40E0-A977-DEECA2A604AE}" type="sibTrans" cxnId="{5797E0C5-C1EB-4660-B795-B218C5E28602}">
      <dgm:prSet/>
      <dgm:spPr/>
      <dgm:t>
        <a:bodyPr/>
        <a:lstStyle/>
        <a:p>
          <a:endParaRPr lang="en-US"/>
        </a:p>
      </dgm:t>
    </dgm:pt>
    <dgm:pt modelId="{61F01B0B-06F4-46D3-9B8A-F6FCE35E6BFA}">
      <dgm:prSet/>
      <dgm:spPr/>
      <dgm:t>
        <a:bodyPr/>
        <a:lstStyle/>
        <a:p>
          <a:r>
            <a:rPr lang="en-GB" dirty="0">
              <a:latin typeface="Arial" panose="020B0604020202020204" pitchFamily="34" charset="0"/>
              <a:cs typeface="Arial" panose="020B0604020202020204" pitchFamily="34" charset="0"/>
            </a:rPr>
            <a:t>Working with outside agencies</a:t>
          </a:r>
          <a:endParaRPr lang="en-US" dirty="0">
            <a:latin typeface="Arial" panose="020B0604020202020204" pitchFamily="34" charset="0"/>
            <a:cs typeface="Arial" panose="020B0604020202020204" pitchFamily="34" charset="0"/>
          </a:endParaRPr>
        </a:p>
      </dgm:t>
    </dgm:pt>
    <dgm:pt modelId="{CBAFE2AA-2907-448D-9A03-13A6DB9A0215}" type="parTrans" cxnId="{346C5F85-1E59-4A15-BA8E-9BB772DD5338}">
      <dgm:prSet/>
      <dgm:spPr/>
      <dgm:t>
        <a:bodyPr/>
        <a:lstStyle/>
        <a:p>
          <a:endParaRPr lang="en-US"/>
        </a:p>
      </dgm:t>
    </dgm:pt>
    <dgm:pt modelId="{6BAB065A-FF7B-4F12-9295-3A225BC0E624}" type="sibTrans" cxnId="{346C5F85-1E59-4A15-BA8E-9BB772DD5338}">
      <dgm:prSet/>
      <dgm:spPr/>
      <dgm:t>
        <a:bodyPr/>
        <a:lstStyle/>
        <a:p>
          <a:endParaRPr lang="en-US"/>
        </a:p>
      </dgm:t>
    </dgm:pt>
    <dgm:pt modelId="{C9759247-6FBF-42CB-8679-0D4707A88057}">
      <dgm:prSet/>
      <dgm:spPr/>
      <dgm:t>
        <a:bodyPr/>
        <a:lstStyle/>
        <a:p>
          <a:r>
            <a:rPr lang="en-GB" dirty="0">
              <a:latin typeface="Arial" panose="020B0604020202020204" pitchFamily="34" charset="0"/>
              <a:cs typeface="Arial" panose="020B0604020202020204" pitchFamily="34" charset="0"/>
            </a:rPr>
            <a:t>Staff training and resources</a:t>
          </a:r>
          <a:endParaRPr lang="en-US" dirty="0">
            <a:latin typeface="Arial" panose="020B0604020202020204" pitchFamily="34" charset="0"/>
            <a:cs typeface="Arial" panose="020B0604020202020204" pitchFamily="34" charset="0"/>
          </a:endParaRPr>
        </a:p>
      </dgm:t>
    </dgm:pt>
    <dgm:pt modelId="{52EBA003-3D72-463C-8B9D-73A9F1A0D504}" type="parTrans" cxnId="{524A900D-B3A4-437E-BDE6-BD747B2E6708}">
      <dgm:prSet/>
      <dgm:spPr/>
      <dgm:t>
        <a:bodyPr/>
        <a:lstStyle/>
        <a:p>
          <a:endParaRPr lang="en-US"/>
        </a:p>
      </dgm:t>
    </dgm:pt>
    <dgm:pt modelId="{D74AEEFD-EED1-4F5F-B5F6-B674B1C66CAB}" type="sibTrans" cxnId="{524A900D-B3A4-437E-BDE6-BD747B2E6708}">
      <dgm:prSet/>
      <dgm:spPr/>
      <dgm:t>
        <a:bodyPr/>
        <a:lstStyle/>
        <a:p>
          <a:endParaRPr lang="en-US"/>
        </a:p>
      </dgm:t>
    </dgm:pt>
    <dgm:pt modelId="{92F4367B-BF8A-4C95-A55D-7402F110908C}">
      <dgm:prSet/>
      <dgm:spPr/>
      <dgm:t>
        <a:bodyPr/>
        <a:lstStyle/>
        <a:p>
          <a:r>
            <a:rPr lang="en-GB">
              <a:latin typeface="Arial" panose="020B0604020202020204" pitchFamily="34" charset="0"/>
              <a:cs typeface="Arial" panose="020B0604020202020204" pitchFamily="34" charset="0"/>
            </a:rPr>
            <a:t>Role of the SENCo</a:t>
          </a:r>
          <a:endParaRPr lang="en-US">
            <a:latin typeface="Arial" panose="020B0604020202020204" pitchFamily="34" charset="0"/>
            <a:cs typeface="Arial" panose="020B0604020202020204" pitchFamily="34" charset="0"/>
          </a:endParaRPr>
        </a:p>
      </dgm:t>
    </dgm:pt>
    <dgm:pt modelId="{D7A285AA-34FA-4BE1-945A-61AD6BF0AD4B}" type="parTrans" cxnId="{2E71255F-E1FD-451D-B411-D6209FFA868C}">
      <dgm:prSet/>
      <dgm:spPr/>
      <dgm:t>
        <a:bodyPr/>
        <a:lstStyle/>
        <a:p>
          <a:endParaRPr lang="en-US"/>
        </a:p>
      </dgm:t>
    </dgm:pt>
    <dgm:pt modelId="{DC1D81A6-123E-468A-8789-2A6202A421F1}" type="sibTrans" cxnId="{2E71255F-E1FD-451D-B411-D6209FFA868C}">
      <dgm:prSet/>
      <dgm:spPr/>
      <dgm:t>
        <a:bodyPr/>
        <a:lstStyle/>
        <a:p>
          <a:endParaRPr lang="en-US"/>
        </a:p>
      </dgm:t>
    </dgm:pt>
    <dgm:pt modelId="{5F53C8B7-2E17-4842-A68F-7612AC5571FE}">
      <dgm:prSet/>
      <dgm:spPr/>
      <dgm:t>
        <a:bodyPr/>
        <a:lstStyle/>
        <a:p>
          <a:r>
            <a:rPr lang="en-GB" dirty="0">
              <a:latin typeface="Arial" panose="020B0604020202020204" pitchFamily="34" charset="0"/>
              <a:cs typeface="Arial" panose="020B0604020202020204" pitchFamily="34" charset="0"/>
            </a:rPr>
            <a:t>Explanation of Graduated Approach and SEN Support</a:t>
          </a:r>
          <a:endParaRPr lang="en-US" dirty="0">
            <a:latin typeface="Arial" panose="020B0604020202020204" pitchFamily="34" charset="0"/>
            <a:cs typeface="Arial" panose="020B0604020202020204" pitchFamily="34" charset="0"/>
          </a:endParaRPr>
        </a:p>
      </dgm:t>
    </dgm:pt>
    <dgm:pt modelId="{37F6EC19-47B5-460A-A97D-67661856FEEC}" type="parTrans" cxnId="{81AAD1F4-5B65-4019-A6A5-1304E5E9A2AE}">
      <dgm:prSet/>
      <dgm:spPr/>
      <dgm:t>
        <a:bodyPr/>
        <a:lstStyle/>
        <a:p>
          <a:endParaRPr lang="en-US"/>
        </a:p>
      </dgm:t>
    </dgm:pt>
    <dgm:pt modelId="{4403A15D-D06C-43D3-A5FD-A4CC600ACD7E}" type="sibTrans" cxnId="{81AAD1F4-5B65-4019-A6A5-1304E5E9A2AE}">
      <dgm:prSet/>
      <dgm:spPr/>
      <dgm:t>
        <a:bodyPr/>
        <a:lstStyle/>
        <a:p>
          <a:endParaRPr lang="en-US"/>
        </a:p>
      </dgm:t>
    </dgm:pt>
    <dgm:pt modelId="{291C09C4-718A-4258-B9AB-711726691559}">
      <dgm:prSet/>
      <dgm:spPr/>
      <dgm:t>
        <a:bodyPr/>
        <a:lstStyle/>
        <a:p>
          <a:r>
            <a:rPr lang="en-GB" dirty="0">
              <a:latin typeface="Arial" panose="020B0604020202020204" pitchFamily="34" charset="0"/>
              <a:cs typeface="Arial" panose="020B0604020202020204" pitchFamily="34" charset="0"/>
            </a:rPr>
            <a:t>Information about EHCP</a:t>
          </a:r>
          <a:endParaRPr lang="en-US" dirty="0">
            <a:latin typeface="Arial" panose="020B0604020202020204" pitchFamily="34" charset="0"/>
            <a:cs typeface="Arial" panose="020B0604020202020204" pitchFamily="34" charset="0"/>
          </a:endParaRPr>
        </a:p>
      </dgm:t>
    </dgm:pt>
    <dgm:pt modelId="{0DB0B281-6CA5-4D33-A950-CC9791C4D888}" type="parTrans" cxnId="{5F227CDC-BD55-469A-8843-CE245B944A7B}">
      <dgm:prSet/>
      <dgm:spPr/>
      <dgm:t>
        <a:bodyPr/>
        <a:lstStyle/>
        <a:p>
          <a:endParaRPr lang="en-US"/>
        </a:p>
      </dgm:t>
    </dgm:pt>
    <dgm:pt modelId="{9097FD26-9B25-43E3-8166-B0562FC57D52}" type="sibTrans" cxnId="{5F227CDC-BD55-469A-8843-CE245B944A7B}">
      <dgm:prSet/>
      <dgm:spPr/>
      <dgm:t>
        <a:bodyPr/>
        <a:lstStyle/>
        <a:p>
          <a:endParaRPr lang="en-US"/>
        </a:p>
      </dgm:t>
    </dgm:pt>
    <dgm:pt modelId="{4CB024CB-03E4-4C5B-9994-CAFC641C25D9}">
      <dgm:prSet/>
      <dgm:spPr/>
      <dgm:t>
        <a:bodyPr/>
        <a:lstStyle/>
        <a:p>
          <a:r>
            <a:rPr lang="en-GB" dirty="0">
              <a:latin typeface="Arial" panose="020B0604020202020204" pitchFamily="34" charset="0"/>
              <a:cs typeface="Arial" panose="020B0604020202020204" pitchFamily="34" charset="0"/>
            </a:rPr>
            <a:t>Consider what is not SEN but may impact on progress and development.</a:t>
          </a:r>
          <a:endParaRPr lang="en-US" dirty="0">
            <a:latin typeface="Arial" panose="020B0604020202020204" pitchFamily="34" charset="0"/>
            <a:cs typeface="Arial" panose="020B0604020202020204" pitchFamily="34" charset="0"/>
          </a:endParaRPr>
        </a:p>
      </dgm:t>
    </dgm:pt>
    <dgm:pt modelId="{01FD0657-1B4F-4256-BA6A-15B44AAC7894}" type="parTrans" cxnId="{DEE560C5-3F97-4CD1-B805-916607FA58B0}">
      <dgm:prSet/>
      <dgm:spPr/>
      <dgm:t>
        <a:bodyPr/>
        <a:lstStyle/>
        <a:p>
          <a:endParaRPr lang="en-GB"/>
        </a:p>
      </dgm:t>
    </dgm:pt>
    <dgm:pt modelId="{A64E6E55-AC57-485F-80BF-C3C8346F68EC}" type="sibTrans" cxnId="{DEE560C5-3F97-4CD1-B805-916607FA58B0}">
      <dgm:prSet/>
      <dgm:spPr/>
      <dgm:t>
        <a:bodyPr/>
        <a:lstStyle/>
        <a:p>
          <a:endParaRPr lang="en-GB"/>
        </a:p>
      </dgm:t>
    </dgm:pt>
    <dgm:pt modelId="{FE3A5C0F-DCD0-4AC3-9630-81C4550F163B}">
      <dgm:prSet/>
      <dgm:spPr/>
      <dgm:t>
        <a:bodyPr/>
        <a:lstStyle/>
        <a:p>
          <a:r>
            <a:rPr lang="en-GB" dirty="0">
              <a:latin typeface="Arial" panose="020B0604020202020204" pitchFamily="34" charset="0"/>
              <a:cs typeface="Arial" panose="020B0604020202020204" pitchFamily="34" charset="0"/>
            </a:rPr>
            <a:t>Storing and managing information</a:t>
          </a:r>
          <a:endParaRPr lang="en-US" dirty="0">
            <a:latin typeface="Arial" panose="020B0604020202020204" pitchFamily="34" charset="0"/>
            <a:cs typeface="Arial" panose="020B0604020202020204" pitchFamily="34" charset="0"/>
          </a:endParaRPr>
        </a:p>
      </dgm:t>
    </dgm:pt>
    <dgm:pt modelId="{4FB4D2C9-004D-4CAB-9051-7EC55B998730}" type="parTrans" cxnId="{EE661233-6791-47D4-87F6-AA11BCE5F698}">
      <dgm:prSet/>
      <dgm:spPr/>
      <dgm:t>
        <a:bodyPr/>
        <a:lstStyle/>
        <a:p>
          <a:endParaRPr lang="en-GB"/>
        </a:p>
      </dgm:t>
    </dgm:pt>
    <dgm:pt modelId="{1F64C5BE-AA63-4FB8-B54A-60528F7786A6}" type="sibTrans" cxnId="{EE661233-6791-47D4-87F6-AA11BCE5F698}">
      <dgm:prSet/>
      <dgm:spPr/>
      <dgm:t>
        <a:bodyPr/>
        <a:lstStyle/>
        <a:p>
          <a:endParaRPr lang="en-GB"/>
        </a:p>
      </dgm:t>
    </dgm:pt>
    <dgm:pt modelId="{80126A82-3A18-49E5-ADB7-01367D8CA2BC}" type="pres">
      <dgm:prSet presAssocID="{FB64733A-2B9A-4E1D-A388-D15A3D4BED4A}" presName="diagram" presStyleCnt="0">
        <dgm:presLayoutVars>
          <dgm:dir/>
          <dgm:resizeHandles val="exact"/>
        </dgm:presLayoutVars>
      </dgm:prSet>
      <dgm:spPr/>
    </dgm:pt>
    <dgm:pt modelId="{483F0BB8-3136-4B9C-8CAA-E09ABA87A0AD}" type="pres">
      <dgm:prSet presAssocID="{65B61D5E-2612-4E15-8DC9-CD46FFF47DCF}" presName="node" presStyleLbl="node1" presStyleIdx="0" presStyleCnt="12">
        <dgm:presLayoutVars>
          <dgm:bulletEnabled val="1"/>
        </dgm:presLayoutVars>
      </dgm:prSet>
      <dgm:spPr/>
    </dgm:pt>
    <dgm:pt modelId="{39C75866-28A7-4A67-A351-A9BA126DD81A}" type="pres">
      <dgm:prSet presAssocID="{0A4AC5ED-EE95-453E-ADF1-1FC05D7CE027}" presName="sibTrans" presStyleCnt="0"/>
      <dgm:spPr/>
    </dgm:pt>
    <dgm:pt modelId="{61DA4BED-EBEE-4ECD-8633-9E05A06E188C}" type="pres">
      <dgm:prSet presAssocID="{15AC2879-B77B-41EC-99F7-82B1A1A95BC1}" presName="node" presStyleLbl="node1" presStyleIdx="1" presStyleCnt="12" custLinFactX="11690" custLinFactNeighborX="100000" custLinFactNeighborY="4361">
        <dgm:presLayoutVars>
          <dgm:bulletEnabled val="1"/>
        </dgm:presLayoutVars>
      </dgm:prSet>
      <dgm:spPr/>
    </dgm:pt>
    <dgm:pt modelId="{7F3AF764-85B1-45FC-B17E-768B32308F1E}" type="pres">
      <dgm:prSet presAssocID="{BF269627-D4E1-4F07-9B46-1F42B8707156}" presName="sibTrans" presStyleCnt="0"/>
      <dgm:spPr/>
    </dgm:pt>
    <dgm:pt modelId="{8BE3C836-717D-4958-9E6F-D6AAE68D02E8}" type="pres">
      <dgm:prSet presAssocID="{205697A9-4BD5-4EFE-B3FD-F81C1E1C9531}" presName="node" presStyleLbl="node1" presStyleIdx="2" presStyleCnt="12" custLinFactX="-11204" custLinFactNeighborX="-100000" custLinFactNeighborY="727">
        <dgm:presLayoutVars>
          <dgm:bulletEnabled val="1"/>
        </dgm:presLayoutVars>
      </dgm:prSet>
      <dgm:spPr/>
    </dgm:pt>
    <dgm:pt modelId="{ECA915A5-50A6-4C19-9556-8002EE5FDAF2}" type="pres">
      <dgm:prSet presAssocID="{410D9EFC-84D5-4687-803C-77B45C1A2C97}" presName="sibTrans" presStyleCnt="0"/>
      <dgm:spPr/>
    </dgm:pt>
    <dgm:pt modelId="{6819B355-2C01-4AAB-9E04-E8508C3B62D9}" type="pres">
      <dgm:prSet presAssocID="{F24F0153-C957-4E82-9E21-1E44CF4752E6}" presName="node" presStyleLbl="node1" presStyleIdx="3" presStyleCnt="12" custLinFactX="-129251" custLinFactY="10477" custLinFactNeighborX="-200000" custLinFactNeighborY="100000">
        <dgm:presLayoutVars>
          <dgm:bulletEnabled val="1"/>
        </dgm:presLayoutVars>
      </dgm:prSet>
      <dgm:spPr/>
    </dgm:pt>
    <dgm:pt modelId="{2636C8B2-1661-482D-848C-8BB2D77D1B57}" type="pres">
      <dgm:prSet presAssocID="{DF55F430-8245-486F-B746-5411F13B2048}" presName="sibTrans" presStyleCnt="0"/>
      <dgm:spPr/>
    </dgm:pt>
    <dgm:pt modelId="{58F400D8-56D5-423F-B425-EEE102980588}" type="pres">
      <dgm:prSet presAssocID="{D7010519-56FE-45D5-BC28-546DCEAC696A}" presName="node" presStyleLbl="node1" presStyleIdx="4" presStyleCnt="12" custLinFactX="128398" custLinFactNeighborX="200000" custLinFactNeighborY="-3619">
        <dgm:presLayoutVars>
          <dgm:bulletEnabled val="1"/>
        </dgm:presLayoutVars>
      </dgm:prSet>
      <dgm:spPr/>
    </dgm:pt>
    <dgm:pt modelId="{CE56BBD8-4F16-4D38-8035-D7F99C70AA2B}" type="pres">
      <dgm:prSet presAssocID="{23AE14B9-77CB-40E0-A977-DEECA2A604AE}" presName="sibTrans" presStyleCnt="0"/>
      <dgm:spPr/>
    </dgm:pt>
    <dgm:pt modelId="{43F1E4B1-EF9F-4F9E-970A-957876AB9034}" type="pres">
      <dgm:prSet presAssocID="{61F01B0B-06F4-46D3-9B8A-F6FCE35E6BFA}" presName="node" presStyleLbl="node1" presStyleIdx="5" presStyleCnt="12" custLinFactY="7973" custLinFactNeighborX="2181" custLinFactNeighborY="100000">
        <dgm:presLayoutVars>
          <dgm:bulletEnabled val="1"/>
        </dgm:presLayoutVars>
      </dgm:prSet>
      <dgm:spPr/>
    </dgm:pt>
    <dgm:pt modelId="{519F6EB6-4CBB-4733-890F-A81FA1EEE378}" type="pres">
      <dgm:prSet presAssocID="{6BAB065A-FF7B-4F12-9295-3A225BC0E624}" presName="sibTrans" presStyleCnt="0"/>
      <dgm:spPr/>
    </dgm:pt>
    <dgm:pt modelId="{4D36E16A-4EB1-4B9B-A8E7-A4B8880C0216}" type="pres">
      <dgm:prSet presAssocID="{C9759247-6FBF-42CB-8679-0D4707A88057}" presName="node" presStyleLbl="node1" presStyleIdx="6" presStyleCnt="12" custLinFactNeighborY="-2907">
        <dgm:presLayoutVars>
          <dgm:bulletEnabled val="1"/>
        </dgm:presLayoutVars>
      </dgm:prSet>
      <dgm:spPr/>
    </dgm:pt>
    <dgm:pt modelId="{D5752DD9-E75B-484F-BD46-82E622DDC515}" type="pres">
      <dgm:prSet presAssocID="{D74AEEFD-EED1-4F5F-B5F6-B674B1C66CAB}" presName="sibTrans" presStyleCnt="0"/>
      <dgm:spPr/>
    </dgm:pt>
    <dgm:pt modelId="{A47E68B9-0552-4CF8-A515-9D510A7BD241}" type="pres">
      <dgm:prSet presAssocID="{92F4367B-BF8A-4C95-A55D-7402F110908C}" presName="node" presStyleLbl="node1" presStyleIdx="7" presStyleCnt="12" custLinFactX="-100000" custLinFactNeighborX="-119355" custLinFactNeighborY="-3634">
        <dgm:presLayoutVars>
          <dgm:bulletEnabled val="1"/>
        </dgm:presLayoutVars>
      </dgm:prSet>
      <dgm:spPr/>
    </dgm:pt>
    <dgm:pt modelId="{D4F8D352-EC0A-4449-AD48-580CEA3B5AF8}" type="pres">
      <dgm:prSet presAssocID="{DC1D81A6-123E-468A-8789-2A6202A421F1}" presName="sibTrans" presStyleCnt="0"/>
      <dgm:spPr/>
    </dgm:pt>
    <dgm:pt modelId="{3862AD89-B572-45EA-AAFB-5E2F8F07253B}" type="pres">
      <dgm:prSet presAssocID="{5F53C8B7-2E17-4842-A68F-7612AC5571FE}" presName="node" presStyleLbl="node1" presStyleIdx="8" presStyleCnt="12" custLinFactNeighborX="-980" custLinFactNeighborY="-10522">
        <dgm:presLayoutVars>
          <dgm:bulletEnabled val="1"/>
        </dgm:presLayoutVars>
      </dgm:prSet>
      <dgm:spPr/>
    </dgm:pt>
    <dgm:pt modelId="{052CCCB1-CE7A-4B0C-A512-59F8B9A73652}" type="pres">
      <dgm:prSet presAssocID="{4403A15D-D06C-43D3-A5FD-A4CC600ACD7E}" presName="sibTrans" presStyleCnt="0"/>
      <dgm:spPr/>
    </dgm:pt>
    <dgm:pt modelId="{361F0635-900E-4322-AD33-A743435C25AC}" type="pres">
      <dgm:prSet presAssocID="{291C09C4-718A-4258-B9AB-711726691559}" presName="node" presStyleLbl="node1" presStyleIdx="9" presStyleCnt="12" custLinFactX="11329" custLinFactNeighborX="100000" custLinFactNeighborY="-5786">
        <dgm:presLayoutVars>
          <dgm:bulletEnabled val="1"/>
        </dgm:presLayoutVars>
      </dgm:prSet>
      <dgm:spPr/>
    </dgm:pt>
    <dgm:pt modelId="{DF0FFC50-8E10-4713-9655-ED9343188FBE}" type="pres">
      <dgm:prSet presAssocID="{9097FD26-9B25-43E3-8166-B0562FC57D52}" presName="sibTrans" presStyleCnt="0"/>
      <dgm:spPr/>
    </dgm:pt>
    <dgm:pt modelId="{875DFB89-BC8E-40AE-9AEF-403BDEDE3173}" type="pres">
      <dgm:prSet presAssocID="{4CB024CB-03E4-4C5B-9994-CAFC641C25D9}" presName="node" presStyleLbl="node1" presStyleIdx="10" presStyleCnt="12" custLinFactX="9405" custLinFactY="-100000" custLinFactNeighborX="100000" custLinFactNeighborY="-132635">
        <dgm:presLayoutVars>
          <dgm:bulletEnabled val="1"/>
        </dgm:presLayoutVars>
      </dgm:prSet>
      <dgm:spPr/>
    </dgm:pt>
    <dgm:pt modelId="{D0BE65E8-4F2E-4D95-85DF-E936A64A5F98}" type="pres">
      <dgm:prSet presAssocID="{A64E6E55-AC57-485F-80BF-C3C8346F68EC}" presName="sibTrans" presStyleCnt="0"/>
      <dgm:spPr/>
    </dgm:pt>
    <dgm:pt modelId="{307DB1D4-E467-4909-BF61-C41495AAEF11}" type="pres">
      <dgm:prSet presAssocID="{FE3A5C0F-DCD0-4AC3-9630-81C4550F163B}" presName="node" presStyleLbl="node1" presStyleIdx="11" presStyleCnt="12" custLinFactNeighborX="-872" custLinFactNeighborY="-7268">
        <dgm:presLayoutVars>
          <dgm:bulletEnabled val="1"/>
        </dgm:presLayoutVars>
      </dgm:prSet>
      <dgm:spPr/>
    </dgm:pt>
  </dgm:ptLst>
  <dgm:cxnLst>
    <dgm:cxn modelId="{524A900D-B3A4-437E-BDE6-BD747B2E6708}" srcId="{FB64733A-2B9A-4E1D-A388-D15A3D4BED4A}" destId="{C9759247-6FBF-42CB-8679-0D4707A88057}" srcOrd="6" destOrd="0" parTransId="{52EBA003-3D72-463C-8B9D-73A9F1A0D504}" sibTransId="{D74AEEFD-EED1-4F5F-B5F6-B674B1C66CAB}"/>
    <dgm:cxn modelId="{6430D31C-81A8-4205-8405-3E7D28ACD91B}" srcId="{FB64733A-2B9A-4E1D-A388-D15A3D4BED4A}" destId="{205697A9-4BD5-4EFE-B3FD-F81C1E1C9531}" srcOrd="2" destOrd="0" parTransId="{F7DA697E-3FAA-4DEE-B57E-DD15A07E3DE2}" sibTransId="{410D9EFC-84D5-4687-803C-77B45C1A2C97}"/>
    <dgm:cxn modelId="{7281E41C-C689-412F-9A5B-04C7CFFCFEF2}" srcId="{FB64733A-2B9A-4E1D-A388-D15A3D4BED4A}" destId="{F24F0153-C957-4E82-9E21-1E44CF4752E6}" srcOrd="3" destOrd="0" parTransId="{EE90DF1F-08C8-497B-8AB6-367D0C3D586D}" sibTransId="{DF55F430-8245-486F-B746-5411F13B2048}"/>
    <dgm:cxn modelId="{DD51761E-E26A-4D4F-949D-1F82D0B988B0}" type="presOf" srcId="{FB64733A-2B9A-4E1D-A388-D15A3D4BED4A}" destId="{80126A82-3A18-49E5-ADB7-01367D8CA2BC}" srcOrd="0" destOrd="0" presId="urn:microsoft.com/office/officeart/2005/8/layout/default"/>
    <dgm:cxn modelId="{3FE4BB21-CAC8-47A3-AB8A-717F6637B8A3}" type="presOf" srcId="{92F4367B-BF8A-4C95-A55D-7402F110908C}" destId="{A47E68B9-0552-4CF8-A515-9D510A7BD241}" srcOrd="0" destOrd="0" presId="urn:microsoft.com/office/officeart/2005/8/layout/default"/>
    <dgm:cxn modelId="{EE661233-6791-47D4-87F6-AA11BCE5F698}" srcId="{FB64733A-2B9A-4E1D-A388-D15A3D4BED4A}" destId="{FE3A5C0F-DCD0-4AC3-9630-81C4550F163B}" srcOrd="11" destOrd="0" parTransId="{4FB4D2C9-004D-4CAB-9051-7EC55B998730}" sibTransId="{1F64C5BE-AA63-4FB8-B54A-60528F7786A6}"/>
    <dgm:cxn modelId="{DD142D36-36FC-4983-AE31-159266A44241}" type="presOf" srcId="{15AC2879-B77B-41EC-99F7-82B1A1A95BC1}" destId="{61DA4BED-EBEE-4ECD-8633-9E05A06E188C}" srcOrd="0" destOrd="0" presId="urn:microsoft.com/office/officeart/2005/8/layout/default"/>
    <dgm:cxn modelId="{2E71255F-E1FD-451D-B411-D6209FFA868C}" srcId="{FB64733A-2B9A-4E1D-A388-D15A3D4BED4A}" destId="{92F4367B-BF8A-4C95-A55D-7402F110908C}" srcOrd="7" destOrd="0" parTransId="{D7A285AA-34FA-4BE1-945A-61AD6BF0AD4B}" sibTransId="{DC1D81A6-123E-468A-8789-2A6202A421F1}"/>
    <dgm:cxn modelId="{86448364-BAD5-4534-A84A-932FA58C9500}" type="presOf" srcId="{4CB024CB-03E4-4C5B-9994-CAFC641C25D9}" destId="{875DFB89-BC8E-40AE-9AEF-403BDEDE3173}" srcOrd="0" destOrd="0" presId="urn:microsoft.com/office/officeart/2005/8/layout/default"/>
    <dgm:cxn modelId="{346C5F85-1E59-4A15-BA8E-9BB772DD5338}" srcId="{FB64733A-2B9A-4E1D-A388-D15A3D4BED4A}" destId="{61F01B0B-06F4-46D3-9B8A-F6FCE35E6BFA}" srcOrd="5" destOrd="0" parTransId="{CBAFE2AA-2907-448D-9A03-13A6DB9A0215}" sibTransId="{6BAB065A-FF7B-4F12-9295-3A225BC0E624}"/>
    <dgm:cxn modelId="{B9AF7788-4579-455D-B18C-52A6430CD4E9}" type="presOf" srcId="{F24F0153-C957-4E82-9E21-1E44CF4752E6}" destId="{6819B355-2C01-4AAB-9E04-E8508C3B62D9}" srcOrd="0" destOrd="0" presId="urn:microsoft.com/office/officeart/2005/8/layout/default"/>
    <dgm:cxn modelId="{F82C1B8F-E482-43DD-ADFB-0EFAC20D80DE}" type="presOf" srcId="{65B61D5E-2612-4E15-8DC9-CD46FFF47DCF}" destId="{483F0BB8-3136-4B9C-8CAA-E09ABA87A0AD}" srcOrd="0" destOrd="0" presId="urn:microsoft.com/office/officeart/2005/8/layout/default"/>
    <dgm:cxn modelId="{47551999-C20C-40E3-85B8-C85B888031FB}" type="presOf" srcId="{205697A9-4BD5-4EFE-B3FD-F81C1E1C9531}" destId="{8BE3C836-717D-4958-9E6F-D6AAE68D02E8}" srcOrd="0" destOrd="0" presId="urn:microsoft.com/office/officeart/2005/8/layout/default"/>
    <dgm:cxn modelId="{D44B1F9E-A038-42C9-A143-D14952EFF8EC}" type="presOf" srcId="{C9759247-6FBF-42CB-8679-0D4707A88057}" destId="{4D36E16A-4EB1-4B9B-A8E7-A4B8880C0216}" srcOrd="0" destOrd="0" presId="urn:microsoft.com/office/officeart/2005/8/layout/default"/>
    <dgm:cxn modelId="{BBC97BAA-DAD9-4E6C-BBBC-46DCEEB13A4A}" srcId="{FB64733A-2B9A-4E1D-A388-D15A3D4BED4A}" destId="{15AC2879-B77B-41EC-99F7-82B1A1A95BC1}" srcOrd="1" destOrd="0" parTransId="{E9F3DB5C-5CA5-47B0-8CE3-D5DCA7D0019B}" sibTransId="{BF269627-D4E1-4F07-9B46-1F42B8707156}"/>
    <dgm:cxn modelId="{498061BA-9ABD-4FD6-9A33-00BA6DB207FB}" type="presOf" srcId="{FE3A5C0F-DCD0-4AC3-9630-81C4550F163B}" destId="{307DB1D4-E467-4909-BF61-C41495AAEF11}" srcOrd="0" destOrd="0" presId="urn:microsoft.com/office/officeart/2005/8/layout/default"/>
    <dgm:cxn modelId="{DEE560C5-3F97-4CD1-B805-916607FA58B0}" srcId="{FB64733A-2B9A-4E1D-A388-D15A3D4BED4A}" destId="{4CB024CB-03E4-4C5B-9994-CAFC641C25D9}" srcOrd="10" destOrd="0" parTransId="{01FD0657-1B4F-4256-BA6A-15B44AAC7894}" sibTransId="{A64E6E55-AC57-485F-80BF-C3C8346F68EC}"/>
    <dgm:cxn modelId="{5797E0C5-C1EB-4660-B795-B218C5E28602}" srcId="{FB64733A-2B9A-4E1D-A388-D15A3D4BED4A}" destId="{D7010519-56FE-45D5-BC28-546DCEAC696A}" srcOrd="4" destOrd="0" parTransId="{48DAD7BD-83D8-4F58-BEF6-EFBB8F67A87B}" sibTransId="{23AE14B9-77CB-40E0-A977-DEECA2A604AE}"/>
    <dgm:cxn modelId="{422B91C6-DD0F-4283-9DEF-7C999CF64ACA}" type="presOf" srcId="{61F01B0B-06F4-46D3-9B8A-F6FCE35E6BFA}" destId="{43F1E4B1-EF9F-4F9E-970A-957876AB9034}" srcOrd="0" destOrd="0" presId="urn:microsoft.com/office/officeart/2005/8/layout/default"/>
    <dgm:cxn modelId="{9ACFAED3-8F32-45A3-94CE-FDAA9C6BE0DD}" type="presOf" srcId="{5F53C8B7-2E17-4842-A68F-7612AC5571FE}" destId="{3862AD89-B572-45EA-AAFB-5E2F8F07253B}" srcOrd="0" destOrd="0" presId="urn:microsoft.com/office/officeart/2005/8/layout/default"/>
    <dgm:cxn modelId="{D274F8DB-3A83-4F41-8F5C-8F6EC5D00A34}" srcId="{FB64733A-2B9A-4E1D-A388-D15A3D4BED4A}" destId="{65B61D5E-2612-4E15-8DC9-CD46FFF47DCF}" srcOrd="0" destOrd="0" parTransId="{921028DB-85C5-4251-B741-C05F44C159D4}" sibTransId="{0A4AC5ED-EE95-453E-ADF1-1FC05D7CE027}"/>
    <dgm:cxn modelId="{5F227CDC-BD55-469A-8843-CE245B944A7B}" srcId="{FB64733A-2B9A-4E1D-A388-D15A3D4BED4A}" destId="{291C09C4-718A-4258-B9AB-711726691559}" srcOrd="9" destOrd="0" parTransId="{0DB0B281-6CA5-4D33-A950-CC9791C4D888}" sibTransId="{9097FD26-9B25-43E3-8166-B0562FC57D52}"/>
    <dgm:cxn modelId="{6F050BE1-E831-41BF-B4DF-45872F4A7C1D}" type="presOf" srcId="{291C09C4-718A-4258-B9AB-711726691559}" destId="{361F0635-900E-4322-AD33-A743435C25AC}" srcOrd="0" destOrd="0" presId="urn:microsoft.com/office/officeart/2005/8/layout/default"/>
    <dgm:cxn modelId="{43A58BF1-EE85-4020-9E94-42304FDB2BA4}" type="presOf" srcId="{D7010519-56FE-45D5-BC28-546DCEAC696A}" destId="{58F400D8-56D5-423F-B425-EEE102980588}" srcOrd="0" destOrd="0" presId="urn:microsoft.com/office/officeart/2005/8/layout/default"/>
    <dgm:cxn modelId="{81AAD1F4-5B65-4019-A6A5-1304E5E9A2AE}" srcId="{FB64733A-2B9A-4E1D-A388-D15A3D4BED4A}" destId="{5F53C8B7-2E17-4842-A68F-7612AC5571FE}" srcOrd="8" destOrd="0" parTransId="{37F6EC19-47B5-460A-A97D-67661856FEEC}" sibTransId="{4403A15D-D06C-43D3-A5FD-A4CC600ACD7E}"/>
    <dgm:cxn modelId="{AE282C37-D7EE-4B77-8E2D-F00B6F206334}" type="presParOf" srcId="{80126A82-3A18-49E5-ADB7-01367D8CA2BC}" destId="{483F0BB8-3136-4B9C-8CAA-E09ABA87A0AD}" srcOrd="0" destOrd="0" presId="urn:microsoft.com/office/officeart/2005/8/layout/default"/>
    <dgm:cxn modelId="{EF3BE744-96EE-48DA-A9C4-727686ACDB0D}" type="presParOf" srcId="{80126A82-3A18-49E5-ADB7-01367D8CA2BC}" destId="{39C75866-28A7-4A67-A351-A9BA126DD81A}" srcOrd="1" destOrd="0" presId="urn:microsoft.com/office/officeart/2005/8/layout/default"/>
    <dgm:cxn modelId="{D5342D3C-F661-4C1A-AFC7-3D80A2F5C19E}" type="presParOf" srcId="{80126A82-3A18-49E5-ADB7-01367D8CA2BC}" destId="{61DA4BED-EBEE-4ECD-8633-9E05A06E188C}" srcOrd="2" destOrd="0" presId="urn:microsoft.com/office/officeart/2005/8/layout/default"/>
    <dgm:cxn modelId="{19170B01-7032-4D1C-BC68-A9E8F8F406D2}" type="presParOf" srcId="{80126A82-3A18-49E5-ADB7-01367D8CA2BC}" destId="{7F3AF764-85B1-45FC-B17E-768B32308F1E}" srcOrd="3" destOrd="0" presId="urn:microsoft.com/office/officeart/2005/8/layout/default"/>
    <dgm:cxn modelId="{01712535-8DEA-4EB4-87F3-7220F8D48639}" type="presParOf" srcId="{80126A82-3A18-49E5-ADB7-01367D8CA2BC}" destId="{8BE3C836-717D-4958-9E6F-D6AAE68D02E8}" srcOrd="4" destOrd="0" presId="urn:microsoft.com/office/officeart/2005/8/layout/default"/>
    <dgm:cxn modelId="{751FFB8C-2E4A-4688-8C56-DFC45DD80093}" type="presParOf" srcId="{80126A82-3A18-49E5-ADB7-01367D8CA2BC}" destId="{ECA915A5-50A6-4C19-9556-8002EE5FDAF2}" srcOrd="5" destOrd="0" presId="urn:microsoft.com/office/officeart/2005/8/layout/default"/>
    <dgm:cxn modelId="{E4408BC5-EB7A-4412-836F-8303BD6032A6}" type="presParOf" srcId="{80126A82-3A18-49E5-ADB7-01367D8CA2BC}" destId="{6819B355-2C01-4AAB-9E04-E8508C3B62D9}" srcOrd="6" destOrd="0" presId="urn:microsoft.com/office/officeart/2005/8/layout/default"/>
    <dgm:cxn modelId="{B8AA206B-B899-41E2-A372-0DC61409ABFE}" type="presParOf" srcId="{80126A82-3A18-49E5-ADB7-01367D8CA2BC}" destId="{2636C8B2-1661-482D-848C-8BB2D77D1B57}" srcOrd="7" destOrd="0" presId="urn:microsoft.com/office/officeart/2005/8/layout/default"/>
    <dgm:cxn modelId="{298FAC9B-E0BB-4F51-829B-FF219E0DDFA4}" type="presParOf" srcId="{80126A82-3A18-49E5-ADB7-01367D8CA2BC}" destId="{58F400D8-56D5-423F-B425-EEE102980588}" srcOrd="8" destOrd="0" presId="urn:microsoft.com/office/officeart/2005/8/layout/default"/>
    <dgm:cxn modelId="{6F9148FB-6957-4670-9706-D5D1B681A9A9}" type="presParOf" srcId="{80126A82-3A18-49E5-ADB7-01367D8CA2BC}" destId="{CE56BBD8-4F16-4D38-8035-D7F99C70AA2B}" srcOrd="9" destOrd="0" presId="urn:microsoft.com/office/officeart/2005/8/layout/default"/>
    <dgm:cxn modelId="{DEB0F64A-AE20-4630-BDE9-8BE5E6508767}" type="presParOf" srcId="{80126A82-3A18-49E5-ADB7-01367D8CA2BC}" destId="{43F1E4B1-EF9F-4F9E-970A-957876AB9034}" srcOrd="10" destOrd="0" presId="urn:microsoft.com/office/officeart/2005/8/layout/default"/>
    <dgm:cxn modelId="{33DA2B1B-12B9-4AB3-A77C-4140FCCA2BA8}" type="presParOf" srcId="{80126A82-3A18-49E5-ADB7-01367D8CA2BC}" destId="{519F6EB6-4CBB-4733-890F-A81FA1EEE378}" srcOrd="11" destOrd="0" presId="urn:microsoft.com/office/officeart/2005/8/layout/default"/>
    <dgm:cxn modelId="{27871208-C90C-4A52-A8C9-795008D00E14}" type="presParOf" srcId="{80126A82-3A18-49E5-ADB7-01367D8CA2BC}" destId="{4D36E16A-4EB1-4B9B-A8E7-A4B8880C0216}" srcOrd="12" destOrd="0" presId="urn:microsoft.com/office/officeart/2005/8/layout/default"/>
    <dgm:cxn modelId="{546E8D6A-B8BC-4E7E-BFCC-3D18D2359261}" type="presParOf" srcId="{80126A82-3A18-49E5-ADB7-01367D8CA2BC}" destId="{D5752DD9-E75B-484F-BD46-82E622DDC515}" srcOrd="13" destOrd="0" presId="urn:microsoft.com/office/officeart/2005/8/layout/default"/>
    <dgm:cxn modelId="{4BBCF615-DDED-447B-A5F6-A04EEB71DCDF}" type="presParOf" srcId="{80126A82-3A18-49E5-ADB7-01367D8CA2BC}" destId="{A47E68B9-0552-4CF8-A515-9D510A7BD241}" srcOrd="14" destOrd="0" presId="urn:microsoft.com/office/officeart/2005/8/layout/default"/>
    <dgm:cxn modelId="{E3FD478A-1992-4F54-A3E5-2A962EEE9DBC}" type="presParOf" srcId="{80126A82-3A18-49E5-ADB7-01367D8CA2BC}" destId="{D4F8D352-EC0A-4449-AD48-580CEA3B5AF8}" srcOrd="15" destOrd="0" presId="urn:microsoft.com/office/officeart/2005/8/layout/default"/>
    <dgm:cxn modelId="{8DA63476-5272-4190-8B81-848FE53C6129}" type="presParOf" srcId="{80126A82-3A18-49E5-ADB7-01367D8CA2BC}" destId="{3862AD89-B572-45EA-AAFB-5E2F8F07253B}" srcOrd="16" destOrd="0" presId="urn:microsoft.com/office/officeart/2005/8/layout/default"/>
    <dgm:cxn modelId="{8A195F97-7EAA-44E2-9C82-B7A04F9375CF}" type="presParOf" srcId="{80126A82-3A18-49E5-ADB7-01367D8CA2BC}" destId="{052CCCB1-CE7A-4B0C-A512-59F8B9A73652}" srcOrd="17" destOrd="0" presId="urn:microsoft.com/office/officeart/2005/8/layout/default"/>
    <dgm:cxn modelId="{D1392B73-FD28-4D6C-B6DE-CEFC38F0977E}" type="presParOf" srcId="{80126A82-3A18-49E5-ADB7-01367D8CA2BC}" destId="{361F0635-900E-4322-AD33-A743435C25AC}" srcOrd="18" destOrd="0" presId="urn:microsoft.com/office/officeart/2005/8/layout/default"/>
    <dgm:cxn modelId="{BBCE39CF-F5C3-4BC4-B5D6-ED119C510E04}" type="presParOf" srcId="{80126A82-3A18-49E5-ADB7-01367D8CA2BC}" destId="{DF0FFC50-8E10-4713-9655-ED9343188FBE}" srcOrd="19" destOrd="0" presId="urn:microsoft.com/office/officeart/2005/8/layout/default"/>
    <dgm:cxn modelId="{98CB0263-4F4E-44D4-AAA8-9CE42BA0A1CE}" type="presParOf" srcId="{80126A82-3A18-49E5-ADB7-01367D8CA2BC}" destId="{875DFB89-BC8E-40AE-9AEF-403BDEDE3173}" srcOrd="20" destOrd="0" presId="urn:microsoft.com/office/officeart/2005/8/layout/default"/>
    <dgm:cxn modelId="{3D4D7D2F-7FA6-4B82-878A-C6166F80FF1D}" type="presParOf" srcId="{80126A82-3A18-49E5-ADB7-01367D8CA2BC}" destId="{D0BE65E8-4F2E-4D95-85DF-E936A64A5F98}" srcOrd="21" destOrd="0" presId="urn:microsoft.com/office/officeart/2005/8/layout/default"/>
    <dgm:cxn modelId="{FB10F146-1722-4E83-A1CC-AD1DE789210E}" type="presParOf" srcId="{80126A82-3A18-49E5-ADB7-01367D8CA2BC}" destId="{307DB1D4-E467-4909-BF61-C41495AAEF11}"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A944D5-A69C-4277-A0D3-3C8251C21AB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C66EA353-269A-4705-9618-6B6F5A8DF5FC}">
      <dgm:prSet/>
      <dgm:spPr/>
      <dgm:t>
        <a:bodyPr/>
        <a:lstStyle/>
        <a:p>
          <a:r>
            <a:rPr lang="en-GB" dirty="0"/>
            <a:t>Key person talk with parents regularly</a:t>
          </a:r>
          <a:endParaRPr lang="en-US" dirty="0"/>
        </a:p>
      </dgm:t>
    </dgm:pt>
    <dgm:pt modelId="{6D65727C-0436-4C54-90C4-2E6DF53632F8}" type="parTrans" cxnId="{91F40D3B-5E24-4DAC-9C4A-618B5BEA9607}">
      <dgm:prSet/>
      <dgm:spPr/>
      <dgm:t>
        <a:bodyPr/>
        <a:lstStyle/>
        <a:p>
          <a:endParaRPr lang="en-US"/>
        </a:p>
      </dgm:t>
    </dgm:pt>
    <dgm:pt modelId="{48B15BD1-BB98-472C-8FE8-69697D2886CE}" type="sibTrans" cxnId="{91F40D3B-5E24-4DAC-9C4A-618B5BEA9607}">
      <dgm:prSet/>
      <dgm:spPr/>
      <dgm:t>
        <a:bodyPr/>
        <a:lstStyle/>
        <a:p>
          <a:endParaRPr lang="en-US" dirty="0"/>
        </a:p>
      </dgm:t>
    </dgm:pt>
    <dgm:pt modelId="{35FB6B47-980B-426A-AA0E-6CE0CB8589CF}">
      <dgm:prSet/>
      <dgm:spPr/>
      <dgm:t>
        <a:bodyPr/>
        <a:lstStyle/>
        <a:p>
          <a:r>
            <a:rPr lang="en-GB" dirty="0"/>
            <a:t>All about me- with parents </a:t>
          </a:r>
          <a:endParaRPr lang="en-US" dirty="0"/>
        </a:p>
      </dgm:t>
    </dgm:pt>
    <dgm:pt modelId="{CAB930F6-0800-401E-8A74-22449E0EE5CC}" type="parTrans" cxnId="{9DBB47CA-52D8-46CE-B22F-4CEE52800AA2}">
      <dgm:prSet/>
      <dgm:spPr/>
      <dgm:t>
        <a:bodyPr/>
        <a:lstStyle/>
        <a:p>
          <a:endParaRPr lang="en-US"/>
        </a:p>
      </dgm:t>
    </dgm:pt>
    <dgm:pt modelId="{811E3CBD-3F34-435F-99DA-32480ABDB7A8}" type="sibTrans" cxnId="{9DBB47CA-52D8-46CE-B22F-4CEE52800AA2}">
      <dgm:prSet/>
      <dgm:spPr/>
      <dgm:t>
        <a:bodyPr/>
        <a:lstStyle/>
        <a:p>
          <a:endParaRPr lang="en-US" dirty="0"/>
        </a:p>
      </dgm:t>
    </dgm:pt>
    <dgm:pt modelId="{71230ACC-F6CA-4590-A0E7-2B6CB05E15E8}">
      <dgm:prSet/>
      <dgm:spPr/>
      <dgm:t>
        <a:bodyPr/>
        <a:lstStyle/>
        <a:p>
          <a:r>
            <a:rPr lang="en-GB" dirty="0"/>
            <a:t>Observe children in different situations and record what you see and hear</a:t>
          </a:r>
          <a:endParaRPr lang="en-US" dirty="0"/>
        </a:p>
      </dgm:t>
    </dgm:pt>
    <dgm:pt modelId="{EBB7D674-3C39-4985-B635-98D4EEF40BD7}" type="parTrans" cxnId="{1ECF5BF5-6C56-4AB0-A80E-ECD992F0A52A}">
      <dgm:prSet/>
      <dgm:spPr/>
      <dgm:t>
        <a:bodyPr/>
        <a:lstStyle/>
        <a:p>
          <a:endParaRPr lang="en-US"/>
        </a:p>
      </dgm:t>
    </dgm:pt>
    <dgm:pt modelId="{62AFA05C-3E34-4531-8FDC-FC3555AC81D5}" type="sibTrans" cxnId="{1ECF5BF5-6C56-4AB0-A80E-ECD992F0A52A}">
      <dgm:prSet/>
      <dgm:spPr/>
      <dgm:t>
        <a:bodyPr/>
        <a:lstStyle/>
        <a:p>
          <a:endParaRPr lang="en-US" dirty="0"/>
        </a:p>
      </dgm:t>
    </dgm:pt>
    <dgm:pt modelId="{A07215CA-8BDD-41BA-95A3-50CB537B5D7F}">
      <dgm:prSet/>
      <dgm:spPr/>
      <dgm:t>
        <a:bodyPr/>
        <a:lstStyle/>
        <a:p>
          <a:r>
            <a:rPr lang="en-GB" dirty="0"/>
            <a:t>What do these observations tell us about the child’s strengths, interests and areas they may need support with?</a:t>
          </a:r>
          <a:endParaRPr lang="en-US" dirty="0"/>
        </a:p>
      </dgm:t>
    </dgm:pt>
    <dgm:pt modelId="{F8F6C1DE-124A-4029-BDE5-D0D5DFCABD67}" type="parTrans" cxnId="{52D01958-E401-4702-8C2D-C0B535386726}">
      <dgm:prSet/>
      <dgm:spPr/>
      <dgm:t>
        <a:bodyPr/>
        <a:lstStyle/>
        <a:p>
          <a:endParaRPr lang="en-US"/>
        </a:p>
      </dgm:t>
    </dgm:pt>
    <dgm:pt modelId="{218A7CF3-8DC3-4FD9-9BDD-DFBCEA57E0CC}" type="sibTrans" cxnId="{52D01958-E401-4702-8C2D-C0B535386726}">
      <dgm:prSet/>
      <dgm:spPr/>
      <dgm:t>
        <a:bodyPr/>
        <a:lstStyle/>
        <a:p>
          <a:endParaRPr lang="en-US" dirty="0"/>
        </a:p>
      </dgm:t>
    </dgm:pt>
    <dgm:pt modelId="{77B8F9C6-4FD7-4C9B-8BCC-0639AF570365}">
      <dgm:prSet/>
      <dgm:spPr/>
      <dgm:t>
        <a:bodyPr/>
        <a:lstStyle/>
        <a:p>
          <a:r>
            <a:rPr lang="en-GB" dirty="0"/>
            <a:t>2 year check</a:t>
          </a:r>
          <a:endParaRPr lang="en-US" dirty="0"/>
        </a:p>
      </dgm:t>
    </dgm:pt>
    <dgm:pt modelId="{D2705B0A-F928-4FEE-83EA-C50DBA540D72}" type="parTrans" cxnId="{88B4F5D4-369D-4458-AC99-A2921DF3E4A2}">
      <dgm:prSet/>
      <dgm:spPr/>
      <dgm:t>
        <a:bodyPr/>
        <a:lstStyle/>
        <a:p>
          <a:endParaRPr lang="en-US"/>
        </a:p>
      </dgm:t>
    </dgm:pt>
    <dgm:pt modelId="{FCB41AF0-0B61-49B3-8ACC-6142B5BD1471}" type="sibTrans" cxnId="{88B4F5D4-369D-4458-AC99-A2921DF3E4A2}">
      <dgm:prSet/>
      <dgm:spPr/>
      <dgm:t>
        <a:bodyPr/>
        <a:lstStyle/>
        <a:p>
          <a:endParaRPr lang="en-US" dirty="0"/>
        </a:p>
      </dgm:t>
    </dgm:pt>
    <dgm:pt modelId="{FB810016-E3B8-40CE-960A-757EC4462BB9}">
      <dgm:prSet/>
      <dgm:spPr/>
      <dgm:t>
        <a:bodyPr/>
        <a:lstStyle/>
        <a:p>
          <a:r>
            <a:rPr lang="en-GB" dirty="0"/>
            <a:t>Use the EYFS development Matters/Birth to 5 matters/DEYO and knowledge of child development to help assess and track progress</a:t>
          </a:r>
          <a:endParaRPr lang="en-US" dirty="0"/>
        </a:p>
      </dgm:t>
    </dgm:pt>
    <dgm:pt modelId="{F2D40B56-55D9-4228-82DE-321D990B5B21}" type="parTrans" cxnId="{21C0193C-1A70-44C7-98F1-67336FA2E16C}">
      <dgm:prSet/>
      <dgm:spPr/>
      <dgm:t>
        <a:bodyPr/>
        <a:lstStyle/>
        <a:p>
          <a:endParaRPr lang="en-US"/>
        </a:p>
      </dgm:t>
    </dgm:pt>
    <dgm:pt modelId="{F7A1A411-81FB-4A42-996B-584C27374F93}" type="sibTrans" cxnId="{21C0193C-1A70-44C7-98F1-67336FA2E16C}">
      <dgm:prSet/>
      <dgm:spPr/>
      <dgm:t>
        <a:bodyPr/>
        <a:lstStyle/>
        <a:p>
          <a:endParaRPr lang="en-US" dirty="0"/>
        </a:p>
      </dgm:t>
    </dgm:pt>
    <dgm:pt modelId="{7D55157B-0D6D-4A71-BCBD-65271C1ADFB6}">
      <dgm:prSet/>
      <dgm:spPr/>
      <dgm:t>
        <a:bodyPr/>
        <a:lstStyle/>
        <a:p>
          <a:r>
            <a:rPr lang="en-GB" dirty="0"/>
            <a:t>Use learning journey</a:t>
          </a:r>
          <a:endParaRPr lang="en-US" dirty="0"/>
        </a:p>
      </dgm:t>
    </dgm:pt>
    <dgm:pt modelId="{07687B60-2EB5-45FD-8869-B896C8E225A3}" type="parTrans" cxnId="{DBB70A09-8357-4562-8A4E-16EEA7068F90}">
      <dgm:prSet/>
      <dgm:spPr/>
      <dgm:t>
        <a:bodyPr/>
        <a:lstStyle/>
        <a:p>
          <a:endParaRPr lang="en-US"/>
        </a:p>
      </dgm:t>
    </dgm:pt>
    <dgm:pt modelId="{B8CBB10F-647F-4B83-B8E0-CE168E1CF121}" type="sibTrans" cxnId="{DBB70A09-8357-4562-8A4E-16EEA7068F90}">
      <dgm:prSet/>
      <dgm:spPr/>
      <dgm:t>
        <a:bodyPr/>
        <a:lstStyle/>
        <a:p>
          <a:endParaRPr lang="en-US" dirty="0"/>
        </a:p>
      </dgm:t>
    </dgm:pt>
    <dgm:pt modelId="{59C7A881-5BF9-4E79-98AE-AA315686B429}">
      <dgm:prSet/>
      <dgm:spPr/>
      <dgm:t>
        <a:bodyPr/>
        <a:lstStyle/>
        <a:p>
          <a:r>
            <a:rPr lang="en-GB" dirty="0"/>
            <a:t>What are the child’s characteristics of learning?</a:t>
          </a:r>
          <a:endParaRPr lang="en-US" dirty="0"/>
        </a:p>
      </dgm:t>
    </dgm:pt>
    <dgm:pt modelId="{B8BD4C15-E05D-414B-9440-DA61BF6E8D58}" type="parTrans" cxnId="{CF7A7010-0B3B-453D-B0B0-7809E2C7A666}">
      <dgm:prSet/>
      <dgm:spPr/>
      <dgm:t>
        <a:bodyPr/>
        <a:lstStyle/>
        <a:p>
          <a:endParaRPr lang="en-US"/>
        </a:p>
      </dgm:t>
    </dgm:pt>
    <dgm:pt modelId="{12652336-E19E-4A3D-AA11-4E4CF222A476}" type="sibTrans" cxnId="{CF7A7010-0B3B-453D-B0B0-7809E2C7A666}">
      <dgm:prSet/>
      <dgm:spPr/>
      <dgm:t>
        <a:bodyPr/>
        <a:lstStyle/>
        <a:p>
          <a:endParaRPr lang="en-US" dirty="0"/>
        </a:p>
      </dgm:t>
    </dgm:pt>
    <dgm:pt modelId="{6F660363-9DF7-4EBD-A942-B141A383A551}">
      <dgm:prSet/>
      <dgm:spPr/>
      <dgm:t>
        <a:bodyPr/>
        <a:lstStyle/>
        <a:p>
          <a:r>
            <a:rPr lang="en-GB" dirty="0"/>
            <a:t>Early Years online tracker or similar</a:t>
          </a:r>
          <a:endParaRPr lang="en-US" dirty="0"/>
        </a:p>
      </dgm:t>
    </dgm:pt>
    <dgm:pt modelId="{97C3DA96-1934-4A22-B33B-BFF50DA45D21}" type="parTrans" cxnId="{2BED5817-4652-47D9-B15D-8BC3E2A2A121}">
      <dgm:prSet/>
      <dgm:spPr/>
      <dgm:t>
        <a:bodyPr/>
        <a:lstStyle/>
        <a:p>
          <a:endParaRPr lang="en-US"/>
        </a:p>
      </dgm:t>
    </dgm:pt>
    <dgm:pt modelId="{1781AE90-9E8D-49E0-8738-503C3BAC4127}" type="sibTrans" cxnId="{2BED5817-4652-47D9-B15D-8BC3E2A2A121}">
      <dgm:prSet/>
      <dgm:spPr/>
      <dgm:t>
        <a:bodyPr/>
        <a:lstStyle/>
        <a:p>
          <a:endParaRPr lang="en-US"/>
        </a:p>
      </dgm:t>
    </dgm:pt>
    <dgm:pt modelId="{90199F52-6924-42AD-A890-B7C370E77231}" type="pres">
      <dgm:prSet presAssocID="{09A944D5-A69C-4277-A0D3-3C8251C21ABB}" presName="Name0" presStyleCnt="0">
        <dgm:presLayoutVars>
          <dgm:dir/>
          <dgm:resizeHandles val="exact"/>
        </dgm:presLayoutVars>
      </dgm:prSet>
      <dgm:spPr/>
    </dgm:pt>
    <dgm:pt modelId="{4CE0001F-4655-4682-B912-2BE272B9F98A}" type="pres">
      <dgm:prSet presAssocID="{C66EA353-269A-4705-9618-6B6F5A8DF5FC}" presName="node" presStyleLbl="node1" presStyleIdx="0" presStyleCnt="9">
        <dgm:presLayoutVars>
          <dgm:bulletEnabled val="1"/>
        </dgm:presLayoutVars>
      </dgm:prSet>
      <dgm:spPr/>
    </dgm:pt>
    <dgm:pt modelId="{66F906C1-6C75-4A5F-BA9E-7DBF04FF163A}" type="pres">
      <dgm:prSet presAssocID="{48B15BD1-BB98-472C-8FE8-69697D2886CE}" presName="sibTrans" presStyleLbl="sibTrans1D1" presStyleIdx="0" presStyleCnt="8"/>
      <dgm:spPr/>
    </dgm:pt>
    <dgm:pt modelId="{E6C2EA5B-A5C8-47BF-818C-1B1BCEBA5EE7}" type="pres">
      <dgm:prSet presAssocID="{48B15BD1-BB98-472C-8FE8-69697D2886CE}" presName="connectorText" presStyleLbl="sibTrans1D1" presStyleIdx="0" presStyleCnt="8"/>
      <dgm:spPr/>
    </dgm:pt>
    <dgm:pt modelId="{3A35A40A-6774-4F9F-9A26-19953DF4DAB7}" type="pres">
      <dgm:prSet presAssocID="{35FB6B47-980B-426A-AA0E-6CE0CB8589CF}" presName="node" presStyleLbl="node1" presStyleIdx="1" presStyleCnt="9">
        <dgm:presLayoutVars>
          <dgm:bulletEnabled val="1"/>
        </dgm:presLayoutVars>
      </dgm:prSet>
      <dgm:spPr/>
    </dgm:pt>
    <dgm:pt modelId="{F76B79CF-C8E7-45AA-92E7-AEC4E516BDBA}" type="pres">
      <dgm:prSet presAssocID="{811E3CBD-3F34-435F-99DA-32480ABDB7A8}" presName="sibTrans" presStyleLbl="sibTrans1D1" presStyleIdx="1" presStyleCnt="8"/>
      <dgm:spPr/>
    </dgm:pt>
    <dgm:pt modelId="{9001B4C2-6D67-48FA-B676-86690F7B679F}" type="pres">
      <dgm:prSet presAssocID="{811E3CBD-3F34-435F-99DA-32480ABDB7A8}" presName="connectorText" presStyleLbl="sibTrans1D1" presStyleIdx="1" presStyleCnt="8"/>
      <dgm:spPr/>
    </dgm:pt>
    <dgm:pt modelId="{4B994B00-9B4B-47B4-9AFF-E76EBB957C8C}" type="pres">
      <dgm:prSet presAssocID="{71230ACC-F6CA-4590-A0E7-2B6CB05E15E8}" presName="node" presStyleLbl="node1" presStyleIdx="2" presStyleCnt="9">
        <dgm:presLayoutVars>
          <dgm:bulletEnabled val="1"/>
        </dgm:presLayoutVars>
      </dgm:prSet>
      <dgm:spPr/>
    </dgm:pt>
    <dgm:pt modelId="{3613B1FB-51C0-4935-9605-304B656599F5}" type="pres">
      <dgm:prSet presAssocID="{62AFA05C-3E34-4531-8FDC-FC3555AC81D5}" presName="sibTrans" presStyleLbl="sibTrans1D1" presStyleIdx="2" presStyleCnt="8"/>
      <dgm:spPr/>
    </dgm:pt>
    <dgm:pt modelId="{8213188C-6B14-418D-BEB1-81A4DF85960C}" type="pres">
      <dgm:prSet presAssocID="{62AFA05C-3E34-4531-8FDC-FC3555AC81D5}" presName="connectorText" presStyleLbl="sibTrans1D1" presStyleIdx="2" presStyleCnt="8"/>
      <dgm:spPr/>
    </dgm:pt>
    <dgm:pt modelId="{20834FC2-A25E-4D70-BB49-694C4813ABD7}" type="pres">
      <dgm:prSet presAssocID="{A07215CA-8BDD-41BA-95A3-50CB537B5D7F}" presName="node" presStyleLbl="node1" presStyleIdx="3" presStyleCnt="9">
        <dgm:presLayoutVars>
          <dgm:bulletEnabled val="1"/>
        </dgm:presLayoutVars>
      </dgm:prSet>
      <dgm:spPr/>
    </dgm:pt>
    <dgm:pt modelId="{5F1B336A-3C88-4B92-9EAE-B0F53AF627EB}" type="pres">
      <dgm:prSet presAssocID="{218A7CF3-8DC3-4FD9-9BDD-DFBCEA57E0CC}" presName="sibTrans" presStyleLbl="sibTrans1D1" presStyleIdx="3" presStyleCnt="8"/>
      <dgm:spPr/>
    </dgm:pt>
    <dgm:pt modelId="{2B770DF9-F7E9-4F51-A4B2-5BE3A0A5F81B}" type="pres">
      <dgm:prSet presAssocID="{218A7CF3-8DC3-4FD9-9BDD-DFBCEA57E0CC}" presName="connectorText" presStyleLbl="sibTrans1D1" presStyleIdx="3" presStyleCnt="8"/>
      <dgm:spPr/>
    </dgm:pt>
    <dgm:pt modelId="{003CA244-2798-4093-83E9-784FAA60EEC4}" type="pres">
      <dgm:prSet presAssocID="{77B8F9C6-4FD7-4C9B-8BCC-0639AF570365}" presName="node" presStyleLbl="node1" presStyleIdx="4" presStyleCnt="9">
        <dgm:presLayoutVars>
          <dgm:bulletEnabled val="1"/>
        </dgm:presLayoutVars>
      </dgm:prSet>
      <dgm:spPr/>
    </dgm:pt>
    <dgm:pt modelId="{809B702C-9EAF-42D2-9D3A-A0DE8596DCDD}" type="pres">
      <dgm:prSet presAssocID="{FCB41AF0-0B61-49B3-8ACC-6142B5BD1471}" presName="sibTrans" presStyleLbl="sibTrans1D1" presStyleIdx="4" presStyleCnt="8"/>
      <dgm:spPr/>
    </dgm:pt>
    <dgm:pt modelId="{307D91E7-A096-4FC8-97E8-872E2737E501}" type="pres">
      <dgm:prSet presAssocID="{FCB41AF0-0B61-49B3-8ACC-6142B5BD1471}" presName="connectorText" presStyleLbl="sibTrans1D1" presStyleIdx="4" presStyleCnt="8"/>
      <dgm:spPr/>
    </dgm:pt>
    <dgm:pt modelId="{922AA217-C353-4D88-A525-6EBA2C66981F}" type="pres">
      <dgm:prSet presAssocID="{FB810016-E3B8-40CE-960A-757EC4462BB9}" presName="node" presStyleLbl="node1" presStyleIdx="5" presStyleCnt="9">
        <dgm:presLayoutVars>
          <dgm:bulletEnabled val="1"/>
        </dgm:presLayoutVars>
      </dgm:prSet>
      <dgm:spPr/>
    </dgm:pt>
    <dgm:pt modelId="{2BDEA6F7-166D-4747-A385-D264DEE1247F}" type="pres">
      <dgm:prSet presAssocID="{F7A1A411-81FB-4A42-996B-584C27374F93}" presName="sibTrans" presStyleLbl="sibTrans1D1" presStyleIdx="5" presStyleCnt="8"/>
      <dgm:spPr/>
    </dgm:pt>
    <dgm:pt modelId="{6BA20C52-9A12-464A-BA4F-D71F87BE0187}" type="pres">
      <dgm:prSet presAssocID="{F7A1A411-81FB-4A42-996B-584C27374F93}" presName="connectorText" presStyleLbl="sibTrans1D1" presStyleIdx="5" presStyleCnt="8"/>
      <dgm:spPr/>
    </dgm:pt>
    <dgm:pt modelId="{6172F75D-B5A1-4396-A3A0-F2871C67EE8F}" type="pres">
      <dgm:prSet presAssocID="{7D55157B-0D6D-4A71-BCBD-65271C1ADFB6}" presName="node" presStyleLbl="node1" presStyleIdx="6" presStyleCnt="9">
        <dgm:presLayoutVars>
          <dgm:bulletEnabled val="1"/>
        </dgm:presLayoutVars>
      </dgm:prSet>
      <dgm:spPr/>
    </dgm:pt>
    <dgm:pt modelId="{753FA949-2C28-492A-A2D2-FA22ACF68D23}" type="pres">
      <dgm:prSet presAssocID="{B8CBB10F-647F-4B83-B8E0-CE168E1CF121}" presName="sibTrans" presStyleLbl="sibTrans1D1" presStyleIdx="6" presStyleCnt="8"/>
      <dgm:spPr/>
    </dgm:pt>
    <dgm:pt modelId="{CA119774-243C-47B6-8B9C-3C2B261B69F0}" type="pres">
      <dgm:prSet presAssocID="{B8CBB10F-647F-4B83-B8E0-CE168E1CF121}" presName="connectorText" presStyleLbl="sibTrans1D1" presStyleIdx="6" presStyleCnt="8"/>
      <dgm:spPr/>
    </dgm:pt>
    <dgm:pt modelId="{367BD02B-A4E2-4BBA-882A-A76F409D3FF1}" type="pres">
      <dgm:prSet presAssocID="{59C7A881-5BF9-4E79-98AE-AA315686B429}" presName="node" presStyleLbl="node1" presStyleIdx="7" presStyleCnt="9">
        <dgm:presLayoutVars>
          <dgm:bulletEnabled val="1"/>
        </dgm:presLayoutVars>
      </dgm:prSet>
      <dgm:spPr/>
    </dgm:pt>
    <dgm:pt modelId="{A5FD4568-A0C5-45BA-B06D-E42D27292290}" type="pres">
      <dgm:prSet presAssocID="{12652336-E19E-4A3D-AA11-4E4CF222A476}" presName="sibTrans" presStyleLbl="sibTrans1D1" presStyleIdx="7" presStyleCnt="8"/>
      <dgm:spPr/>
    </dgm:pt>
    <dgm:pt modelId="{82BB5D52-B887-4AD4-9F7B-57E4771199BD}" type="pres">
      <dgm:prSet presAssocID="{12652336-E19E-4A3D-AA11-4E4CF222A476}" presName="connectorText" presStyleLbl="sibTrans1D1" presStyleIdx="7" presStyleCnt="8"/>
      <dgm:spPr/>
    </dgm:pt>
    <dgm:pt modelId="{FBAC4DA8-4958-4DF5-A92F-3A5D9A58027E}" type="pres">
      <dgm:prSet presAssocID="{6F660363-9DF7-4EBD-A942-B141A383A551}" presName="node" presStyleLbl="node1" presStyleIdx="8" presStyleCnt="9">
        <dgm:presLayoutVars>
          <dgm:bulletEnabled val="1"/>
        </dgm:presLayoutVars>
      </dgm:prSet>
      <dgm:spPr/>
    </dgm:pt>
  </dgm:ptLst>
  <dgm:cxnLst>
    <dgm:cxn modelId="{6CAAE303-49D8-4DB8-8A93-F6EB2F015A30}" type="presOf" srcId="{12652336-E19E-4A3D-AA11-4E4CF222A476}" destId="{A5FD4568-A0C5-45BA-B06D-E42D27292290}" srcOrd="0" destOrd="0" presId="urn:microsoft.com/office/officeart/2016/7/layout/RepeatingBendingProcessNew"/>
    <dgm:cxn modelId="{22AC6D08-902D-4E22-9555-A2DC396A30A2}" type="presOf" srcId="{09A944D5-A69C-4277-A0D3-3C8251C21ABB}" destId="{90199F52-6924-42AD-A890-B7C370E77231}" srcOrd="0" destOrd="0" presId="urn:microsoft.com/office/officeart/2016/7/layout/RepeatingBendingProcessNew"/>
    <dgm:cxn modelId="{DBB70A09-8357-4562-8A4E-16EEA7068F90}" srcId="{09A944D5-A69C-4277-A0D3-3C8251C21ABB}" destId="{7D55157B-0D6D-4A71-BCBD-65271C1ADFB6}" srcOrd="6" destOrd="0" parTransId="{07687B60-2EB5-45FD-8869-B896C8E225A3}" sibTransId="{B8CBB10F-647F-4B83-B8E0-CE168E1CF121}"/>
    <dgm:cxn modelId="{CF7A7010-0B3B-453D-B0B0-7809E2C7A666}" srcId="{09A944D5-A69C-4277-A0D3-3C8251C21ABB}" destId="{59C7A881-5BF9-4E79-98AE-AA315686B429}" srcOrd="7" destOrd="0" parTransId="{B8BD4C15-E05D-414B-9440-DA61BF6E8D58}" sibTransId="{12652336-E19E-4A3D-AA11-4E4CF222A476}"/>
    <dgm:cxn modelId="{2BED5817-4652-47D9-B15D-8BC3E2A2A121}" srcId="{09A944D5-A69C-4277-A0D3-3C8251C21ABB}" destId="{6F660363-9DF7-4EBD-A942-B141A383A551}" srcOrd="8" destOrd="0" parTransId="{97C3DA96-1934-4A22-B33B-BFF50DA45D21}" sibTransId="{1781AE90-9E8D-49E0-8738-503C3BAC4127}"/>
    <dgm:cxn modelId="{55407E22-4C08-4957-9A31-CA44B42FE551}" type="presOf" srcId="{48B15BD1-BB98-472C-8FE8-69697D2886CE}" destId="{66F906C1-6C75-4A5F-BA9E-7DBF04FF163A}" srcOrd="0" destOrd="0" presId="urn:microsoft.com/office/officeart/2016/7/layout/RepeatingBendingProcessNew"/>
    <dgm:cxn modelId="{91F40D3B-5E24-4DAC-9C4A-618B5BEA9607}" srcId="{09A944D5-A69C-4277-A0D3-3C8251C21ABB}" destId="{C66EA353-269A-4705-9618-6B6F5A8DF5FC}" srcOrd="0" destOrd="0" parTransId="{6D65727C-0436-4C54-90C4-2E6DF53632F8}" sibTransId="{48B15BD1-BB98-472C-8FE8-69697D2886CE}"/>
    <dgm:cxn modelId="{21C0193C-1A70-44C7-98F1-67336FA2E16C}" srcId="{09A944D5-A69C-4277-A0D3-3C8251C21ABB}" destId="{FB810016-E3B8-40CE-960A-757EC4462BB9}" srcOrd="5" destOrd="0" parTransId="{F2D40B56-55D9-4228-82DE-321D990B5B21}" sibTransId="{F7A1A411-81FB-4A42-996B-584C27374F93}"/>
    <dgm:cxn modelId="{FA0A0540-6B9D-4D77-BB8F-638700DA2DD7}" type="presOf" srcId="{B8CBB10F-647F-4B83-B8E0-CE168E1CF121}" destId="{753FA949-2C28-492A-A2D2-FA22ACF68D23}" srcOrd="0" destOrd="0" presId="urn:microsoft.com/office/officeart/2016/7/layout/RepeatingBendingProcessNew"/>
    <dgm:cxn modelId="{D148D040-129C-4F1E-96FB-8E694690B623}" type="presOf" srcId="{59C7A881-5BF9-4E79-98AE-AA315686B429}" destId="{367BD02B-A4E2-4BBA-882A-A76F409D3FF1}" srcOrd="0" destOrd="0" presId="urn:microsoft.com/office/officeart/2016/7/layout/RepeatingBendingProcessNew"/>
    <dgm:cxn modelId="{A7D15A41-9E5B-46E8-AE33-3EC78554C4D0}" type="presOf" srcId="{FCB41AF0-0B61-49B3-8ACC-6142B5BD1471}" destId="{809B702C-9EAF-42D2-9D3A-A0DE8596DCDD}" srcOrd="0" destOrd="0" presId="urn:microsoft.com/office/officeart/2016/7/layout/RepeatingBendingProcessNew"/>
    <dgm:cxn modelId="{6E3C7C6A-5B2D-410D-AE81-2E9458CFCA95}" type="presOf" srcId="{F7A1A411-81FB-4A42-996B-584C27374F93}" destId="{6BA20C52-9A12-464A-BA4F-D71F87BE0187}" srcOrd="1" destOrd="0" presId="urn:microsoft.com/office/officeart/2016/7/layout/RepeatingBendingProcessNew"/>
    <dgm:cxn modelId="{6EFEB64D-D7E0-46AD-AD2C-B5E9E6249E46}" type="presOf" srcId="{A07215CA-8BDD-41BA-95A3-50CB537B5D7F}" destId="{20834FC2-A25E-4D70-BB49-694C4813ABD7}" srcOrd="0" destOrd="0" presId="urn:microsoft.com/office/officeart/2016/7/layout/RepeatingBendingProcessNew"/>
    <dgm:cxn modelId="{C1917470-5D01-4662-8892-134DC871E6C1}" type="presOf" srcId="{35FB6B47-980B-426A-AA0E-6CE0CB8589CF}" destId="{3A35A40A-6774-4F9F-9A26-19953DF4DAB7}" srcOrd="0" destOrd="0" presId="urn:microsoft.com/office/officeart/2016/7/layout/RepeatingBendingProcessNew"/>
    <dgm:cxn modelId="{A7141B55-61FF-4C3D-8B7A-AD4400A6C198}" type="presOf" srcId="{62AFA05C-3E34-4531-8FDC-FC3555AC81D5}" destId="{3613B1FB-51C0-4935-9605-304B656599F5}" srcOrd="0" destOrd="0" presId="urn:microsoft.com/office/officeart/2016/7/layout/RepeatingBendingProcessNew"/>
    <dgm:cxn modelId="{52D01958-E401-4702-8C2D-C0B535386726}" srcId="{09A944D5-A69C-4277-A0D3-3C8251C21ABB}" destId="{A07215CA-8BDD-41BA-95A3-50CB537B5D7F}" srcOrd="3" destOrd="0" parTransId="{F8F6C1DE-124A-4029-BDE5-D0D5DFCABD67}" sibTransId="{218A7CF3-8DC3-4FD9-9BDD-DFBCEA57E0CC}"/>
    <dgm:cxn modelId="{033EA190-A239-463A-94C3-35E9F5A0D09F}" type="presOf" srcId="{B8CBB10F-647F-4B83-B8E0-CE168E1CF121}" destId="{CA119774-243C-47B6-8B9C-3C2B261B69F0}" srcOrd="1" destOrd="0" presId="urn:microsoft.com/office/officeart/2016/7/layout/RepeatingBendingProcessNew"/>
    <dgm:cxn modelId="{3146A2A0-281D-46BA-B4D9-158B512B26FF}" type="presOf" srcId="{F7A1A411-81FB-4A42-996B-584C27374F93}" destId="{2BDEA6F7-166D-4747-A385-D264DEE1247F}" srcOrd="0" destOrd="0" presId="urn:microsoft.com/office/officeart/2016/7/layout/RepeatingBendingProcessNew"/>
    <dgm:cxn modelId="{2C143DA1-29A4-40DD-A5C9-239D75AF9051}" type="presOf" srcId="{811E3CBD-3F34-435F-99DA-32480ABDB7A8}" destId="{9001B4C2-6D67-48FA-B676-86690F7B679F}" srcOrd="1" destOrd="0" presId="urn:microsoft.com/office/officeart/2016/7/layout/RepeatingBendingProcessNew"/>
    <dgm:cxn modelId="{974F44A5-6B81-4D52-820C-03A28A361F65}" type="presOf" srcId="{FB810016-E3B8-40CE-960A-757EC4462BB9}" destId="{922AA217-C353-4D88-A525-6EBA2C66981F}" srcOrd="0" destOrd="0" presId="urn:microsoft.com/office/officeart/2016/7/layout/RepeatingBendingProcessNew"/>
    <dgm:cxn modelId="{E447F9AC-F803-4359-8E46-08FDB36F4B29}" type="presOf" srcId="{77B8F9C6-4FD7-4C9B-8BCC-0639AF570365}" destId="{003CA244-2798-4093-83E9-784FAA60EEC4}" srcOrd="0" destOrd="0" presId="urn:microsoft.com/office/officeart/2016/7/layout/RepeatingBendingProcessNew"/>
    <dgm:cxn modelId="{2B352BB4-9087-4928-A186-680E1B4CBC45}" type="presOf" srcId="{218A7CF3-8DC3-4FD9-9BDD-DFBCEA57E0CC}" destId="{5F1B336A-3C88-4B92-9EAE-B0F53AF627EB}" srcOrd="0" destOrd="0" presId="urn:microsoft.com/office/officeart/2016/7/layout/RepeatingBendingProcessNew"/>
    <dgm:cxn modelId="{1C4429B6-ABDC-4B3B-A089-AD0759C02E0B}" type="presOf" srcId="{12652336-E19E-4A3D-AA11-4E4CF222A476}" destId="{82BB5D52-B887-4AD4-9F7B-57E4771199BD}" srcOrd="1" destOrd="0" presId="urn:microsoft.com/office/officeart/2016/7/layout/RepeatingBendingProcessNew"/>
    <dgm:cxn modelId="{943385C6-AFBF-4E08-90C4-EDEB9894AADB}" type="presOf" srcId="{C66EA353-269A-4705-9618-6B6F5A8DF5FC}" destId="{4CE0001F-4655-4682-B912-2BE272B9F98A}" srcOrd="0" destOrd="0" presId="urn:microsoft.com/office/officeart/2016/7/layout/RepeatingBendingProcessNew"/>
    <dgm:cxn modelId="{A3BE06C8-23F6-4FE3-A817-9337D4E69873}" type="presOf" srcId="{FCB41AF0-0B61-49B3-8ACC-6142B5BD1471}" destId="{307D91E7-A096-4FC8-97E8-872E2737E501}" srcOrd="1" destOrd="0" presId="urn:microsoft.com/office/officeart/2016/7/layout/RepeatingBendingProcessNew"/>
    <dgm:cxn modelId="{9DBB47CA-52D8-46CE-B22F-4CEE52800AA2}" srcId="{09A944D5-A69C-4277-A0D3-3C8251C21ABB}" destId="{35FB6B47-980B-426A-AA0E-6CE0CB8589CF}" srcOrd="1" destOrd="0" parTransId="{CAB930F6-0800-401E-8A74-22449E0EE5CC}" sibTransId="{811E3CBD-3F34-435F-99DA-32480ABDB7A8}"/>
    <dgm:cxn modelId="{72DF21D2-C72E-4299-917A-E05E9CD96DCF}" type="presOf" srcId="{811E3CBD-3F34-435F-99DA-32480ABDB7A8}" destId="{F76B79CF-C8E7-45AA-92E7-AEC4E516BDBA}" srcOrd="0" destOrd="0" presId="urn:microsoft.com/office/officeart/2016/7/layout/RepeatingBendingProcessNew"/>
    <dgm:cxn modelId="{88B4F5D4-369D-4458-AC99-A2921DF3E4A2}" srcId="{09A944D5-A69C-4277-A0D3-3C8251C21ABB}" destId="{77B8F9C6-4FD7-4C9B-8BCC-0639AF570365}" srcOrd="4" destOrd="0" parTransId="{D2705B0A-F928-4FEE-83EA-C50DBA540D72}" sibTransId="{FCB41AF0-0B61-49B3-8ACC-6142B5BD1471}"/>
    <dgm:cxn modelId="{FBAB65D5-C3A3-4554-9845-B81C4CCF0D7E}" type="presOf" srcId="{71230ACC-F6CA-4590-A0E7-2B6CB05E15E8}" destId="{4B994B00-9B4B-47B4-9AFF-E76EBB957C8C}" srcOrd="0" destOrd="0" presId="urn:microsoft.com/office/officeart/2016/7/layout/RepeatingBendingProcessNew"/>
    <dgm:cxn modelId="{7BB93EDA-4D3E-41AE-97BD-D622A43E899E}" type="presOf" srcId="{48B15BD1-BB98-472C-8FE8-69697D2886CE}" destId="{E6C2EA5B-A5C8-47BF-818C-1B1BCEBA5EE7}" srcOrd="1" destOrd="0" presId="urn:microsoft.com/office/officeart/2016/7/layout/RepeatingBendingProcessNew"/>
    <dgm:cxn modelId="{F9D8B9E7-C5C9-45EC-B56D-AD0D460482C9}" type="presOf" srcId="{218A7CF3-8DC3-4FD9-9BDD-DFBCEA57E0CC}" destId="{2B770DF9-F7E9-4F51-A4B2-5BE3A0A5F81B}" srcOrd="1" destOrd="0" presId="urn:microsoft.com/office/officeart/2016/7/layout/RepeatingBendingProcessNew"/>
    <dgm:cxn modelId="{AFE5EDE7-210E-4A93-8189-CBD456738826}" type="presOf" srcId="{6F660363-9DF7-4EBD-A942-B141A383A551}" destId="{FBAC4DA8-4958-4DF5-A92F-3A5D9A58027E}" srcOrd="0" destOrd="0" presId="urn:microsoft.com/office/officeart/2016/7/layout/RepeatingBendingProcessNew"/>
    <dgm:cxn modelId="{76A628E8-4756-4694-A08B-119DA59B5F6A}" type="presOf" srcId="{62AFA05C-3E34-4531-8FDC-FC3555AC81D5}" destId="{8213188C-6B14-418D-BEB1-81A4DF85960C}" srcOrd="1" destOrd="0" presId="urn:microsoft.com/office/officeart/2016/7/layout/RepeatingBendingProcessNew"/>
    <dgm:cxn modelId="{1ECF5BF5-6C56-4AB0-A80E-ECD992F0A52A}" srcId="{09A944D5-A69C-4277-A0D3-3C8251C21ABB}" destId="{71230ACC-F6CA-4590-A0E7-2B6CB05E15E8}" srcOrd="2" destOrd="0" parTransId="{EBB7D674-3C39-4985-B635-98D4EEF40BD7}" sibTransId="{62AFA05C-3E34-4531-8FDC-FC3555AC81D5}"/>
    <dgm:cxn modelId="{B08555F5-D0E1-4748-82B4-2CA4F70247EC}" type="presOf" srcId="{7D55157B-0D6D-4A71-BCBD-65271C1ADFB6}" destId="{6172F75D-B5A1-4396-A3A0-F2871C67EE8F}" srcOrd="0" destOrd="0" presId="urn:microsoft.com/office/officeart/2016/7/layout/RepeatingBendingProcessNew"/>
    <dgm:cxn modelId="{BDB55E86-9F17-41B6-A651-CC51AED79041}" type="presParOf" srcId="{90199F52-6924-42AD-A890-B7C370E77231}" destId="{4CE0001F-4655-4682-B912-2BE272B9F98A}" srcOrd="0" destOrd="0" presId="urn:microsoft.com/office/officeart/2016/7/layout/RepeatingBendingProcessNew"/>
    <dgm:cxn modelId="{564441DA-D6E9-4A9C-86C1-05F382D68ECD}" type="presParOf" srcId="{90199F52-6924-42AD-A890-B7C370E77231}" destId="{66F906C1-6C75-4A5F-BA9E-7DBF04FF163A}" srcOrd="1" destOrd="0" presId="urn:microsoft.com/office/officeart/2016/7/layout/RepeatingBendingProcessNew"/>
    <dgm:cxn modelId="{648C2F1C-9231-42C5-9D28-42A63DEF7614}" type="presParOf" srcId="{66F906C1-6C75-4A5F-BA9E-7DBF04FF163A}" destId="{E6C2EA5B-A5C8-47BF-818C-1B1BCEBA5EE7}" srcOrd="0" destOrd="0" presId="urn:microsoft.com/office/officeart/2016/7/layout/RepeatingBendingProcessNew"/>
    <dgm:cxn modelId="{7D146C9B-9A12-4BF6-9C80-FA32909F9865}" type="presParOf" srcId="{90199F52-6924-42AD-A890-B7C370E77231}" destId="{3A35A40A-6774-4F9F-9A26-19953DF4DAB7}" srcOrd="2" destOrd="0" presId="urn:microsoft.com/office/officeart/2016/7/layout/RepeatingBendingProcessNew"/>
    <dgm:cxn modelId="{AFA8472F-AB9F-469D-AD9C-488DB6A8D289}" type="presParOf" srcId="{90199F52-6924-42AD-A890-B7C370E77231}" destId="{F76B79CF-C8E7-45AA-92E7-AEC4E516BDBA}" srcOrd="3" destOrd="0" presId="urn:microsoft.com/office/officeart/2016/7/layout/RepeatingBendingProcessNew"/>
    <dgm:cxn modelId="{921A2313-5485-4D31-A538-C470053A135B}" type="presParOf" srcId="{F76B79CF-C8E7-45AA-92E7-AEC4E516BDBA}" destId="{9001B4C2-6D67-48FA-B676-86690F7B679F}" srcOrd="0" destOrd="0" presId="urn:microsoft.com/office/officeart/2016/7/layout/RepeatingBendingProcessNew"/>
    <dgm:cxn modelId="{C99DEDD2-9A09-4EC1-9F7F-9CBB1BD46013}" type="presParOf" srcId="{90199F52-6924-42AD-A890-B7C370E77231}" destId="{4B994B00-9B4B-47B4-9AFF-E76EBB957C8C}" srcOrd="4" destOrd="0" presId="urn:microsoft.com/office/officeart/2016/7/layout/RepeatingBendingProcessNew"/>
    <dgm:cxn modelId="{9BB2029A-9FAA-4505-9284-D41169C4D3AA}" type="presParOf" srcId="{90199F52-6924-42AD-A890-B7C370E77231}" destId="{3613B1FB-51C0-4935-9605-304B656599F5}" srcOrd="5" destOrd="0" presId="urn:microsoft.com/office/officeart/2016/7/layout/RepeatingBendingProcessNew"/>
    <dgm:cxn modelId="{BE5619B7-6A26-42D6-98CD-C5DBEAEAEF6E}" type="presParOf" srcId="{3613B1FB-51C0-4935-9605-304B656599F5}" destId="{8213188C-6B14-418D-BEB1-81A4DF85960C}" srcOrd="0" destOrd="0" presId="urn:microsoft.com/office/officeart/2016/7/layout/RepeatingBendingProcessNew"/>
    <dgm:cxn modelId="{2BEDF0CE-A618-4C9A-853E-2FEDD901FCF7}" type="presParOf" srcId="{90199F52-6924-42AD-A890-B7C370E77231}" destId="{20834FC2-A25E-4D70-BB49-694C4813ABD7}" srcOrd="6" destOrd="0" presId="urn:microsoft.com/office/officeart/2016/7/layout/RepeatingBendingProcessNew"/>
    <dgm:cxn modelId="{0EC86CC1-4899-4356-AF7A-A454DEC4B587}" type="presParOf" srcId="{90199F52-6924-42AD-A890-B7C370E77231}" destId="{5F1B336A-3C88-4B92-9EAE-B0F53AF627EB}" srcOrd="7" destOrd="0" presId="urn:microsoft.com/office/officeart/2016/7/layout/RepeatingBendingProcessNew"/>
    <dgm:cxn modelId="{68891E1E-C1DE-459B-BE58-26981D1849C5}" type="presParOf" srcId="{5F1B336A-3C88-4B92-9EAE-B0F53AF627EB}" destId="{2B770DF9-F7E9-4F51-A4B2-5BE3A0A5F81B}" srcOrd="0" destOrd="0" presId="urn:microsoft.com/office/officeart/2016/7/layout/RepeatingBendingProcessNew"/>
    <dgm:cxn modelId="{E6EAC5E0-D928-490B-9C25-AAC6DBF05F09}" type="presParOf" srcId="{90199F52-6924-42AD-A890-B7C370E77231}" destId="{003CA244-2798-4093-83E9-784FAA60EEC4}" srcOrd="8" destOrd="0" presId="urn:microsoft.com/office/officeart/2016/7/layout/RepeatingBendingProcessNew"/>
    <dgm:cxn modelId="{ED009A73-06CF-4E90-BD88-BCD73691204A}" type="presParOf" srcId="{90199F52-6924-42AD-A890-B7C370E77231}" destId="{809B702C-9EAF-42D2-9D3A-A0DE8596DCDD}" srcOrd="9" destOrd="0" presId="urn:microsoft.com/office/officeart/2016/7/layout/RepeatingBendingProcessNew"/>
    <dgm:cxn modelId="{97A36914-7C20-47C9-A7A4-8ABEB92BA040}" type="presParOf" srcId="{809B702C-9EAF-42D2-9D3A-A0DE8596DCDD}" destId="{307D91E7-A096-4FC8-97E8-872E2737E501}" srcOrd="0" destOrd="0" presId="urn:microsoft.com/office/officeart/2016/7/layout/RepeatingBendingProcessNew"/>
    <dgm:cxn modelId="{F277EF3A-DE43-4713-B4DD-086BC93521EC}" type="presParOf" srcId="{90199F52-6924-42AD-A890-B7C370E77231}" destId="{922AA217-C353-4D88-A525-6EBA2C66981F}" srcOrd="10" destOrd="0" presId="urn:microsoft.com/office/officeart/2016/7/layout/RepeatingBendingProcessNew"/>
    <dgm:cxn modelId="{F21F4A19-DBD5-4598-BB18-A9830D65C0D3}" type="presParOf" srcId="{90199F52-6924-42AD-A890-B7C370E77231}" destId="{2BDEA6F7-166D-4747-A385-D264DEE1247F}" srcOrd="11" destOrd="0" presId="urn:microsoft.com/office/officeart/2016/7/layout/RepeatingBendingProcessNew"/>
    <dgm:cxn modelId="{CC556138-68BA-4079-A9F3-A7ED47336455}" type="presParOf" srcId="{2BDEA6F7-166D-4747-A385-D264DEE1247F}" destId="{6BA20C52-9A12-464A-BA4F-D71F87BE0187}" srcOrd="0" destOrd="0" presId="urn:microsoft.com/office/officeart/2016/7/layout/RepeatingBendingProcessNew"/>
    <dgm:cxn modelId="{739CCE0D-4937-40E8-AC27-2A1985D4B271}" type="presParOf" srcId="{90199F52-6924-42AD-A890-B7C370E77231}" destId="{6172F75D-B5A1-4396-A3A0-F2871C67EE8F}" srcOrd="12" destOrd="0" presId="urn:microsoft.com/office/officeart/2016/7/layout/RepeatingBendingProcessNew"/>
    <dgm:cxn modelId="{2AD369E9-3A13-4E66-84C7-1257C4922DF8}" type="presParOf" srcId="{90199F52-6924-42AD-A890-B7C370E77231}" destId="{753FA949-2C28-492A-A2D2-FA22ACF68D23}" srcOrd="13" destOrd="0" presId="urn:microsoft.com/office/officeart/2016/7/layout/RepeatingBendingProcessNew"/>
    <dgm:cxn modelId="{F77B2723-0A2D-4AE8-B9FE-AC6F9244DA4E}" type="presParOf" srcId="{753FA949-2C28-492A-A2D2-FA22ACF68D23}" destId="{CA119774-243C-47B6-8B9C-3C2B261B69F0}" srcOrd="0" destOrd="0" presId="urn:microsoft.com/office/officeart/2016/7/layout/RepeatingBendingProcessNew"/>
    <dgm:cxn modelId="{D937A45D-D860-4BBF-81B4-1AE5169B8D1D}" type="presParOf" srcId="{90199F52-6924-42AD-A890-B7C370E77231}" destId="{367BD02B-A4E2-4BBA-882A-A76F409D3FF1}" srcOrd="14" destOrd="0" presId="urn:microsoft.com/office/officeart/2016/7/layout/RepeatingBendingProcessNew"/>
    <dgm:cxn modelId="{B99B33AC-D858-4B7D-A85A-B218543AB0A0}" type="presParOf" srcId="{90199F52-6924-42AD-A890-B7C370E77231}" destId="{A5FD4568-A0C5-45BA-B06D-E42D27292290}" srcOrd="15" destOrd="0" presId="urn:microsoft.com/office/officeart/2016/7/layout/RepeatingBendingProcessNew"/>
    <dgm:cxn modelId="{84250A8E-D8A7-4311-A459-44775EB8EDED}" type="presParOf" srcId="{A5FD4568-A0C5-45BA-B06D-E42D27292290}" destId="{82BB5D52-B887-4AD4-9F7B-57E4771199BD}" srcOrd="0" destOrd="0" presId="urn:microsoft.com/office/officeart/2016/7/layout/RepeatingBendingProcessNew"/>
    <dgm:cxn modelId="{5E134194-51C9-442B-9C3A-F62E732D32A0}" type="presParOf" srcId="{90199F52-6924-42AD-A890-B7C370E77231}" destId="{FBAC4DA8-4958-4DF5-A92F-3A5D9A58027E}" srcOrd="1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1CB70C-CCBF-42E0-A049-DE60C4BC3C8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7AD760A-2CC1-49F5-9D05-07B32F48BB71}">
      <dgm:prSet/>
      <dgm:spPr/>
      <dgm:t>
        <a:bodyPr/>
        <a:lstStyle/>
        <a:p>
          <a:r>
            <a:rPr lang="en-US"/>
            <a:t>Staff have tuned into the child, they are listening to their voice</a:t>
          </a:r>
        </a:p>
      </dgm:t>
    </dgm:pt>
    <dgm:pt modelId="{DF18CF07-D39B-4B09-B173-FC4A134D64BB}" type="parTrans" cxnId="{7BA5059D-92DD-4CEF-A137-DD81AFE1F8DB}">
      <dgm:prSet/>
      <dgm:spPr/>
      <dgm:t>
        <a:bodyPr/>
        <a:lstStyle/>
        <a:p>
          <a:endParaRPr lang="en-US"/>
        </a:p>
      </dgm:t>
    </dgm:pt>
    <dgm:pt modelId="{AEE8CB1E-6260-4C53-AF6F-C5CA83DF6C7B}" type="sibTrans" cxnId="{7BA5059D-92DD-4CEF-A137-DD81AFE1F8DB}">
      <dgm:prSet/>
      <dgm:spPr/>
      <dgm:t>
        <a:bodyPr/>
        <a:lstStyle/>
        <a:p>
          <a:endParaRPr lang="en-US"/>
        </a:p>
      </dgm:t>
    </dgm:pt>
    <dgm:pt modelId="{946A24DD-ECB5-447E-8786-6A75770A1E1A}">
      <dgm:prSet/>
      <dgm:spPr/>
      <dgm:t>
        <a:bodyPr/>
        <a:lstStyle/>
        <a:p>
          <a:r>
            <a:rPr lang="en-US" dirty="0"/>
            <a:t>They have appropriate expectations and aspirations </a:t>
          </a:r>
        </a:p>
      </dgm:t>
    </dgm:pt>
    <dgm:pt modelId="{06DCCEBB-278F-49CC-A300-7B37ED029229}" type="parTrans" cxnId="{577168E6-3180-47EE-8E07-89E693BBE5AC}">
      <dgm:prSet/>
      <dgm:spPr/>
      <dgm:t>
        <a:bodyPr/>
        <a:lstStyle/>
        <a:p>
          <a:endParaRPr lang="en-US"/>
        </a:p>
      </dgm:t>
    </dgm:pt>
    <dgm:pt modelId="{DBC8A6A4-34F5-4828-84A0-08651B6A2980}" type="sibTrans" cxnId="{577168E6-3180-47EE-8E07-89E693BBE5AC}">
      <dgm:prSet/>
      <dgm:spPr/>
      <dgm:t>
        <a:bodyPr/>
        <a:lstStyle/>
        <a:p>
          <a:endParaRPr lang="en-US"/>
        </a:p>
      </dgm:t>
    </dgm:pt>
    <dgm:pt modelId="{F5367018-18F8-4FB9-B13C-B6763EA17D05}">
      <dgm:prSet/>
      <dgm:spPr/>
      <dgm:t>
        <a:bodyPr/>
        <a:lstStyle/>
        <a:p>
          <a:r>
            <a:rPr lang="en-US"/>
            <a:t>They are starting from where the child is and  not where they think they should be</a:t>
          </a:r>
        </a:p>
      </dgm:t>
    </dgm:pt>
    <dgm:pt modelId="{AFBFF7CF-53FE-4290-972E-85BAE3D94A36}" type="parTrans" cxnId="{AB0824D0-063A-4D07-B4FF-1ED7E5949927}">
      <dgm:prSet/>
      <dgm:spPr/>
      <dgm:t>
        <a:bodyPr/>
        <a:lstStyle/>
        <a:p>
          <a:endParaRPr lang="en-US"/>
        </a:p>
      </dgm:t>
    </dgm:pt>
    <dgm:pt modelId="{5F8D13D2-9981-4ED2-9970-399766FD8F02}" type="sibTrans" cxnId="{AB0824D0-063A-4D07-B4FF-1ED7E5949927}">
      <dgm:prSet/>
      <dgm:spPr/>
      <dgm:t>
        <a:bodyPr/>
        <a:lstStyle/>
        <a:p>
          <a:endParaRPr lang="en-US"/>
        </a:p>
      </dgm:t>
    </dgm:pt>
    <dgm:pt modelId="{81BB4E07-246A-46C9-9D74-863D694656FB}">
      <dgm:prSet/>
      <dgm:spPr/>
      <dgm:t>
        <a:bodyPr/>
        <a:lstStyle/>
        <a:p>
          <a:r>
            <a:rPr lang="en-US" dirty="0"/>
            <a:t>They are accepting of the child’s needs whilst having high expectations for the progress they could make</a:t>
          </a:r>
        </a:p>
      </dgm:t>
    </dgm:pt>
    <dgm:pt modelId="{6D87CF08-0F11-490C-99FF-0A79AEEFB0CF}" type="parTrans" cxnId="{FF5500C9-DD57-44B0-8C6D-458D107603B2}">
      <dgm:prSet/>
      <dgm:spPr/>
      <dgm:t>
        <a:bodyPr/>
        <a:lstStyle/>
        <a:p>
          <a:endParaRPr lang="en-US"/>
        </a:p>
      </dgm:t>
    </dgm:pt>
    <dgm:pt modelId="{174FBD9F-D496-4533-BBA4-347FCF271B1D}" type="sibTrans" cxnId="{FF5500C9-DD57-44B0-8C6D-458D107603B2}">
      <dgm:prSet/>
      <dgm:spPr/>
      <dgm:t>
        <a:bodyPr/>
        <a:lstStyle/>
        <a:p>
          <a:endParaRPr lang="en-US"/>
        </a:p>
      </dgm:t>
    </dgm:pt>
    <dgm:pt modelId="{1D13DFCD-3883-4AC1-B6CC-EABB21E346D4}">
      <dgm:prSet/>
      <dgm:spPr/>
      <dgm:t>
        <a:bodyPr/>
        <a:lstStyle/>
        <a:p>
          <a:r>
            <a:rPr lang="en-US"/>
            <a:t>They are aware of sensory processing needs and other things that may cause anxiety levels to increase</a:t>
          </a:r>
        </a:p>
      </dgm:t>
    </dgm:pt>
    <dgm:pt modelId="{6A9C16D6-9F34-4D48-8333-5435976BC79C}" type="parTrans" cxnId="{C5EC40F0-CFDE-484C-8359-6D553236DD61}">
      <dgm:prSet/>
      <dgm:spPr/>
      <dgm:t>
        <a:bodyPr/>
        <a:lstStyle/>
        <a:p>
          <a:endParaRPr lang="en-US"/>
        </a:p>
      </dgm:t>
    </dgm:pt>
    <dgm:pt modelId="{DADC4B58-07DD-433E-BF62-94B6220522F2}" type="sibTrans" cxnId="{C5EC40F0-CFDE-484C-8359-6D553236DD61}">
      <dgm:prSet/>
      <dgm:spPr/>
      <dgm:t>
        <a:bodyPr/>
        <a:lstStyle/>
        <a:p>
          <a:endParaRPr lang="en-US"/>
        </a:p>
      </dgm:t>
    </dgm:pt>
    <dgm:pt modelId="{E3CE46F7-904B-4D37-8702-0983DFA90671}">
      <dgm:prSet/>
      <dgm:spPr/>
      <dgm:t>
        <a:bodyPr/>
        <a:lstStyle/>
        <a:p>
          <a:r>
            <a:rPr lang="en-US"/>
            <a:t>They are flexible and know that all behaviour is a form of communication </a:t>
          </a:r>
        </a:p>
      </dgm:t>
    </dgm:pt>
    <dgm:pt modelId="{4D6FE485-3571-454E-AD3B-F219D3CE87A6}" type="parTrans" cxnId="{862A6F1E-95C5-4FE7-A236-28A7845F9B63}">
      <dgm:prSet/>
      <dgm:spPr/>
      <dgm:t>
        <a:bodyPr/>
        <a:lstStyle/>
        <a:p>
          <a:endParaRPr lang="en-US"/>
        </a:p>
      </dgm:t>
    </dgm:pt>
    <dgm:pt modelId="{E737E7E0-20F7-4432-8245-27FF0F239358}" type="sibTrans" cxnId="{862A6F1E-95C5-4FE7-A236-28A7845F9B63}">
      <dgm:prSet/>
      <dgm:spPr/>
      <dgm:t>
        <a:bodyPr/>
        <a:lstStyle/>
        <a:p>
          <a:endParaRPr lang="en-US"/>
        </a:p>
      </dgm:t>
    </dgm:pt>
    <dgm:pt modelId="{66ACD76F-4F77-4506-B325-84BAF514215A}" type="pres">
      <dgm:prSet presAssocID="{991CB70C-CCBF-42E0-A049-DE60C4BC3C82}" presName="Name0" presStyleCnt="0">
        <dgm:presLayoutVars>
          <dgm:dir/>
          <dgm:resizeHandles val="exact"/>
        </dgm:presLayoutVars>
      </dgm:prSet>
      <dgm:spPr/>
    </dgm:pt>
    <dgm:pt modelId="{13E01398-3298-4A70-9EFF-B7250D124A27}" type="pres">
      <dgm:prSet presAssocID="{E7AD760A-2CC1-49F5-9D05-07B32F48BB71}" presName="node" presStyleLbl="node1" presStyleIdx="0" presStyleCnt="6">
        <dgm:presLayoutVars>
          <dgm:bulletEnabled val="1"/>
        </dgm:presLayoutVars>
      </dgm:prSet>
      <dgm:spPr/>
    </dgm:pt>
    <dgm:pt modelId="{CED9CAED-1CBB-4CB9-9F66-38D2C77CAB09}" type="pres">
      <dgm:prSet presAssocID="{AEE8CB1E-6260-4C53-AF6F-C5CA83DF6C7B}" presName="sibTrans" presStyleLbl="sibTrans1D1" presStyleIdx="0" presStyleCnt="5"/>
      <dgm:spPr/>
    </dgm:pt>
    <dgm:pt modelId="{9760662E-5A8D-48E7-AE59-4B3B01D4001B}" type="pres">
      <dgm:prSet presAssocID="{AEE8CB1E-6260-4C53-AF6F-C5CA83DF6C7B}" presName="connectorText" presStyleLbl="sibTrans1D1" presStyleIdx="0" presStyleCnt="5"/>
      <dgm:spPr/>
    </dgm:pt>
    <dgm:pt modelId="{7D6FDE05-17C9-4A2F-A30C-B4D2F533306D}" type="pres">
      <dgm:prSet presAssocID="{946A24DD-ECB5-447E-8786-6A75770A1E1A}" presName="node" presStyleLbl="node1" presStyleIdx="1" presStyleCnt="6">
        <dgm:presLayoutVars>
          <dgm:bulletEnabled val="1"/>
        </dgm:presLayoutVars>
      </dgm:prSet>
      <dgm:spPr/>
    </dgm:pt>
    <dgm:pt modelId="{BB184D07-8551-4698-B95A-5F5F744CA6DC}" type="pres">
      <dgm:prSet presAssocID="{DBC8A6A4-34F5-4828-84A0-08651B6A2980}" presName="sibTrans" presStyleLbl="sibTrans1D1" presStyleIdx="1" presStyleCnt="5"/>
      <dgm:spPr/>
    </dgm:pt>
    <dgm:pt modelId="{F35EE81D-F47B-4001-854F-92E49129C98A}" type="pres">
      <dgm:prSet presAssocID="{DBC8A6A4-34F5-4828-84A0-08651B6A2980}" presName="connectorText" presStyleLbl="sibTrans1D1" presStyleIdx="1" presStyleCnt="5"/>
      <dgm:spPr/>
    </dgm:pt>
    <dgm:pt modelId="{2377754A-E265-48BF-94A2-6B3E84075F2F}" type="pres">
      <dgm:prSet presAssocID="{F5367018-18F8-4FB9-B13C-B6763EA17D05}" presName="node" presStyleLbl="node1" presStyleIdx="2" presStyleCnt="6">
        <dgm:presLayoutVars>
          <dgm:bulletEnabled val="1"/>
        </dgm:presLayoutVars>
      </dgm:prSet>
      <dgm:spPr/>
    </dgm:pt>
    <dgm:pt modelId="{5CB524F3-E180-4D6C-A2EF-1D88749E7043}" type="pres">
      <dgm:prSet presAssocID="{5F8D13D2-9981-4ED2-9970-399766FD8F02}" presName="sibTrans" presStyleLbl="sibTrans1D1" presStyleIdx="2" presStyleCnt="5"/>
      <dgm:spPr/>
    </dgm:pt>
    <dgm:pt modelId="{FF2BE7A4-A9E6-41BE-854B-3FD4E7E691F3}" type="pres">
      <dgm:prSet presAssocID="{5F8D13D2-9981-4ED2-9970-399766FD8F02}" presName="connectorText" presStyleLbl="sibTrans1D1" presStyleIdx="2" presStyleCnt="5"/>
      <dgm:spPr/>
    </dgm:pt>
    <dgm:pt modelId="{8112A188-6049-4FFB-976C-33CD4FD1F78F}" type="pres">
      <dgm:prSet presAssocID="{81BB4E07-246A-46C9-9D74-863D694656FB}" presName="node" presStyleLbl="node1" presStyleIdx="3" presStyleCnt="6">
        <dgm:presLayoutVars>
          <dgm:bulletEnabled val="1"/>
        </dgm:presLayoutVars>
      </dgm:prSet>
      <dgm:spPr/>
    </dgm:pt>
    <dgm:pt modelId="{99F95D86-3B08-431B-87EF-F19493E2572F}" type="pres">
      <dgm:prSet presAssocID="{174FBD9F-D496-4533-BBA4-347FCF271B1D}" presName="sibTrans" presStyleLbl="sibTrans1D1" presStyleIdx="3" presStyleCnt="5"/>
      <dgm:spPr/>
    </dgm:pt>
    <dgm:pt modelId="{7BA380BF-9984-4AEE-8412-3E43B70E5625}" type="pres">
      <dgm:prSet presAssocID="{174FBD9F-D496-4533-BBA4-347FCF271B1D}" presName="connectorText" presStyleLbl="sibTrans1D1" presStyleIdx="3" presStyleCnt="5"/>
      <dgm:spPr/>
    </dgm:pt>
    <dgm:pt modelId="{2BF12E23-0DB7-4120-94D9-9A7B68F1A8B9}" type="pres">
      <dgm:prSet presAssocID="{1D13DFCD-3883-4AC1-B6CC-EABB21E346D4}" presName="node" presStyleLbl="node1" presStyleIdx="4" presStyleCnt="6">
        <dgm:presLayoutVars>
          <dgm:bulletEnabled val="1"/>
        </dgm:presLayoutVars>
      </dgm:prSet>
      <dgm:spPr/>
    </dgm:pt>
    <dgm:pt modelId="{2A1CB956-ABD0-4BE6-B952-7FA3F5F94D24}" type="pres">
      <dgm:prSet presAssocID="{DADC4B58-07DD-433E-BF62-94B6220522F2}" presName="sibTrans" presStyleLbl="sibTrans1D1" presStyleIdx="4" presStyleCnt="5"/>
      <dgm:spPr/>
    </dgm:pt>
    <dgm:pt modelId="{8A247CB1-BD3E-4D43-AEA7-5C5D18584F6A}" type="pres">
      <dgm:prSet presAssocID="{DADC4B58-07DD-433E-BF62-94B6220522F2}" presName="connectorText" presStyleLbl="sibTrans1D1" presStyleIdx="4" presStyleCnt="5"/>
      <dgm:spPr/>
    </dgm:pt>
    <dgm:pt modelId="{50E6252D-1952-4F93-8B28-A2EB2DCAD72A}" type="pres">
      <dgm:prSet presAssocID="{E3CE46F7-904B-4D37-8702-0983DFA90671}" presName="node" presStyleLbl="node1" presStyleIdx="5" presStyleCnt="6">
        <dgm:presLayoutVars>
          <dgm:bulletEnabled val="1"/>
        </dgm:presLayoutVars>
      </dgm:prSet>
      <dgm:spPr/>
    </dgm:pt>
  </dgm:ptLst>
  <dgm:cxnLst>
    <dgm:cxn modelId="{DCAD1302-2694-4090-B53C-A4866DA43E82}" type="presOf" srcId="{E3CE46F7-904B-4D37-8702-0983DFA90671}" destId="{50E6252D-1952-4F93-8B28-A2EB2DCAD72A}" srcOrd="0" destOrd="0" presId="urn:microsoft.com/office/officeart/2016/7/layout/RepeatingBendingProcessNew"/>
    <dgm:cxn modelId="{04D3F019-6E02-427F-86FC-C4578FA4B7F3}" type="presOf" srcId="{AEE8CB1E-6260-4C53-AF6F-C5CA83DF6C7B}" destId="{9760662E-5A8D-48E7-AE59-4B3B01D4001B}" srcOrd="1" destOrd="0" presId="urn:microsoft.com/office/officeart/2016/7/layout/RepeatingBendingProcessNew"/>
    <dgm:cxn modelId="{553C461E-F678-42D8-A8E8-73848BE8E340}" type="presOf" srcId="{5F8D13D2-9981-4ED2-9970-399766FD8F02}" destId="{5CB524F3-E180-4D6C-A2EF-1D88749E7043}" srcOrd="0" destOrd="0" presId="urn:microsoft.com/office/officeart/2016/7/layout/RepeatingBendingProcessNew"/>
    <dgm:cxn modelId="{862A6F1E-95C5-4FE7-A236-28A7845F9B63}" srcId="{991CB70C-CCBF-42E0-A049-DE60C4BC3C82}" destId="{E3CE46F7-904B-4D37-8702-0983DFA90671}" srcOrd="5" destOrd="0" parTransId="{4D6FE485-3571-454E-AD3B-F219D3CE87A6}" sibTransId="{E737E7E0-20F7-4432-8245-27FF0F239358}"/>
    <dgm:cxn modelId="{D373F627-9434-4D98-8341-898FBFDB37F9}" type="presOf" srcId="{DADC4B58-07DD-433E-BF62-94B6220522F2}" destId="{2A1CB956-ABD0-4BE6-B952-7FA3F5F94D24}" srcOrd="0" destOrd="0" presId="urn:microsoft.com/office/officeart/2016/7/layout/RepeatingBendingProcessNew"/>
    <dgm:cxn modelId="{42D1EF2C-B818-489D-A14A-CB7018AC6D74}" type="presOf" srcId="{E7AD760A-2CC1-49F5-9D05-07B32F48BB71}" destId="{13E01398-3298-4A70-9EFF-B7250D124A27}" srcOrd="0" destOrd="0" presId="urn:microsoft.com/office/officeart/2016/7/layout/RepeatingBendingProcessNew"/>
    <dgm:cxn modelId="{A9696F36-56B5-47DB-A9F5-30D146F3793C}" type="presOf" srcId="{DBC8A6A4-34F5-4828-84A0-08651B6A2980}" destId="{F35EE81D-F47B-4001-854F-92E49129C98A}" srcOrd="1" destOrd="0" presId="urn:microsoft.com/office/officeart/2016/7/layout/RepeatingBendingProcessNew"/>
    <dgm:cxn modelId="{EEA77362-E124-4365-B564-0EA59823C6EA}" type="presOf" srcId="{DBC8A6A4-34F5-4828-84A0-08651B6A2980}" destId="{BB184D07-8551-4698-B95A-5F5F744CA6DC}" srcOrd="0" destOrd="0" presId="urn:microsoft.com/office/officeart/2016/7/layout/RepeatingBendingProcessNew"/>
    <dgm:cxn modelId="{24AFE071-3BB9-4915-A6AE-FF8B6C39C9B4}" type="presOf" srcId="{1D13DFCD-3883-4AC1-B6CC-EABB21E346D4}" destId="{2BF12E23-0DB7-4120-94D9-9A7B68F1A8B9}" srcOrd="0" destOrd="0" presId="urn:microsoft.com/office/officeart/2016/7/layout/RepeatingBendingProcessNew"/>
    <dgm:cxn modelId="{52050857-2EF5-424A-A236-E5F39000644D}" type="presOf" srcId="{174FBD9F-D496-4533-BBA4-347FCF271B1D}" destId="{99F95D86-3B08-431B-87EF-F19493E2572F}" srcOrd="0" destOrd="0" presId="urn:microsoft.com/office/officeart/2016/7/layout/RepeatingBendingProcessNew"/>
    <dgm:cxn modelId="{4999867A-BF16-4043-8D28-DD8F5D8B9031}" type="presOf" srcId="{81BB4E07-246A-46C9-9D74-863D694656FB}" destId="{8112A188-6049-4FFB-976C-33CD4FD1F78F}" srcOrd="0" destOrd="0" presId="urn:microsoft.com/office/officeart/2016/7/layout/RepeatingBendingProcessNew"/>
    <dgm:cxn modelId="{37361B7C-DD76-4D09-985E-F754553C0326}" type="presOf" srcId="{991CB70C-CCBF-42E0-A049-DE60C4BC3C82}" destId="{66ACD76F-4F77-4506-B325-84BAF514215A}" srcOrd="0" destOrd="0" presId="urn:microsoft.com/office/officeart/2016/7/layout/RepeatingBendingProcessNew"/>
    <dgm:cxn modelId="{8065CF8B-EA95-4355-8C8E-F4FAE43EA64B}" type="presOf" srcId="{946A24DD-ECB5-447E-8786-6A75770A1E1A}" destId="{7D6FDE05-17C9-4A2F-A30C-B4D2F533306D}" srcOrd="0" destOrd="0" presId="urn:microsoft.com/office/officeart/2016/7/layout/RepeatingBendingProcessNew"/>
    <dgm:cxn modelId="{7BA5059D-92DD-4CEF-A137-DD81AFE1F8DB}" srcId="{991CB70C-CCBF-42E0-A049-DE60C4BC3C82}" destId="{E7AD760A-2CC1-49F5-9D05-07B32F48BB71}" srcOrd="0" destOrd="0" parTransId="{DF18CF07-D39B-4B09-B173-FC4A134D64BB}" sibTransId="{AEE8CB1E-6260-4C53-AF6F-C5CA83DF6C7B}"/>
    <dgm:cxn modelId="{94AC22A3-C645-4E7B-B3C5-7C40A632E6F4}" type="presOf" srcId="{AEE8CB1E-6260-4C53-AF6F-C5CA83DF6C7B}" destId="{CED9CAED-1CBB-4CB9-9F66-38D2C77CAB09}" srcOrd="0" destOrd="0" presId="urn:microsoft.com/office/officeart/2016/7/layout/RepeatingBendingProcessNew"/>
    <dgm:cxn modelId="{FF5500C9-DD57-44B0-8C6D-458D107603B2}" srcId="{991CB70C-CCBF-42E0-A049-DE60C4BC3C82}" destId="{81BB4E07-246A-46C9-9D74-863D694656FB}" srcOrd="3" destOrd="0" parTransId="{6D87CF08-0F11-490C-99FF-0A79AEEFB0CF}" sibTransId="{174FBD9F-D496-4533-BBA4-347FCF271B1D}"/>
    <dgm:cxn modelId="{AB0824D0-063A-4D07-B4FF-1ED7E5949927}" srcId="{991CB70C-CCBF-42E0-A049-DE60C4BC3C82}" destId="{F5367018-18F8-4FB9-B13C-B6763EA17D05}" srcOrd="2" destOrd="0" parTransId="{AFBFF7CF-53FE-4290-972E-85BAE3D94A36}" sibTransId="{5F8D13D2-9981-4ED2-9970-399766FD8F02}"/>
    <dgm:cxn modelId="{639FCBDC-95B0-4FAE-A259-F2229FA4515A}" type="presOf" srcId="{F5367018-18F8-4FB9-B13C-B6763EA17D05}" destId="{2377754A-E265-48BF-94A2-6B3E84075F2F}" srcOrd="0" destOrd="0" presId="urn:microsoft.com/office/officeart/2016/7/layout/RepeatingBendingProcessNew"/>
    <dgm:cxn modelId="{DC5640E4-6B4E-45A9-94F4-D0A6D8C351B9}" type="presOf" srcId="{5F8D13D2-9981-4ED2-9970-399766FD8F02}" destId="{FF2BE7A4-A9E6-41BE-854B-3FD4E7E691F3}" srcOrd="1" destOrd="0" presId="urn:microsoft.com/office/officeart/2016/7/layout/RepeatingBendingProcessNew"/>
    <dgm:cxn modelId="{90F7FEE5-9B31-479C-963C-84C0E7D9B739}" type="presOf" srcId="{174FBD9F-D496-4533-BBA4-347FCF271B1D}" destId="{7BA380BF-9984-4AEE-8412-3E43B70E5625}" srcOrd="1" destOrd="0" presId="urn:microsoft.com/office/officeart/2016/7/layout/RepeatingBendingProcessNew"/>
    <dgm:cxn modelId="{577168E6-3180-47EE-8E07-89E693BBE5AC}" srcId="{991CB70C-CCBF-42E0-A049-DE60C4BC3C82}" destId="{946A24DD-ECB5-447E-8786-6A75770A1E1A}" srcOrd="1" destOrd="0" parTransId="{06DCCEBB-278F-49CC-A300-7B37ED029229}" sibTransId="{DBC8A6A4-34F5-4828-84A0-08651B6A2980}"/>
    <dgm:cxn modelId="{07607AED-D56F-479D-A5CE-6D8B7A66FE8F}" type="presOf" srcId="{DADC4B58-07DD-433E-BF62-94B6220522F2}" destId="{8A247CB1-BD3E-4D43-AEA7-5C5D18584F6A}" srcOrd="1" destOrd="0" presId="urn:microsoft.com/office/officeart/2016/7/layout/RepeatingBendingProcessNew"/>
    <dgm:cxn modelId="{C5EC40F0-CFDE-484C-8359-6D553236DD61}" srcId="{991CB70C-CCBF-42E0-A049-DE60C4BC3C82}" destId="{1D13DFCD-3883-4AC1-B6CC-EABB21E346D4}" srcOrd="4" destOrd="0" parTransId="{6A9C16D6-9F34-4D48-8333-5435976BC79C}" sibTransId="{DADC4B58-07DD-433E-BF62-94B6220522F2}"/>
    <dgm:cxn modelId="{3F21418F-3E8D-4975-84FC-6E775E68519F}" type="presParOf" srcId="{66ACD76F-4F77-4506-B325-84BAF514215A}" destId="{13E01398-3298-4A70-9EFF-B7250D124A27}" srcOrd="0" destOrd="0" presId="urn:microsoft.com/office/officeart/2016/7/layout/RepeatingBendingProcessNew"/>
    <dgm:cxn modelId="{F8B7372A-8D83-4F78-A780-7A8DE18CA5AF}" type="presParOf" srcId="{66ACD76F-4F77-4506-B325-84BAF514215A}" destId="{CED9CAED-1CBB-4CB9-9F66-38D2C77CAB09}" srcOrd="1" destOrd="0" presId="urn:microsoft.com/office/officeart/2016/7/layout/RepeatingBendingProcessNew"/>
    <dgm:cxn modelId="{1ACDB1EA-4B16-4AB3-A6A3-F40CD4E86B64}" type="presParOf" srcId="{CED9CAED-1CBB-4CB9-9F66-38D2C77CAB09}" destId="{9760662E-5A8D-48E7-AE59-4B3B01D4001B}" srcOrd="0" destOrd="0" presId="urn:microsoft.com/office/officeart/2016/7/layout/RepeatingBendingProcessNew"/>
    <dgm:cxn modelId="{5B001A8B-CDB5-4F4C-AEB2-EE2647319368}" type="presParOf" srcId="{66ACD76F-4F77-4506-B325-84BAF514215A}" destId="{7D6FDE05-17C9-4A2F-A30C-B4D2F533306D}" srcOrd="2" destOrd="0" presId="urn:microsoft.com/office/officeart/2016/7/layout/RepeatingBendingProcessNew"/>
    <dgm:cxn modelId="{12334CC3-89C4-4967-A529-7F0256F93E49}" type="presParOf" srcId="{66ACD76F-4F77-4506-B325-84BAF514215A}" destId="{BB184D07-8551-4698-B95A-5F5F744CA6DC}" srcOrd="3" destOrd="0" presId="urn:microsoft.com/office/officeart/2016/7/layout/RepeatingBendingProcessNew"/>
    <dgm:cxn modelId="{264A08C6-EE8F-4BEF-9096-8F08DB5BC932}" type="presParOf" srcId="{BB184D07-8551-4698-B95A-5F5F744CA6DC}" destId="{F35EE81D-F47B-4001-854F-92E49129C98A}" srcOrd="0" destOrd="0" presId="urn:microsoft.com/office/officeart/2016/7/layout/RepeatingBendingProcessNew"/>
    <dgm:cxn modelId="{69347DFE-795D-4229-A97B-413BBDD8C6CF}" type="presParOf" srcId="{66ACD76F-4F77-4506-B325-84BAF514215A}" destId="{2377754A-E265-48BF-94A2-6B3E84075F2F}" srcOrd="4" destOrd="0" presId="urn:microsoft.com/office/officeart/2016/7/layout/RepeatingBendingProcessNew"/>
    <dgm:cxn modelId="{1A45BDF7-16B9-4E98-BC24-DB0E36D74FBE}" type="presParOf" srcId="{66ACD76F-4F77-4506-B325-84BAF514215A}" destId="{5CB524F3-E180-4D6C-A2EF-1D88749E7043}" srcOrd="5" destOrd="0" presId="urn:microsoft.com/office/officeart/2016/7/layout/RepeatingBendingProcessNew"/>
    <dgm:cxn modelId="{3BAA1287-FDFB-44D4-900B-EF3A1D827FE5}" type="presParOf" srcId="{5CB524F3-E180-4D6C-A2EF-1D88749E7043}" destId="{FF2BE7A4-A9E6-41BE-854B-3FD4E7E691F3}" srcOrd="0" destOrd="0" presId="urn:microsoft.com/office/officeart/2016/7/layout/RepeatingBendingProcessNew"/>
    <dgm:cxn modelId="{A0F82D4B-924C-456C-A40E-994014671364}" type="presParOf" srcId="{66ACD76F-4F77-4506-B325-84BAF514215A}" destId="{8112A188-6049-4FFB-976C-33CD4FD1F78F}" srcOrd="6" destOrd="0" presId="urn:microsoft.com/office/officeart/2016/7/layout/RepeatingBendingProcessNew"/>
    <dgm:cxn modelId="{6A924A16-EFB6-4969-83EA-644EC16082CB}" type="presParOf" srcId="{66ACD76F-4F77-4506-B325-84BAF514215A}" destId="{99F95D86-3B08-431B-87EF-F19493E2572F}" srcOrd="7" destOrd="0" presId="urn:microsoft.com/office/officeart/2016/7/layout/RepeatingBendingProcessNew"/>
    <dgm:cxn modelId="{D0ECE2FF-9AEA-449D-AE85-65502BC1DA63}" type="presParOf" srcId="{99F95D86-3B08-431B-87EF-F19493E2572F}" destId="{7BA380BF-9984-4AEE-8412-3E43B70E5625}" srcOrd="0" destOrd="0" presId="urn:microsoft.com/office/officeart/2016/7/layout/RepeatingBendingProcessNew"/>
    <dgm:cxn modelId="{20C245A4-7B3A-42F0-B125-AEC9927223FB}" type="presParOf" srcId="{66ACD76F-4F77-4506-B325-84BAF514215A}" destId="{2BF12E23-0DB7-4120-94D9-9A7B68F1A8B9}" srcOrd="8" destOrd="0" presId="urn:microsoft.com/office/officeart/2016/7/layout/RepeatingBendingProcessNew"/>
    <dgm:cxn modelId="{03CC8485-0B94-4109-81E7-3AAB19904861}" type="presParOf" srcId="{66ACD76F-4F77-4506-B325-84BAF514215A}" destId="{2A1CB956-ABD0-4BE6-B952-7FA3F5F94D24}" srcOrd="9" destOrd="0" presId="urn:microsoft.com/office/officeart/2016/7/layout/RepeatingBendingProcessNew"/>
    <dgm:cxn modelId="{96446B4B-0B4F-4E5F-911A-98F8087AA23E}" type="presParOf" srcId="{2A1CB956-ABD0-4BE6-B952-7FA3F5F94D24}" destId="{8A247CB1-BD3E-4D43-AEA7-5C5D18584F6A}" srcOrd="0" destOrd="0" presId="urn:microsoft.com/office/officeart/2016/7/layout/RepeatingBendingProcessNew"/>
    <dgm:cxn modelId="{BD379C8D-4AD1-49DD-A241-FAB2D8FF12C7}" type="presParOf" srcId="{66ACD76F-4F77-4506-B325-84BAF514215A}" destId="{50E6252D-1952-4F93-8B28-A2EB2DCAD72A}"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ABF2DF-71F4-4FA0-8E8E-A0738791A2B7}"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7C703BCF-8504-4AC7-A54B-6A3C256B4A48}">
      <dgm:prSet/>
      <dgm:spPr/>
      <dgm:t>
        <a:bodyPr/>
        <a:lstStyle/>
        <a:p>
          <a:r>
            <a:rPr lang="en-GB" dirty="0">
              <a:latin typeface="Arial" panose="020B0604020202020204" pitchFamily="34" charset="0"/>
              <a:cs typeface="Arial" panose="020B0604020202020204" pitchFamily="34" charset="0"/>
            </a:rPr>
            <a:t>Inclusion is a practice not just a concept …</a:t>
          </a:r>
          <a:endParaRPr lang="en-US" dirty="0">
            <a:latin typeface="Arial" panose="020B0604020202020204" pitchFamily="34" charset="0"/>
            <a:cs typeface="Arial" panose="020B0604020202020204" pitchFamily="34" charset="0"/>
          </a:endParaRPr>
        </a:p>
      </dgm:t>
    </dgm:pt>
    <dgm:pt modelId="{0338B3F8-8246-42D9-99EF-E180073E3EF3}" type="parTrans" cxnId="{E2F0B556-90AF-4AE1-9773-A0F339C10E00}">
      <dgm:prSet/>
      <dgm:spPr/>
      <dgm:t>
        <a:bodyPr/>
        <a:lstStyle/>
        <a:p>
          <a:endParaRPr lang="en-US"/>
        </a:p>
      </dgm:t>
    </dgm:pt>
    <dgm:pt modelId="{81FFC4D4-437C-4C87-B4F6-26B0932BB79F}" type="sibTrans" cxnId="{E2F0B556-90AF-4AE1-9773-A0F339C10E00}">
      <dgm:prSet/>
      <dgm:spPr/>
      <dgm:t>
        <a:bodyPr/>
        <a:lstStyle/>
        <a:p>
          <a:endParaRPr lang="en-US"/>
        </a:p>
      </dgm:t>
    </dgm:pt>
    <dgm:pt modelId="{4C2DE60B-0826-4DD0-AD75-549D99B0917C}">
      <dgm:prSet/>
      <dgm:spPr/>
      <dgm:t>
        <a:bodyPr/>
        <a:lstStyle/>
        <a:p>
          <a:r>
            <a:rPr lang="en-GB" b="0" i="0" dirty="0">
              <a:latin typeface="Arial" panose="020B0604020202020204" pitchFamily="34" charset="0"/>
              <a:cs typeface="Arial" panose="020B0604020202020204" pitchFamily="34" charset="0"/>
            </a:rPr>
            <a:t>Aim to embed a strength-based approach and put it into practice…</a:t>
          </a:r>
          <a:endParaRPr lang="en-US" dirty="0">
            <a:latin typeface="Arial" panose="020B0604020202020204" pitchFamily="34" charset="0"/>
            <a:cs typeface="Arial" panose="020B0604020202020204" pitchFamily="34" charset="0"/>
          </a:endParaRPr>
        </a:p>
      </dgm:t>
    </dgm:pt>
    <dgm:pt modelId="{EAA0A8A0-9128-4B48-A476-D283C8CE0DE0}" type="parTrans" cxnId="{F6528BAF-23FA-4616-B51F-20C77340B417}">
      <dgm:prSet/>
      <dgm:spPr/>
      <dgm:t>
        <a:bodyPr/>
        <a:lstStyle/>
        <a:p>
          <a:endParaRPr lang="en-US"/>
        </a:p>
      </dgm:t>
    </dgm:pt>
    <dgm:pt modelId="{99CF11A0-0824-4878-AA9F-C553C367D56E}" type="sibTrans" cxnId="{F6528BAF-23FA-4616-B51F-20C77340B417}">
      <dgm:prSet/>
      <dgm:spPr/>
      <dgm:t>
        <a:bodyPr/>
        <a:lstStyle/>
        <a:p>
          <a:endParaRPr lang="en-US"/>
        </a:p>
      </dgm:t>
    </dgm:pt>
    <dgm:pt modelId="{74EBB466-05C7-4905-A3FB-BD6486CC2A64}">
      <dgm:prSet/>
      <dgm:spPr/>
      <dgm:t>
        <a:bodyPr/>
        <a:lstStyle/>
        <a:p>
          <a:r>
            <a:rPr lang="en-GB" b="0" i="0" dirty="0">
              <a:latin typeface="Arial" panose="020B0604020202020204" pitchFamily="34" charset="0"/>
              <a:cs typeface="Arial" panose="020B0604020202020204" pitchFamily="34" charset="0"/>
            </a:rPr>
            <a:t>Use a strength-based approach instead of a deficit approach – </a:t>
          </a:r>
          <a:r>
            <a:rPr lang="en-GB" b="0" i="1" dirty="0">
              <a:latin typeface="Arial" panose="020B0604020202020204" pitchFamily="34" charset="0"/>
              <a:cs typeface="Arial" panose="020B0604020202020204" pitchFamily="34" charset="0"/>
            </a:rPr>
            <a:t>socia</a:t>
          </a:r>
          <a:r>
            <a:rPr lang="en-GB" i="1" dirty="0">
              <a:latin typeface="Arial" panose="020B0604020202020204" pitchFamily="34" charset="0"/>
              <a:cs typeface="Arial" panose="020B0604020202020204" pitchFamily="34" charset="0"/>
            </a:rPr>
            <a:t>l model not medical model </a:t>
          </a:r>
          <a:r>
            <a:rPr lang="en-GB"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dgm:t>
    </dgm:pt>
    <dgm:pt modelId="{B46B1FF7-F237-44AE-8CD2-8691B8A3FAC3}" type="parTrans" cxnId="{9820C440-488A-415E-BBBF-A732BF7949B1}">
      <dgm:prSet/>
      <dgm:spPr/>
      <dgm:t>
        <a:bodyPr/>
        <a:lstStyle/>
        <a:p>
          <a:endParaRPr lang="en-US"/>
        </a:p>
      </dgm:t>
    </dgm:pt>
    <dgm:pt modelId="{28DF5202-4CC6-42DC-AB1A-B37F0B36FAF0}" type="sibTrans" cxnId="{9820C440-488A-415E-BBBF-A732BF7949B1}">
      <dgm:prSet/>
      <dgm:spPr/>
      <dgm:t>
        <a:bodyPr/>
        <a:lstStyle/>
        <a:p>
          <a:endParaRPr lang="en-US"/>
        </a:p>
      </dgm:t>
    </dgm:pt>
    <dgm:pt modelId="{E9FCFBB2-B498-41EA-A36F-D57DFF20B283}" type="pres">
      <dgm:prSet presAssocID="{D0ABF2DF-71F4-4FA0-8E8E-A0738791A2B7}" presName="outerComposite" presStyleCnt="0">
        <dgm:presLayoutVars>
          <dgm:chMax val="5"/>
          <dgm:dir/>
          <dgm:resizeHandles val="exact"/>
        </dgm:presLayoutVars>
      </dgm:prSet>
      <dgm:spPr/>
    </dgm:pt>
    <dgm:pt modelId="{5D7E815B-7241-4501-9ADD-B518F6E688E5}" type="pres">
      <dgm:prSet presAssocID="{D0ABF2DF-71F4-4FA0-8E8E-A0738791A2B7}" presName="dummyMaxCanvas" presStyleCnt="0">
        <dgm:presLayoutVars/>
      </dgm:prSet>
      <dgm:spPr/>
    </dgm:pt>
    <dgm:pt modelId="{AD2CAF71-55DC-45C0-B06A-BD61E5FEE663}" type="pres">
      <dgm:prSet presAssocID="{D0ABF2DF-71F4-4FA0-8E8E-A0738791A2B7}" presName="ThreeNodes_1" presStyleLbl="node1" presStyleIdx="0" presStyleCnt="3" custScaleY="111318">
        <dgm:presLayoutVars>
          <dgm:bulletEnabled val="1"/>
        </dgm:presLayoutVars>
      </dgm:prSet>
      <dgm:spPr/>
    </dgm:pt>
    <dgm:pt modelId="{6A10BDA4-C3F5-42F6-8D4D-F60047DFDCAC}" type="pres">
      <dgm:prSet presAssocID="{D0ABF2DF-71F4-4FA0-8E8E-A0738791A2B7}" presName="ThreeNodes_2" presStyleLbl="node1" presStyleIdx="1" presStyleCnt="3" custScaleX="77617" custScaleY="101112" custLinFactY="8886" custLinFactNeighborX="23911" custLinFactNeighborY="100000">
        <dgm:presLayoutVars>
          <dgm:bulletEnabled val="1"/>
        </dgm:presLayoutVars>
      </dgm:prSet>
      <dgm:spPr/>
    </dgm:pt>
    <dgm:pt modelId="{78CE6D05-CB9E-47DC-AD17-6C91E9653E93}" type="pres">
      <dgm:prSet presAssocID="{D0ABF2DF-71F4-4FA0-8E8E-A0738791A2B7}" presName="ThreeNodes_3" presStyleLbl="node1" presStyleIdx="2" presStyleCnt="3" custScaleY="98983" custLinFactY="-19079" custLinFactNeighborX="-5878" custLinFactNeighborY="-100000">
        <dgm:presLayoutVars>
          <dgm:bulletEnabled val="1"/>
        </dgm:presLayoutVars>
      </dgm:prSet>
      <dgm:spPr/>
    </dgm:pt>
    <dgm:pt modelId="{956748BC-3C5E-4A2E-B34E-C0A3C09309F3}" type="pres">
      <dgm:prSet presAssocID="{D0ABF2DF-71F4-4FA0-8E8E-A0738791A2B7}" presName="ThreeConn_1-2" presStyleLbl="fgAccFollowNode1" presStyleIdx="0" presStyleCnt="2">
        <dgm:presLayoutVars>
          <dgm:bulletEnabled val="1"/>
        </dgm:presLayoutVars>
      </dgm:prSet>
      <dgm:spPr/>
    </dgm:pt>
    <dgm:pt modelId="{32F6E7C1-AEAC-4928-AA3E-D1CA94B24849}" type="pres">
      <dgm:prSet presAssocID="{D0ABF2DF-71F4-4FA0-8E8E-A0738791A2B7}" presName="ThreeConn_2-3" presStyleLbl="fgAccFollowNode1" presStyleIdx="1" presStyleCnt="2">
        <dgm:presLayoutVars>
          <dgm:bulletEnabled val="1"/>
        </dgm:presLayoutVars>
      </dgm:prSet>
      <dgm:spPr/>
    </dgm:pt>
    <dgm:pt modelId="{0D2B4A3D-09FB-43AB-AF49-14E6DFFFEC25}" type="pres">
      <dgm:prSet presAssocID="{D0ABF2DF-71F4-4FA0-8E8E-A0738791A2B7}" presName="ThreeNodes_1_text" presStyleLbl="node1" presStyleIdx="2" presStyleCnt="3">
        <dgm:presLayoutVars>
          <dgm:bulletEnabled val="1"/>
        </dgm:presLayoutVars>
      </dgm:prSet>
      <dgm:spPr/>
    </dgm:pt>
    <dgm:pt modelId="{4C47BACB-0E8F-4251-8359-73C6E7CEABD9}" type="pres">
      <dgm:prSet presAssocID="{D0ABF2DF-71F4-4FA0-8E8E-A0738791A2B7}" presName="ThreeNodes_2_text" presStyleLbl="node1" presStyleIdx="2" presStyleCnt="3">
        <dgm:presLayoutVars>
          <dgm:bulletEnabled val="1"/>
        </dgm:presLayoutVars>
      </dgm:prSet>
      <dgm:spPr/>
    </dgm:pt>
    <dgm:pt modelId="{0FB202A0-283B-4963-AB1C-B8FE23B2B373}" type="pres">
      <dgm:prSet presAssocID="{D0ABF2DF-71F4-4FA0-8E8E-A0738791A2B7}" presName="ThreeNodes_3_text" presStyleLbl="node1" presStyleIdx="2" presStyleCnt="3">
        <dgm:presLayoutVars>
          <dgm:bulletEnabled val="1"/>
        </dgm:presLayoutVars>
      </dgm:prSet>
      <dgm:spPr/>
    </dgm:pt>
  </dgm:ptLst>
  <dgm:cxnLst>
    <dgm:cxn modelId="{3683113B-E2BC-449A-A1D0-9B645BFACCAE}" type="presOf" srcId="{81FFC4D4-437C-4C87-B4F6-26B0932BB79F}" destId="{956748BC-3C5E-4A2E-B34E-C0A3C09309F3}" srcOrd="0" destOrd="0" presId="urn:microsoft.com/office/officeart/2005/8/layout/vProcess5"/>
    <dgm:cxn modelId="{9820C440-488A-415E-BBBF-A732BF7949B1}" srcId="{D0ABF2DF-71F4-4FA0-8E8E-A0738791A2B7}" destId="{74EBB466-05C7-4905-A3FB-BD6486CC2A64}" srcOrd="2" destOrd="0" parTransId="{B46B1FF7-F237-44AE-8CD2-8691B8A3FAC3}" sibTransId="{28DF5202-4CC6-42DC-AB1A-B37F0B36FAF0}"/>
    <dgm:cxn modelId="{352A1662-28C6-4D5E-B949-19C095FDE154}" type="presOf" srcId="{7C703BCF-8504-4AC7-A54B-6A3C256B4A48}" destId="{AD2CAF71-55DC-45C0-B06A-BD61E5FEE663}" srcOrd="0" destOrd="0" presId="urn:microsoft.com/office/officeart/2005/8/layout/vProcess5"/>
    <dgm:cxn modelId="{3FDEF948-7C6F-4C08-A454-4DF8FFF4F3D0}" type="presOf" srcId="{7C703BCF-8504-4AC7-A54B-6A3C256B4A48}" destId="{0D2B4A3D-09FB-43AB-AF49-14E6DFFFEC25}" srcOrd="1" destOrd="0" presId="urn:microsoft.com/office/officeart/2005/8/layout/vProcess5"/>
    <dgm:cxn modelId="{ACE5146C-F0F6-4DBF-A267-9A0F3A6FC9BB}" type="presOf" srcId="{4C2DE60B-0826-4DD0-AD75-549D99B0917C}" destId="{4C47BACB-0E8F-4251-8359-73C6E7CEABD9}" srcOrd="1" destOrd="0" presId="urn:microsoft.com/office/officeart/2005/8/layout/vProcess5"/>
    <dgm:cxn modelId="{E2F0B556-90AF-4AE1-9773-A0F339C10E00}" srcId="{D0ABF2DF-71F4-4FA0-8E8E-A0738791A2B7}" destId="{7C703BCF-8504-4AC7-A54B-6A3C256B4A48}" srcOrd="0" destOrd="0" parTransId="{0338B3F8-8246-42D9-99EF-E180073E3EF3}" sibTransId="{81FFC4D4-437C-4C87-B4F6-26B0932BB79F}"/>
    <dgm:cxn modelId="{8174188B-BBDE-466D-A097-40F4F9999910}" type="presOf" srcId="{74EBB466-05C7-4905-A3FB-BD6486CC2A64}" destId="{78CE6D05-CB9E-47DC-AD17-6C91E9653E93}" srcOrd="0" destOrd="0" presId="urn:microsoft.com/office/officeart/2005/8/layout/vProcess5"/>
    <dgm:cxn modelId="{E180A0A6-25FC-400A-8A20-F01A1505606D}" type="presOf" srcId="{D0ABF2DF-71F4-4FA0-8E8E-A0738791A2B7}" destId="{E9FCFBB2-B498-41EA-A36F-D57DFF20B283}" srcOrd="0" destOrd="0" presId="urn:microsoft.com/office/officeart/2005/8/layout/vProcess5"/>
    <dgm:cxn modelId="{F6528BAF-23FA-4616-B51F-20C77340B417}" srcId="{D0ABF2DF-71F4-4FA0-8E8E-A0738791A2B7}" destId="{4C2DE60B-0826-4DD0-AD75-549D99B0917C}" srcOrd="1" destOrd="0" parTransId="{EAA0A8A0-9128-4B48-A476-D283C8CE0DE0}" sibTransId="{99CF11A0-0824-4878-AA9F-C553C367D56E}"/>
    <dgm:cxn modelId="{93E75DBF-C053-4831-BD45-2CB2CC4C2011}" type="presOf" srcId="{74EBB466-05C7-4905-A3FB-BD6486CC2A64}" destId="{0FB202A0-283B-4963-AB1C-B8FE23B2B373}" srcOrd="1" destOrd="0" presId="urn:microsoft.com/office/officeart/2005/8/layout/vProcess5"/>
    <dgm:cxn modelId="{D31F9FBF-F00A-4DE6-846F-03518F204F76}" type="presOf" srcId="{99CF11A0-0824-4878-AA9F-C553C367D56E}" destId="{32F6E7C1-AEAC-4928-AA3E-D1CA94B24849}" srcOrd="0" destOrd="0" presId="urn:microsoft.com/office/officeart/2005/8/layout/vProcess5"/>
    <dgm:cxn modelId="{327A06F3-CFD0-46D3-8D65-A7067F21157B}" type="presOf" srcId="{4C2DE60B-0826-4DD0-AD75-549D99B0917C}" destId="{6A10BDA4-C3F5-42F6-8D4D-F60047DFDCAC}" srcOrd="0" destOrd="0" presId="urn:microsoft.com/office/officeart/2005/8/layout/vProcess5"/>
    <dgm:cxn modelId="{F0E09730-91ED-46A1-A7AE-9E48F0029BCC}" type="presParOf" srcId="{E9FCFBB2-B498-41EA-A36F-D57DFF20B283}" destId="{5D7E815B-7241-4501-9ADD-B518F6E688E5}" srcOrd="0" destOrd="0" presId="urn:microsoft.com/office/officeart/2005/8/layout/vProcess5"/>
    <dgm:cxn modelId="{C5DE5074-4412-441B-9E99-404068B824C1}" type="presParOf" srcId="{E9FCFBB2-B498-41EA-A36F-D57DFF20B283}" destId="{AD2CAF71-55DC-45C0-B06A-BD61E5FEE663}" srcOrd="1" destOrd="0" presId="urn:microsoft.com/office/officeart/2005/8/layout/vProcess5"/>
    <dgm:cxn modelId="{A4B9C5E2-2142-49F2-92C0-DBEA6570F49C}" type="presParOf" srcId="{E9FCFBB2-B498-41EA-A36F-D57DFF20B283}" destId="{6A10BDA4-C3F5-42F6-8D4D-F60047DFDCAC}" srcOrd="2" destOrd="0" presId="urn:microsoft.com/office/officeart/2005/8/layout/vProcess5"/>
    <dgm:cxn modelId="{8821A304-1B96-4ED3-A502-EB6122CE63B0}" type="presParOf" srcId="{E9FCFBB2-B498-41EA-A36F-D57DFF20B283}" destId="{78CE6D05-CB9E-47DC-AD17-6C91E9653E93}" srcOrd="3" destOrd="0" presId="urn:microsoft.com/office/officeart/2005/8/layout/vProcess5"/>
    <dgm:cxn modelId="{F2BA208B-C4F7-41E7-A402-1E2D7DB1B310}" type="presParOf" srcId="{E9FCFBB2-B498-41EA-A36F-D57DFF20B283}" destId="{956748BC-3C5E-4A2E-B34E-C0A3C09309F3}" srcOrd="4" destOrd="0" presId="urn:microsoft.com/office/officeart/2005/8/layout/vProcess5"/>
    <dgm:cxn modelId="{05FDA1C3-8ADA-476D-91BA-75E21C548746}" type="presParOf" srcId="{E9FCFBB2-B498-41EA-A36F-D57DFF20B283}" destId="{32F6E7C1-AEAC-4928-AA3E-D1CA94B24849}" srcOrd="5" destOrd="0" presId="urn:microsoft.com/office/officeart/2005/8/layout/vProcess5"/>
    <dgm:cxn modelId="{6FBA6C39-A76C-4F0D-BF18-C1766927E322}" type="presParOf" srcId="{E9FCFBB2-B498-41EA-A36F-D57DFF20B283}" destId="{0D2B4A3D-09FB-43AB-AF49-14E6DFFFEC25}" srcOrd="6" destOrd="0" presId="urn:microsoft.com/office/officeart/2005/8/layout/vProcess5"/>
    <dgm:cxn modelId="{52418539-DBED-4E85-96EB-B426B581F60E}" type="presParOf" srcId="{E9FCFBB2-B498-41EA-A36F-D57DFF20B283}" destId="{4C47BACB-0E8F-4251-8359-73C6E7CEABD9}" srcOrd="7" destOrd="0" presId="urn:microsoft.com/office/officeart/2005/8/layout/vProcess5"/>
    <dgm:cxn modelId="{42C96099-B525-4041-802C-4B0AA05E630B}" type="presParOf" srcId="{E9FCFBB2-B498-41EA-A36F-D57DFF20B283}" destId="{0FB202A0-283B-4963-AB1C-B8FE23B2B37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2554B-18CB-4A44-9F0E-3D58E8479021}">
      <dsp:nvSpPr>
        <dsp:cNvPr id="0" name=""/>
        <dsp:cNvSpPr/>
      </dsp:nvSpPr>
      <dsp:spPr>
        <a:xfrm>
          <a:off x="0" y="17525"/>
          <a:ext cx="6544604" cy="2337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a:t>The SEND policy is the most important document that an early years setting develops when determining how they will meet the special educational needs of the children in their care.</a:t>
          </a:r>
          <a:endParaRPr lang="en-US" sz="2700" kern="1200"/>
        </a:p>
      </dsp:txBody>
      <dsp:txXfrm>
        <a:off x="114115" y="131640"/>
        <a:ext cx="6316374" cy="2109430"/>
      </dsp:txXfrm>
    </dsp:sp>
    <dsp:sp modelId="{43B00165-FF91-4C4A-A86D-7F285677967D}">
      <dsp:nvSpPr>
        <dsp:cNvPr id="0" name=""/>
        <dsp:cNvSpPr/>
      </dsp:nvSpPr>
      <dsp:spPr>
        <a:xfrm>
          <a:off x="0" y="2432945"/>
          <a:ext cx="6544604" cy="23376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GB" sz="2700" kern="1200" dirty="0"/>
            <a:t>It should reflect the statutory requirements, inclusive ethos and actual day to day practice of the setting.</a:t>
          </a:r>
          <a:endParaRPr lang="en-US" sz="2700" kern="1200" dirty="0"/>
        </a:p>
      </dsp:txBody>
      <dsp:txXfrm>
        <a:off x="114115" y="2547060"/>
        <a:ext cx="6316374" cy="21094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F0BB8-3136-4B9C-8CAA-E09ABA87A0AD}">
      <dsp:nvSpPr>
        <dsp:cNvPr id="0" name=""/>
        <dsp:cNvSpPr/>
      </dsp:nvSpPr>
      <dsp:spPr>
        <a:xfrm>
          <a:off x="13953" y="413"/>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Mention the legal framework and guidance that form the basis of the policy and practice </a:t>
          </a:r>
          <a:endParaRPr lang="en-US" sz="1900" kern="1200">
            <a:latin typeface="Arial" panose="020B0604020202020204" pitchFamily="34" charset="0"/>
            <a:cs typeface="Arial" panose="020B0604020202020204" pitchFamily="34" charset="0"/>
          </a:endParaRPr>
        </a:p>
      </dsp:txBody>
      <dsp:txXfrm>
        <a:off x="13953" y="413"/>
        <a:ext cx="2410112" cy="1446067"/>
      </dsp:txXfrm>
    </dsp:sp>
    <dsp:sp modelId="{61DA4BED-EBEE-4ECD-8633-9E05A06E188C}">
      <dsp:nvSpPr>
        <dsp:cNvPr id="0" name=""/>
        <dsp:cNvSpPr/>
      </dsp:nvSpPr>
      <dsp:spPr>
        <a:xfrm>
          <a:off x="5356932" y="63476"/>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Define what is meant by SEND</a:t>
          </a:r>
          <a:endParaRPr lang="en-US" sz="1900" kern="1200">
            <a:latin typeface="Arial" panose="020B0604020202020204" pitchFamily="34" charset="0"/>
            <a:cs typeface="Arial" panose="020B0604020202020204" pitchFamily="34" charset="0"/>
          </a:endParaRPr>
        </a:p>
      </dsp:txBody>
      <dsp:txXfrm>
        <a:off x="5356932" y="63476"/>
        <a:ext cx="2410112" cy="1446067"/>
      </dsp:txXfrm>
    </dsp:sp>
    <dsp:sp modelId="{8BE3C836-717D-4958-9E6F-D6AAE68D02E8}">
      <dsp:nvSpPr>
        <dsp:cNvPr id="0" name=""/>
        <dsp:cNvSpPr/>
      </dsp:nvSpPr>
      <dsp:spPr>
        <a:xfrm>
          <a:off x="2636059" y="10926"/>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Include a statement of intent</a:t>
          </a:r>
          <a:endParaRPr lang="en-US" sz="1900" kern="1200" dirty="0">
            <a:latin typeface="Arial" panose="020B0604020202020204" pitchFamily="34" charset="0"/>
            <a:cs typeface="Arial" panose="020B0604020202020204" pitchFamily="34" charset="0"/>
          </a:endParaRPr>
        </a:p>
      </dsp:txBody>
      <dsp:txXfrm>
        <a:off x="2636059" y="10926"/>
        <a:ext cx="2410112" cy="1446067"/>
      </dsp:txXfrm>
    </dsp:sp>
    <dsp:sp modelId="{6819B355-2C01-4AAB-9E04-E8508C3B62D9}">
      <dsp:nvSpPr>
        <dsp:cNvPr id="0" name=""/>
        <dsp:cNvSpPr/>
      </dsp:nvSpPr>
      <dsp:spPr>
        <a:xfrm>
          <a:off x="32005" y="1597985"/>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Talk about how you identify SEND</a:t>
          </a:r>
          <a:endParaRPr lang="en-US" sz="1900" kern="1200" dirty="0">
            <a:latin typeface="Arial" panose="020B0604020202020204" pitchFamily="34" charset="0"/>
            <a:cs typeface="Arial" panose="020B0604020202020204" pitchFamily="34" charset="0"/>
          </a:endParaRPr>
        </a:p>
      </dsp:txBody>
      <dsp:txXfrm>
        <a:off x="32005" y="1597985"/>
        <a:ext cx="2410112" cy="1446067"/>
      </dsp:txXfrm>
    </dsp:sp>
    <dsp:sp modelId="{58F400D8-56D5-423F-B425-EEE102980588}">
      <dsp:nvSpPr>
        <dsp:cNvPr id="0" name=""/>
        <dsp:cNvSpPr/>
      </dsp:nvSpPr>
      <dsp:spPr>
        <a:xfrm>
          <a:off x="7928715" y="1635159"/>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Working with parents</a:t>
          </a:r>
          <a:endParaRPr lang="en-US" sz="1900" kern="1200" dirty="0">
            <a:latin typeface="Arial" panose="020B0604020202020204" pitchFamily="34" charset="0"/>
            <a:cs typeface="Arial" panose="020B0604020202020204" pitchFamily="34" charset="0"/>
          </a:endParaRPr>
        </a:p>
      </dsp:txBody>
      <dsp:txXfrm>
        <a:off x="7928715" y="1635159"/>
        <a:ext cx="2410112" cy="1446067"/>
      </dsp:txXfrm>
    </dsp:sp>
    <dsp:sp modelId="{43F1E4B1-EF9F-4F9E-970A-957876AB9034}">
      <dsp:nvSpPr>
        <dsp:cNvPr id="0" name=""/>
        <dsp:cNvSpPr/>
      </dsp:nvSpPr>
      <dsp:spPr>
        <a:xfrm>
          <a:off x="2717641" y="3248854"/>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Working with outside agencies</a:t>
          </a:r>
          <a:endParaRPr lang="en-US" sz="1900" kern="1200" dirty="0">
            <a:latin typeface="Arial" panose="020B0604020202020204" pitchFamily="34" charset="0"/>
            <a:cs typeface="Arial" panose="020B0604020202020204" pitchFamily="34" charset="0"/>
          </a:endParaRPr>
        </a:p>
      </dsp:txBody>
      <dsp:txXfrm>
        <a:off x="2717641" y="3248854"/>
        <a:ext cx="2410112" cy="1446067"/>
      </dsp:txXfrm>
    </dsp:sp>
    <dsp:sp modelId="{4D36E16A-4EB1-4B9B-A8E7-A4B8880C0216}">
      <dsp:nvSpPr>
        <dsp:cNvPr id="0" name=""/>
        <dsp:cNvSpPr/>
      </dsp:nvSpPr>
      <dsp:spPr>
        <a:xfrm>
          <a:off x="5316201" y="1645455"/>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Staff training and resources</a:t>
          </a:r>
          <a:endParaRPr lang="en-US" sz="1900" kern="1200" dirty="0">
            <a:latin typeface="Arial" panose="020B0604020202020204" pitchFamily="34" charset="0"/>
            <a:cs typeface="Arial" panose="020B0604020202020204" pitchFamily="34" charset="0"/>
          </a:endParaRPr>
        </a:p>
      </dsp:txBody>
      <dsp:txXfrm>
        <a:off x="5316201" y="1645455"/>
        <a:ext cx="2410112" cy="1446067"/>
      </dsp:txXfrm>
    </dsp:sp>
    <dsp:sp modelId="{A47E68B9-0552-4CF8-A515-9D510A7BD241}">
      <dsp:nvSpPr>
        <dsp:cNvPr id="0" name=""/>
        <dsp:cNvSpPr/>
      </dsp:nvSpPr>
      <dsp:spPr>
        <a:xfrm>
          <a:off x="2680622" y="1634942"/>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panose="020B0604020202020204" pitchFamily="34" charset="0"/>
              <a:cs typeface="Arial" panose="020B0604020202020204" pitchFamily="34" charset="0"/>
            </a:rPr>
            <a:t>Role of the SENCo</a:t>
          </a:r>
          <a:endParaRPr lang="en-US" sz="1900" kern="1200">
            <a:latin typeface="Arial" panose="020B0604020202020204" pitchFamily="34" charset="0"/>
            <a:cs typeface="Arial" panose="020B0604020202020204" pitchFamily="34" charset="0"/>
          </a:endParaRPr>
        </a:p>
      </dsp:txBody>
      <dsp:txXfrm>
        <a:off x="2680622" y="1634942"/>
        <a:ext cx="2410112" cy="1446067"/>
      </dsp:txXfrm>
    </dsp:sp>
    <dsp:sp modelId="{3862AD89-B572-45EA-AAFB-5E2F8F07253B}">
      <dsp:nvSpPr>
        <dsp:cNvPr id="0" name=""/>
        <dsp:cNvSpPr/>
      </dsp:nvSpPr>
      <dsp:spPr>
        <a:xfrm>
          <a:off x="0" y="3222415"/>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Explanation of Graduated Approach and SEN Support</a:t>
          </a:r>
          <a:endParaRPr lang="en-US" sz="1900" kern="1200" dirty="0">
            <a:latin typeface="Arial" panose="020B0604020202020204" pitchFamily="34" charset="0"/>
            <a:cs typeface="Arial" panose="020B0604020202020204" pitchFamily="34" charset="0"/>
          </a:endParaRPr>
        </a:p>
      </dsp:txBody>
      <dsp:txXfrm>
        <a:off x="0" y="3222415"/>
        <a:ext cx="2410112" cy="1446067"/>
      </dsp:txXfrm>
    </dsp:sp>
    <dsp:sp modelId="{361F0635-900E-4322-AD33-A743435C25AC}">
      <dsp:nvSpPr>
        <dsp:cNvPr id="0" name=""/>
        <dsp:cNvSpPr/>
      </dsp:nvSpPr>
      <dsp:spPr>
        <a:xfrm>
          <a:off x="5348231" y="3290901"/>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Information about EHCP</a:t>
          </a:r>
          <a:endParaRPr lang="en-US" sz="1900" kern="1200" dirty="0">
            <a:latin typeface="Arial" panose="020B0604020202020204" pitchFamily="34" charset="0"/>
            <a:cs typeface="Arial" panose="020B0604020202020204" pitchFamily="34" charset="0"/>
          </a:endParaRPr>
        </a:p>
      </dsp:txBody>
      <dsp:txXfrm>
        <a:off x="5348231" y="3290901"/>
        <a:ext cx="2410112" cy="1446067"/>
      </dsp:txXfrm>
    </dsp:sp>
    <dsp:sp modelId="{875DFB89-BC8E-40AE-9AEF-403BDEDE3173}">
      <dsp:nvSpPr>
        <dsp:cNvPr id="0" name=""/>
        <dsp:cNvSpPr/>
      </dsp:nvSpPr>
      <dsp:spPr>
        <a:xfrm>
          <a:off x="7952984" y="10511"/>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Consider what is not SEN but may impact on progress and development.</a:t>
          </a:r>
          <a:endParaRPr lang="en-US" sz="1900" kern="1200" dirty="0">
            <a:latin typeface="Arial" panose="020B0604020202020204" pitchFamily="34" charset="0"/>
            <a:cs typeface="Arial" panose="020B0604020202020204" pitchFamily="34" charset="0"/>
          </a:endParaRPr>
        </a:p>
      </dsp:txBody>
      <dsp:txXfrm>
        <a:off x="7952984" y="10511"/>
        <a:ext cx="2410112" cy="1446067"/>
      </dsp:txXfrm>
    </dsp:sp>
    <dsp:sp modelId="{307DB1D4-E467-4909-BF61-C41495AAEF11}">
      <dsp:nvSpPr>
        <dsp:cNvPr id="0" name=""/>
        <dsp:cNvSpPr/>
      </dsp:nvSpPr>
      <dsp:spPr>
        <a:xfrm>
          <a:off x="7946308" y="3269470"/>
          <a:ext cx="2410112" cy="14460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dirty="0">
              <a:latin typeface="Arial" panose="020B0604020202020204" pitchFamily="34" charset="0"/>
              <a:cs typeface="Arial" panose="020B0604020202020204" pitchFamily="34" charset="0"/>
            </a:rPr>
            <a:t>Storing and managing information</a:t>
          </a:r>
          <a:endParaRPr lang="en-US" sz="1900" kern="1200" dirty="0">
            <a:latin typeface="Arial" panose="020B0604020202020204" pitchFamily="34" charset="0"/>
            <a:cs typeface="Arial" panose="020B0604020202020204" pitchFamily="34" charset="0"/>
          </a:endParaRPr>
        </a:p>
      </dsp:txBody>
      <dsp:txXfrm>
        <a:off x="7946308" y="3269470"/>
        <a:ext cx="2410112" cy="1446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906C1-6C75-4A5F-BA9E-7DBF04FF163A}">
      <dsp:nvSpPr>
        <dsp:cNvPr id="0" name=""/>
        <dsp:cNvSpPr/>
      </dsp:nvSpPr>
      <dsp:spPr>
        <a:xfrm>
          <a:off x="2896757" y="535963"/>
          <a:ext cx="412206" cy="91440"/>
        </a:xfrm>
        <a:custGeom>
          <a:avLst/>
          <a:gdLst/>
          <a:ahLst/>
          <a:cxnLst/>
          <a:rect l="0" t="0" r="0" b="0"/>
          <a:pathLst>
            <a:path>
              <a:moveTo>
                <a:pt x="0" y="45720"/>
              </a:moveTo>
              <a:lnTo>
                <a:pt x="412206"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1790" y="579467"/>
        <a:ext cx="22140" cy="4432"/>
      </dsp:txXfrm>
    </dsp:sp>
    <dsp:sp modelId="{4CE0001F-4655-4682-B912-2BE272B9F98A}">
      <dsp:nvSpPr>
        <dsp:cNvPr id="0" name=""/>
        <dsp:cNvSpPr/>
      </dsp:nvSpPr>
      <dsp:spPr>
        <a:xfrm>
          <a:off x="973312" y="4110"/>
          <a:ext cx="1925244" cy="11551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Key person talk with parents regularly</a:t>
          </a:r>
          <a:endParaRPr lang="en-US" sz="1200" kern="1200" dirty="0"/>
        </a:p>
      </dsp:txBody>
      <dsp:txXfrm>
        <a:off x="973312" y="4110"/>
        <a:ext cx="1925244" cy="1155146"/>
      </dsp:txXfrm>
    </dsp:sp>
    <dsp:sp modelId="{F76B79CF-C8E7-45AA-92E7-AEC4E516BDBA}">
      <dsp:nvSpPr>
        <dsp:cNvPr id="0" name=""/>
        <dsp:cNvSpPr/>
      </dsp:nvSpPr>
      <dsp:spPr>
        <a:xfrm>
          <a:off x="5264808" y="535963"/>
          <a:ext cx="412206" cy="91440"/>
        </a:xfrm>
        <a:custGeom>
          <a:avLst/>
          <a:gdLst/>
          <a:ahLst/>
          <a:cxnLst/>
          <a:rect l="0" t="0" r="0" b="0"/>
          <a:pathLst>
            <a:path>
              <a:moveTo>
                <a:pt x="0" y="45720"/>
              </a:moveTo>
              <a:lnTo>
                <a:pt x="41220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59841" y="579467"/>
        <a:ext cx="22140" cy="4432"/>
      </dsp:txXfrm>
    </dsp:sp>
    <dsp:sp modelId="{3A35A40A-6774-4F9F-9A26-19953DF4DAB7}">
      <dsp:nvSpPr>
        <dsp:cNvPr id="0" name=""/>
        <dsp:cNvSpPr/>
      </dsp:nvSpPr>
      <dsp:spPr>
        <a:xfrm>
          <a:off x="3341364" y="4110"/>
          <a:ext cx="1925244" cy="11551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All about me- with parents </a:t>
          </a:r>
          <a:endParaRPr lang="en-US" sz="1200" kern="1200" dirty="0"/>
        </a:p>
      </dsp:txBody>
      <dsp:txXfrm>
        <a:off x="3341364" y="4110"/>
        <a:ext cx="1925244" cy="1155146"/>
      </dsp:txXfrm>
    </dsp:sp>
    <dsp:sp modelId="{3613B1FB-51C0-4935-9605-304B656599F5}">
      <dsp:nvSpPr>
        <dsp:cNvPr id="0" name=""/>
        <dsp:cNvSpPr/>
      </dsp:nvSpPr>
      <dsp:spPr>
        <a:xfrm>
          <a:off x="1935935" y="1157457"/>
          <a:ext cx="4736102" cy="412206"/>
        </a:xfrm>
        <a:custGeom>
          <a:avLst/>
          <a:gdLst/>
          <a:ahLst/>
          <a:cxnLst/>
          <a:rect l="0" t="0" r="0" b="0"/>
          <a:pathLst>
            <a:path>
              <a:moveTo>
                <a:pt x="4736102" y="0"/>
              </a:moveTo>
              <a:lnTo>
                <a:pt x="4736102" y="223203"/>
              </a:lnTo>
              <a:lnTo>
                <a:pt x="0" y="223203"/>
              </a:lnTo>
              <a:lnTo>
                <a:pt x="0" y="412206"/>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85067" y="1361344"/>
        <a:ext cx="237837" cy="4432"/>
      </dsp:txXfrm>
    </dsp:sp>
    <dsp:sp modelId="{4B994B00-9B4B-47B4-9AFF-E76EBB957C8C}">
      <dsp:nvSpPr>
        <dsp:cNvPr id="0" name=""/>
        <dsp:cNvSpPr/>
      </dsp:nvSpPr>
      <dsp:spPr>
        <a:xfrm>
          <a:off x="5709415" y="4110"/>
          <a:ext cx="1925244" cy="11551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Observe children in different situations and record what you see and hear</a:t>
          </a:r>
          <a:endParaRPr lang="en-US" sz="1200" kern="1200" dirty="0"/>
        </a:p>
      </dsp:txBody>
      <dsp:txXfrm>
        <a:off x="5709415" y="4110"/>
        <a:ext cx="1925244" cy="1155146"/>
      </dsp:txXfrm>
    </dsp:sp>
    <dsp:sp modelId="{5F1B336A-3C88-4B92-9EAE-B0F53AF627EB}">
      <dsp:nvSpPr>
        <dsp:cNvPr id="0" name=""/>
        <dsp:cNvSpPr/>
      </dsp:nvSpPr>
      <dsp:spPr>
        <a:xfrm>
          <a:off x="2896757" y="2133917"/>
          <a:ext cx="412206" cy="91440"/>
        </a:xfrm>
        <a:custGeom>
          <a:avLst/>
          <a:gdLst/>
          <a:ahLst/>
          <a:cxnLst/>
          <a:rect l="0" t="0" r="0" b="0"/>
          <a:pathLst>
            <a:path>
              <a:moveTo>
                <a:pt x="0" y="45720"/>
              </a:moveTo>
              <a:lnTo>
                <a:pt x="412206"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1790" y="2177420"/>
        <a:ext cx="22140" cy="4432"/>
      </dsp:txXfrm>
    </dsp:sp>
    <dsp:sp modelId="{20834FC2-A25E-4D70-BB49-694C4813ABD7}">
      <dsp:nvSpPr>
        <dsp:cNvPr id="0" name=""/>
        <dsp:cNvSpPr/>
      </dsp:nvSpPr>
      <dsp:spPr>
        <a:xfrm>
          <a:off x="973312" y="1602063"/>
          <a:ext cx="1925244" cy="11551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What do these observations tell us about the child’s strengths, interests and areas they may need support with?</a:t>
          </a:r>
          <a:endParaRPr lang="en-US" sz="1200" kern="1200" dirty="0"/>
        </a:p>
      </dsp:txBody>
      <dsp:txXfrm>
        <a:off x="973312" y="1602063"/>
        <a:ext cx="1925244" cy="1155146"/>
      </dsp:txXfrm>
    </dsp:sp>
    <dsp:sp modelId="{809B702C-9EAF-42D2-9D3A-A0DE8596DCDD}">
      <dsp:nvSpPr>
        <dsp:cNvPr id="0" name=""/>
        <dsp:cNvSpPr/>
      </dsp:nvSpPr>
      <dsp:spPr>
        <a:xfrm>
          <a:off x="5264808" y="2133917"/>
          <a:ext cx="412206" cy="91440"/>
        </a:xfrm>
        <a:custGeom>
          <a:avLst/>
          <a:gdLst/>
          <a:ahLst/>
          <a:cxnLst/>
          <a:rect l="0" t="0" r="0" b="0"/>
          <a:pathLst>
            <a:path>
              <a:moveTo>
                <a:pt x="0" y="45720"/>
              </a:moveTo>
              <a:lnTo>
                <a:pt x="412206"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59841" y="2177420"/>
        <a:ext cx="22140" cy="4432"/>
      </dsp:txXfrm>
    </dsp:sp>
    <dsp:sp modelId="{003CA244-2798-4093-83E9-784FAA60EEC4}">
      <dsp:nvSpPr>
        <dsp:cNvPr id="0" name=""/>
        <dsp:cNvSpPr/>
      </dsp:nvSpPr>
      <dsp:spPr>
        <a:xfrm>
          <a:off x="3341364" y="1602063"/>
          <a:ext cx="1925244" cy="115514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2 year check</a:t>
          </a:r>
          <a:endParaRPr lang="en-US" sz="1200" kern="1200" dirty="0"/>
        </a:p>
      </dsp:txBody>
      <dsp:txXfrm>
        <a:off x="3341364" y="1602063"/>
        <a:ext cx="1925244" cy="1155146"/>
      </dsp:txXfrm>
    </dsp:sp>
    <dsp:sp modelId="{2BDEA6F7-166D-4747-A385-D264DEE1247F}">
      <dsp:nvSpPr>
        <dsp:cNvPr id="0" name=""/>
        <dsp:cNvSpPr/>
      </dsp:nvSpPr>
      <dsp:spPr>
        <a:xfrm>
          <a:off x="1935935" y="2755410"/>
          <a:ext cx="4736102" cy="412206"/>
        </a:xfrm>
        <a:custGeom>
          <a:avLst/>
          <a:gdLst/>
          <a:ahLst/>
          <a:cxnLst/>
          <a:rect l="0" t="0" r="0" b="0"/>
          <a:pathLst>
            <a:path>
              <a:moveTo>
                <a:pt x="4736102" y="0"/>
              </a:moveTo>
              <a:lnTo>
                <a:pt x="4736102" y="223203"/>
              </a:lnTo>
              <a:lnTo>
                <a:pt x="0" y="223203"/>
              </a:lnTo>
              <a:lnTo>
                <a:pt x="0" y="412206"/>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185067" y="2959297"/>
        <a:ext cx="237837" cy="4432"/>
      </dsp:txXfrm>
    </dsp:sp>
    <dsp:sp modelId="{922AA217-C353-4D88-A525-6EBA2C66981F}">
      <dsp:nvSpPr>
        <dsp:cNvPr id="0" name=""/>
        <dsp:cNvSpPr/>
      </dsp:nvSpPr>
      <dsp:spPr>
        <a:xfrm>
          <a:off x="5709415" y="1602063"/>
          <a:ext cx="1925244" cy="115514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Use the EYFS development Matters/Birth to 5 matters/DEYO and knowledge of child development to help assess and track progress</a:t>
          </a:r>
          <a:endParaRPr lang="en-US" sz="1200" kern="1200" dirty="0"/>
        </a:p>
      </dsp:txBody>
      <dsp:txXfrm>
        <a:off x="5709415" y="1602063"/>
        <a:ext cx="1925244" cy="1155146"/>
      </dsp:txXfrm>
    </dsp:sp>
    <dsp:sp modelId="{753FA949-2C28-492A-A2D2-FA22ACF68D23}">
      <dsp:nvSpPr>
        <dsp:cNvPr id="0" name=""/>
        <dsp:cNvSpPr/>
      </dsp:nvSpPr>
      <dsp:spPr>
        <a:xfrm>
          <a:off x="2896757" y="3731870"/>
          <a:ext cx="412206" cy="91440"/>
        </a:xfrm>
        <a:custGeom>
          <a:avLst/>
          <a:gdLst/>
          <a:ahLst/>
          <a:cxnLst/>
          <a:rect l="0" t="0" r="0" b="0"/>
          <a:pathLst>
            <a:path>
              <a:moveTo>
                <a:pt x="0" y="45720"/>
              </a:moveTo>
              <a:lnTo>
                <a:pt x="412206"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091790" y="3775373"/>
        <a:ext cx="22140" cy="4432"/>
      </dsp:txXfrm>
    </dsp:sp>
    <dsp:sp modelId="{6172F75D-B5A1-4396-A3A0-F2871C67EE8F}">
      <dsp:nvSpPr>
        <dsp:cNvPr id="0" name=""/>
        <dsp:cNvSpPr/>
      </dsp:nvSpPr>
      <dsp:spPr>
        <a:xfrm>
          <a:off x="973312" y="3200016"/>
          <a:ext cx="1925244" cy="115514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Use learning journey</a:t>
          </a:r>
          <a:endParaRPr lang="en-US" sz="1200" kern="1200" dirty="0"/>
        </a:p>
      </dsp:txBody>
      <dsp:txXfrm>
        <a:off x="973312" y="3200016"/>
        <a:ext cx="1925244" cy="1155146"/>
      </dsp:txXfrm>
    </dsp:sp>
    <dsp:sp modelId="{A5FD4568-A0C5-45BA-B06D-E42D27292290}">
      <dsp:nvSpPr>
        <dsp:cNvPr id="0" name=""/>
        <dsp:cNvSpPr/>
      </dsp:nvSpPr>
      <dsp:spPr>
        <a:xfrm>
          <a:off x="5264808" y="3731870"/>
          <a:ext cx="412206" cy="91440"/>
        </a:xfrm>
        <a:custGeom>
          <a:avLst/>
          <a:gdLst/>
          <a:ahLst/>
          <a:cxnLst/>
          <a:rect l="0" t="0" r="0" b="0"/>
          <a:pathLst>
            <a:path>
              <a:moveTo>
                <a:pt x="0" y="45720"/>
              </a:moveTo>
              <a:lnTo>
                <a:pt x="412206"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459841" y="3775373"/>
        <a:ext cx="22140" cy="4432"/>
      </dsp:txXfrm>
    </dsp:sp>
    <dsp:sp modelId="{367BD02B-A4E2-4BBA-882A-A76F409D3FF1}">
      <dsp:nvSpPr>
        <dsp:cNvPr id="0" name=""/>
        <dsp:cNvSpPr/>
      </dsp:nvSpPr>
      <dsp:spPr>
        <a:xfrm>
          <a:off x="3341364" y="3200016"/>
          <a:ext cx="1925244" cy="115514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What are the child’s characteristics of learning?</a:t>
          </a:r>
          <a:endParaRPr lang="en-US" sz="1200" kern="1200" dirty="0"/>
        </a:p>
      </dsp:txBody>
      <dsp:txXfrm>
        <a:off x="3341364" y="3200016"/>
        <a:ext cx="1925244" cy="1155146"/>
      </dsp:txXfrm>
    </dsp:sp>
    <dsp:sp modelId="{FBAC4DA8-4958-4DF5-A92F-3A5D9A58027E}">
      <dsp:nvSpPr>
        <dsp:cNvPr id="0" name=""/>
        <dsp:cNvSpPr/>
      </dsp:nvSpPr>
      <dsp:spPr>
        <a:xfrm>
          <a:off x="5709415" y="3200016"/>
          <a:ext cx="1925244" cy="115514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339" tIns="99025" rIns="94339" bIns="99025" numCol="1" spcCol="1270" anchor="ctr" anchorCtr="0">
          <a:noAutofit/>
        </a:bodyPr>
        <a:lstStyle/>
        <a:p>
          <a:pPr marL="0" lvl="0" indent="0" algn="ctr" defTabSz="533400">
            <a:lnSpc>
              <a:spcPct val="90000"/>
            </a:lnSpc>
            <a:spcBef>
              <a:spcPct val="0"/>
            </a:spcBef>
            <a:spcAft>
              <a:spcPct val="35000"/>
            </a:spcAft>
            <a:buNone/>
          </a:pPr>
          <a:r>
            <a:rPr lang="en-GB" sz="1200" kern="1200" dirty="0"/>
            <a:t>Early Years online tracker or similar</a:t>
          </a:r>
          <a:endParaRPr lang="en-US" sz="1200" kern="1200" dirty="0"/>
        </a:p>
      </dsp:txBody>
      <dsp:txXfrm>
        <a:off x="5709415" y="3200016"/>
        <a:ext cx="1925244" cy="11551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CAED-1CBB-4CB9-9F66-38D2C77CAB09}">
      <dsp:nvSpPr>
        <dsp:cNvPr id="0" name=""/>
        <dsp:cNvSpPr/>
      </dsp:nvSpPr>
      <dsp:spPr>
        <a:xfrm>
          <a:off x="3074323" y="1009140"/>
          <a:ext cx="675033" cy="91440"/>
        </a:xfrm>
        <a:custGeom>
          <a:avLst/>
          <a:gdLst/>
          <a:ahLst/>
          <a:cxnLst/>
          <a:rect l="0" t="0" r="0" b="0"/>
          <a:pathLst>
            <a:path>
              <a:moveTo>
                <a:pt x="0" y="45720"/>
              </a:moveTo>
              <a:lnTo>
                <a:pt x="67503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4199" y="1051331"/>
        <a:ext cx="35281" cy="7056"/>
      </dsp:txXfrm>
    </dsp:sp>
    <dsp:sp modelId="{13E01398-3298-4A70-9EFF-B7250D124A27}">
      <dsp:nvSpPr>
        <dsp:cNvPr id="0" name=""/>
        <dsp:cNvSpPr/>
      </dsp:nvSpPr>
      <dsp:spPr>
        <a:xfrm>
          <a:off x="8150" y="134468"/>
          <a:ext cx="3067973" cy="1840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333" tIns="157801" rIns="150333" bIns="157801" numCol="1" spcCol="1270" anchor="ctr" anchorCtr="0">
          <a:noAutofit/>
        </a:bodyPr>
        <a:lstStyle/>
        <a:p>
          <a:pPr marL="0" lvl="0" indent="0" algn="ctr" defTabSz="933450">
            <a:lnSpc>
              <a:spcPct val="90000"/>
            </a:lnSpc>
            <a:spcBef>
              <a:spcPct val="0"/>
            </a:spcBef>
            <a:spcAft>
              <a:spcPct val="35000"/>
            </a:spcAft>
            <a:buNone/>
          </a:pPr>
          <a:r>
            <a:rPr lang="en-US" sz="2100" kern="1200"/>
            <a:t>Staff have tuned into the child, they are listening to their voice</a:t>
          </a:r>
        </a:p>
      </dsp:txBody>
      <dsp:txXfrm>
        <a:off x="8150" y="134468"/>
        <a:ext cx="3067973" cy="1840784"/>
      </dsp:txXfrm>
    </dsp:sp>
    <dsp:sp modelId="{BB184D07-8551-4698-B95A-5F5F744CA6DC}">
      <dsp:nvSpPr>
        <dsp:cNvPr id="0" name=""/>
        <dsp:cNvSpPr/>
      </dsp:nvSpPr>
      <dsp:spPr>
        <a:xfrm>
          <a:off x="6847930" y="1009140"/>
          <a:ext cx="675033" cy="91440"/>
        </a:xfrm>
        <a:custGeom>
          <a:avLst/>
          <a:gdLst/>
          <a:ahLst/>
          <a:cxnLst/>
          <a:rect l="0" t="0" r="0" b="0"/>
          <a:pathLst>
            <a:path>
              <a:moveTo>
                <a:pt x="0" y="45720"/>
              </a:moveTo>
              <a:lnTo>
                <a:pt x="67503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7806" y="1051331"/>
        <a:ext cx="35281" cy="7056"/>
      </dsp:txXfrm>
    </dsp:sp>
    <dsp:sp modelId="{7D6FDE05-17C9-4A2F-A30C-B4D2F533306D}">
      <dsp:nvSpPr>
        <dsp:cNvPr id="0" name=""/>
        <dsp:cNvSpPr/>
      </dsp:nvSpPr>
      <dsp:spPr>
        <a:xfrm>
          <a:off x="3781757" y="134468"/>
          <a:ext cx="3067973" cy="1840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333" tIns="157801" rIns="150333" bIns="157801" numCol="1" spcCol="1270" anchor="ctr" anchorCtr="0">
          <a:noAutofit/>
        </a:bodyPr>
        <a:lstStyle/>
        <a:p>
          <a:pPr marL="0" lvl="0" indent="0" algn="ctr" defTabSz="933450">
            <a:lnSpc>
              <a:spcPct val="90000"/>
            </a:lnSpc>
            <a:spcBef>
              <a:spcPct val="0"/>
            </a:spcBef>
            <a:spcAft>
              <a:spcPct val="35000"/>
            </a:spcAft>
            <a:buNone/>
          </a:pPr>
          <a:r>
            <a:rPr lang="en-US" sz="2100" kern="1200" dirty="0"/>
            <a:t>They have appropriate expectations and aspirations </a:t>
          </a:r>
        </a:p>
      </dsp:txBody>
      <dsp:txXfrm>
        <a:off x="3781757" y="134468"/>
        <a:ext cx="3067973" cy="1840784"/>
      </dsp:txXfrm>
    </dsp:sp>
    <dsp:sp modelId="{5CB524F3-E180-4D6C-A2EF-1D88749E7043}">
      <dsp:nvSpPr>
        <dsp:cNvPr id="0" name=""/>
        <dsp:cNvSpPr/>
      </dsp:nvSpPr>
      <dsp:spPr>
        <a:xfrm>
          <a:off x="1542136" y="1973452"/>
          <a:ext cx="7547214" cy="675033"/>
        </a:xfrm>
        <a:custGeom>
          <a:avLst/>
          <a:gdLst/>
          <a:ahLst/>
          <a:cxnLst/>
          <a:rect l="0" t="0" r="0" b="0"/>
          <a:pathLst>
            <a:path>
              <a:moveTo>
                <a:pt x="7547214" y="0"/>
              </a:moveTo>
              <a:lnTo>
                <a:pt x="7547214" y="354616"/>
              </a:lnTo>
              <a:lnTo>
                <a:pt x="0" y="354616"/>
              </a:lnTo>
              <a:lnTo>
                <a:pt x="0" y="67503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6240" y="2307440"/>
        <a:ext cx="379006" cy="7056"/>
      </dsp:txXfrm>
    </dsp:sp>
    <dsp:sp modelId="{2377754A-E265-48BF-94A2-6B3E84075F2F}">
      <dsp:nvSpPr>
        <dsp:cNvPr id="0" name=""/>
        <dsp:cNvSpPr/>
      </dsp:nvSpPr>
      <dsp:spPr>
        <a:xfrm>
          <a:off x="7555364" y="134468"/>
          <a:ext cx="3067973" cy="1840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333" tIns="157801" rIns="150333" bIns="157801" numCol="1" spcCol="1270" anchor="ctr" anchorCtr="0">
          <a:noAutofit/>
        </a:bodyPr>
        <a:lstStyle/>
        <a:p>
          <a:pPr marL="0" lvl="0" indent="0" algn="ctr" defTabSz="933450">
            <a:lnSpc>
              <a:spcPct val="90000"/>
            </a:lnSpc>
            <a:spcBef>
              <a:spcPct val="0"/>
            </a:spcBef>
            <a:spcAft>
              <a:spcPct val="35000"/>
            </a:spcAft>
            <a:buNone/>
          </a:pPr>
          <a:r>
            <a:rPr lang="en-US" sz="2100" kern="1200"/>
            <a:t>They are starting from where the child is and  not where they think they should be</a:t>
          </a:r>
        </a:p>
      </dsp:txBody>
      <dsp:txXfrm>
        <a:off x="7555364" y="134468"/>
        <a:ext cx="3067973" cy="1840784"/>
      </dsp:txXfrm>
    </dsp:sp>
    <dsp:sp modelId="{99F95D86-3B08-431B-87EF-F19493E2572F}">
      <dsp:nvSpPr>
        <dsp:cNvPr id="0" name=""/>
        <dsp:cNvSpPr/>
      </dsp:nvSpPr>
      <dsp:spPr>
        <a:xfrm>
          <a:off x="3074323" y="3555557"/>
          <a:ext cx="675033" cy="91440"/>
        </a:xfrm>
        <a:custGeom>
          <a:avLst/>
          <a:gdLst/>
          <a:ahLst/>
          <a:cxnLst/>
          <a:rect l="0" t="0" r="0" b="0"/>
          <a:pathLst>
            <a:path>
              <a:moveTo>
                <a:pt x="0" y="45720"/>
              </a:moveTo>
              <a:lnTo>
                <a:pt x="67503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94199" y="3597749"/>
        <a:ext cx="35281" cy="7056"/>
      </dsp:txXfrm>
    </dsp:sp>
    <dsp:sp modelId="{8112A188-6049-4FFB-976C-33CD4FD1F78F}">
      <dsp:nvSpPr>
        <dsp:cNvPr id="0" name=""/>
        <dsp:cNvSpPr/>
      </dsp:nvSpPr>
      <dsp:spPr>
        <a:xfrm>
          <a:off x="8150" y="2680885"/>
          <a:ext cx="3067973" cy="1840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333" tIns="157801" rIns="150333" bIns="157801" numCol="1" spcCol="1270" anchor="ctr" anchorCtr="0">
          <a:noAutofit/>
        </a:bodyPr>
        <a:lstStyle/>
        <a:p>
          <a:pPr marL="0" lvl="0" indent="0" algn="ctr" defTabSz="933450">
            <a:lnSpc>
              <a:spcPct val="90000"/>
            </a:lnSpc>
            <a:spcBef>
              <a:spcPct val="0"/>
            </a:spcBef>
            <a:spcAft>
              <a:spcPct val="35000"/>
            </a:spcAft>
            <a:buNone/>
          </a:pPr>
          <a:r>
            <a:rPr lang="en-US" sz="2100" kern="1200" dirty="0"/>
            <a:t>They are accepting of the child’s needs whilst having high expectations for the progress they could make</a:t>
          </a:r>
        </a:p>
      </dsp:txBody>
      <dsp:txXfrm>
        <a:off x="8150" y="2680885"/>
        <a:ext cx="3067973" cy="1840784"/>
      </dsp:txXfrm>
    </dsp:sp>
    <dsp:sp modelId="{2A1CB956-ABD0-4BE6-B952-7FA3F5F94D24}">
      <dsp:nvSpPr>
        <dsp:cNvPr id="0" name=""/>
        <dsp:cNvSpPr/>
      </dsp:nvSpPr>
      <dsp:spPr>
        <a:xfrm>
          <a:off x="6847930" y="3555557"/>
          <a:ext cx="675033" cy="91440"/>
        </a:xfrm>
        <a:custGeom>
          <a:avLst/>
          <a:gdLst/>
          <a:ahLst/>
          <a:cxnLst/>
          <a:rect l="0" t="0" r="0" b="0"/>
          <a:pathLst>
            <a:path>
              <a:moveTo>
                <a:pt x="0" y="45720"/>
              </a:moveTo>
              <a:lnTo>
                <a:pt x="67503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67806" y="3597749"/>
        <a:ext cx="35281" cy="7056"/>
      </dsp:txXfrm>
    </dsp:sp>
    <dsp:sp modelId="{2BF12E23-0DB7-4120-94D9-9A7B68F1A8B9}">
      <dsp:nvSpPr>
        <dsp:cNvPr id="0" name=""/>
        <dsp:cNvSpPr/>
      </dsp:nvSpPr>
      <dsp:spPr>
        <a:xfrm>
          <a:off x="3781757" y="2680885"/>
          <a:ext cx="3067973" cy="1840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333" tIns="157801" rIns="150333" bIns="157801" numCol="1" spcCol="1270" anchor="ctr" anchorCtr="0">
          <a:noAutofit/>
        </a:bodyPr>
        <a:lstStyle/>
        <a:p>
          <a:pPr marL="0" lvl="0" indent="0" algn="ctr" defTabSz="933450">
            <a:lnSpc>
              <a:spcPct val="90000"/>
            </a:lnSpc>
            <a:spcBef>
              <a:spcPct val="0"/>
            </a:spcBef>
            <a:spcAft>
              <a:spcPct val="35000"/>
            </a:spcAft>
            <a:buNone/>
          </a:pPr>
          <a:r>
            <a:rPr lang="en-US" sz="2100" kern="1200"/>
            <a:t>They are aware of sensory processing needs and other things that may cause anxiety levels to increase</a:t>
          </a:r>
        </a:p>
      </dsp:txBody>
      <dsp:txXfrm>
        <a:off x="3781757" y="2680885"/>
        <a:ext cx="3067973" cy="1840784"/>
      </dsp:txXfrm>
    </dsp:sp>
    <dsp:sp modelId="{50E6252D-1952-4F93-8B28-A2EB2DCAD72A}">
      <dsp:nvSpPr>
        <dsp:cNvPr id="0" name=""/>
        <dsp:cNvSpPr/>
      </dsp:nvSpPr>
      <dsp:spPr>
        <a:xfrm>
          <a:off x="7555364" y="2680885"/>
          <a:ext cx="3067973" cy="18407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333" tIns="157801" rIns="150333" bIns="157801" numCol="1" spcCol="1270" anchor="ctr" anchorCtr="0">
          <a:noAutofit/>
        </a:bodyPr>
        <a:lstStyle/>
        <a:p>
          <a:pPr marL="0" lvl="0" indent="0" algn="ctr" defTabSz="933450">
            <a:lnSpc>
              <a:spcPct val="90000"/>
            </a:lnSpc>
            <a:spcBef>
              <a:spcPct val="0"/>
            </a:spcBef>
            <a:spcAft>
              <a:spcPct val="35000"/>
            </a:spcAft>
            <a:buNone/>
          </a:pPr>
          <a:r>
            <a:rPr lang="en-US" sz="2100" kern="1200"/>
            <a:t>They are flexible and know that all behaviour is a form of communication </a:t>
          </a:r>
        </a:p>
      </dsp:txBody>
      <dsp:txXfrm>
        <a:off x="7555364" y="2680885"/>
        <a:ext cx="3067973" cy="18407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CAF71-55DC-45C0-B06A-BD61E5FEE663}">
      <dsp:nvSpPr>
        <dsp:cNvPr id="0" name=""/>
        <dsp:cNvSpPr/>
      </dsp:nvSpPr>
      <dsp:spPr>
        <a:xfrm>
          <a:off x="0" y="-41842"/>
          <a:ext cx="7876766" cy="16461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latin typeface="Arial" panose="020B0604020202020204" pitchFamily="34" charset="0"/>
              <a:cs typeface="Arial" panose="020B0604020202020204" pitchFamily="34" charset="0"/>
            </a:rPr>
            <a:t>Inclusion is a practice not just a concept …</a:t>
          </a:r>
          <a:endParaRPr lang="en-US" sz="2900" kern="1200" dirty="0">
            <a:latin typeface="Arial" panose="020B0604020202020204" pitchFamily="34" charset="0"/>
            <a:cs typeface="Arial" panose="020B0604020202020204" pitchFamily="34" charset="0"/>
          </a:endParaRPr>
        </a:p>
      </dsp:txBody>
      <dsp:txXfrm>
        <a:off x="48215" y="6373"/>
        <a:ext cx="6271214" cy="1549747"/>
      </dsp:txXfrm>
    </dsp:sp>
    <dsp:sp modelId="{6A10BDA4-C3F5-42F6-8D4D-F60047DFDCAC}">
      <dsp:nvSpPr>
        <dsp:cNvPr id="0" name=""/>
        <dsp:cNvSpPr/>
      </dsp:nvSpPr>
      <dsp:spPr>
        <a:xfrm>
          <a:off x="3153074" y="3369106"/>
          <a:ext cx="6113709" cy="1495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latin typeface="Arial" panose="020B0604020202020204" pitchFamily="34" charset="0"/>
              <a:cs typeface="Arial" panose="020B0604020202020204" pitchFamily="34" charset="0"/>
            </a:rPr>
            <a:t>Aim to embed a strength-based approach and put it into practice…</a:t>
          </a:r>
          <a:endParaRPr lang="en-US" sz="2900" kern="1200" dirty="0">
            <a:latin typeface="Arial" panose="020B0604020202020204" pitchFamily="34" charset="0"/>
            <a:cs typeface="Arial" panose="020B0604020202020204" pitchFamily="34" charset="0"/>
          </a:endParaRPr>
        </a:p>
      </dsp:txBody>
      <dsp:txXfrm>
        <a:off x="3196868" y="3412900"/>
        <a:ext cx="4740603" cy="1407662"/>
      </dsp:txXfrm>
    </dsp:sp>
    <dsp:sp modelId="{78CE6D05-CB9E-47DC-AD17-6C91E9653E93}">
      <dsp:nvSpPr>
        <dsp:cNvPr id="0" name=""/>
        <dsp:cNvSpPr/>
      </dsp:nvSpPr>
      <dsp:spPr>
        <a:xfrm>
          <a:off x="927021" y="1738962"/>
          <a:ext cx="7876766" cy="1463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b="0" i="0" kern="1200" dirty="0">
              <a:latin typeface="Arial" panose="020B0604020202020204" pitchFamily="34" charset="0"/>
              <a:cs typeface="Arial" panose="020B0604020202020204" pitchFamily="34" charset="0"/>
            </a:rPr>
            <a:t>Use a strength-based approach instead of a deficit approach – </a:t>
          </a:r>
          <a:r>
            <a:rPr lang="en-GB" sz="2900" b="0" i="1" kern="1200" dirty="0">
              <a:latin typeface="Arial" panose="020B0604020202020204" pitchFamily="34" charset="0"/>
              <a:cs typeface="Arial" panose="020B0604020202020204" pitchFamily="34" charset="0"/>
            </a:rPr>
            <a:t>socia</a:t>
          </a:r>
          <a:r>
            <a:rPr lang="en-GB" sz="2900" i="1" kern="1200" dirty="0">
              <a:latin typeface="Arial" panose="020B0604020202020204" pitchFamily="34" charset="0"/>
              <a:cs typeface="Arial" panose="020B0604020202020204" pitchFamily="34" charset="0"/>
            </a:rPr>
            <a:t>l model not medical model </a:t>
          </a:r>
          <a:r>
            <a:rPr lang="en-GB" sz="2900" kern="1200" dirty="0">
              <a:latin typeface="Arial" panose="020B0604020202020204" pitchFamily="34" charset="0"/>
              <a:cs typeface="Arial" panose="020B0604020202020204" pitchFamily="34" charset="0"/>
            </a:rPr>
            <a:t>…</a:t>
          </a:r>
          <a:endParaRPr lang="en-US" sz="2900" kern="1200" dirty="0">
            <a:latin typeface="Arial" panose="020B0604020202020204" pitchFamily="34" charset="0"/>
            <a:cs typeface="Arial" panose="020B0604020202020204" pitchFamily="34" charset="0"/>
          </a:endParaRPr>
        </a:p>
      </dsp:txBody>
      <dsp:txXfrm>
        <a:off x="969893" y="1781834"/>
        <a:ext cx="6134789" cy="1378022"/>
      </dsp:txXfrm>
    </dsp:sp>
    <dsp:sp modelId="{956748BC-3C5E-4A2E-B34E-C0A3C09309F3}">
      <dsp:nvSpPr>
        <dsp:cNvPr id="0" name=""/>
        <dsp:cNvSpPr/>
      </dsp:nvSpPr>
      <dsp:spPr>
        <a:xfrm>
          <a:off x="6915542" y="1163270"/>
          <a:ext cx="961223" cy="9612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131817" y="1163270"/>
        <a:ext cx="528673" cy="723320"/>
      </dsp:txXfrm>
    </dsp:sp>
    <dsp:sp modelId="{32F6E7C1-AEAC-4928-AA3E-D1CA94B24849}">
      <dsp:nvSpPr>
        <dsp:cNvPr id="0" name=""/>
        <dsp:cNvSpPr/>
      </dsp:nvSpPr>
      <dsp:spPr>
        <a:xfrm>
          <a:off x="7610551" y="2878685"/>
          <a:ext cx="961223" cy="96122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826826" y="2878685"/>
        <a:ext cx="528673" cy="723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17DF03-BDB1-4B0D-A650-205DC45BC1AA}"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2BB37-E26F-4866-9454-30A903DD3610}" type="slidenum">
              <a:rPr lang="en-GB" smtClean="0"/>
              <a:t>‹#›</a:t>
            </a:fld>
            <a:endParaRPr lang="en-GB"/>
          </a:p>
        </p:txBody>
      </p:sp>
    </p:spTree>
    <p:extLst>
      <p:ext uri="{BB962C8B-B14F-4D97-AF65-F5344CB8AC3E}">
        <p14:creationId xmlns:p14="http://schemas.microsoft.com/office/powerpoint/2010/main" val="463005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91238"/>
                </a:solidFill>
                <a:effectLst/>
                <a:latin typeface="halyard-display"/>
              </a:rPr>
              <a:t>Once you have an ethos/vision statement, it’s vital that you embed it into your daily practice – it’s not meant to be purely for show on your noticeboard,  website or social media</a:t>
            </a:r>
            <a:r>
              <a:rPr lang="en-GB" dirty="0">
                <a:solidFill>
                  <a:srgbClr val="191238"/>
                </a:solidFill>
                <a:latin typeface="halyard-display"/>
              </a:rPr>
              <a:t> pages </a:t>
            </a:r>
            <a:r>
              <a:rPr lang="en-GB" b="0" i="0" dirty="0">
                <a:solidFill>
                  <a:srgbClr val="191238"/>
                </a:solidFill>
                <a:effectLst/>
                <a:latin typeface="halyard-display"/>
              </a:rPr>
              <a:t>but should be at the heart of all that you do.</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7</a:t>
            </a:fld>
            <a:endParaRPr lang="en-GB"/>
          </a:p>
        </p:txBody>
      </p:sp>
    </p:spTree>
    <p:extLst>
      <p:ext uri="{BB962C8B-B14F-4D97-AF65-F5344CB8AC3E}">
        <p14:creationId xmlns:p14="http://schemas.microsoft.com/office/powerpoint/2010/main" val="2984001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settings you do this really well – key person role in this is important as the regular point of contact – as staff you gather lots of information by including parents in conversations about their child, creating an All About Me, observing the child play, assessing, learning about how they learn best. </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31</a:t>
            </a:fld>
            <a:endParaRPr lang="en-GB"/>
          </a:p>
        </p:txBody>
      </p:sp>
    </p:spTree>
    <p:extLst>
      <p:ext uri="{BB962C8B-B14F-4D97-AF65-F5344CB8AC3E}">
        <p14:creationId xmlns:p14="http://schemas.microsoft.com/office/powerpoint/2010/main" val="1109942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Voice of the child – pre verbal – communicating, </a:t>
            </a:r>
          </a:p>
          <a:p>
            <a:r>
              <a:rPr lang="en-GB" dirty="0"/>
              <a:t>Progress within their own needs to be valued and celebrated </a:t>
            </a:r>
          </a:p>
          <a:p>
            <a:r>
              <a:rPr lang="en-GB" dirty="0"/>
              <a:t>Anxiety impacts on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Stage not age</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32</a:t>
            </a:fld>
            <a:endParaRPr lang="en-GB"/>
          </a:p>
        </p:txBody>
      </p:sp>
    </p:spTree>
    <p:extLst>
      <p:ext uri="{BB962C8B-B14F-4D97-AF65-F5344CB8AC3E}">
        <p14:creationId xmlns:p14="http://schemas.microsoft.com/office/powerpoint/2010/main" val="695542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33</a:t>
            </a:fld>
            <a:endParaRPr lang="en-GB"/>
          </a:p>
        </p:txBody>
      </p:sp>
    </p:spTree>
    <p:extLst>
      <p:ext uri="{BB962C8B-B14F-4D97-AF65-F5344CB8AC3E}">
        <p14:creationId xmlns:p14="http://schemas.microsoft.com/office/powerpoint/2010/main" val="234073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p>
          <a:p>
            <a:pPr marL="228600" indent="-228600">
              <a:buAutoNum type="arabicParenR"/>
            </a:pPr>
            <a:r>
              <a:rPr lang="en-GB" dirty="0"/>
              <a:t>A little bit about the history of disabled rights and the campaigning that has been done by them and on their behalf in order to achieve more equality. Still a way to go!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Explain:</a:t>
            </a:r>
          </a:p>
          <a:p>
            <a:pPr marL="342900" lvl="0" indent="-342900">
              <a:lnSpc>
                <a:spcPct val="107000"/>
              </a:lnSpc>
              <a:spcAft>
                <a:spcPts val="800"/>
              </a:spcAft>
              <a:buFont typeface="+mj-lt"/>
              <a:buAutoNum type="arabicParenR"/>
            </a:pPr>
            <a:r>
              <a:rPr lang="en-GB" sz="1800" dirty="0">
                <a:effectLst/>
                <a:latin typeface="Calibri" panose="020F0502020204030204" pitchFamily="34" charset="0"/>
                <a:ea typeface="Calibri" panose="020F0502020204030204" pitchFamily="34" charset="0"/>
                <a:cs typeface="Times New Roman" panose="02020603050405020304" pitchFamily="18" charset="0"/>
              </a:rPr>
              <a:t>A little bit about the history of disabled rights and the campaigning that has been done by them and on their behalf in order to achieve more equality. Still a way to go!</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1388 The Statute of Cambridge (“Poor Law”): distinguishes between the ‘deserving’ and ‘undeserving’ poor claiming alms. Disabled and older people are considered to the ‘deserving’ and therefore eligible for charity.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1530s The dissolution of the monasteries creates large numbers of beggars, many of them disabled people who had previously been supported by the church. In response the Poor Law Act of 1535 decrees that ‘the poor and impotent’ should be supported by way of voluntary and charitable alms raised locally. This was the beginning of taxation to support the poor.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1601 Elizabethan Poor Law: explicitly defines ‘deserving poor’ as disabled people and children, and included a requirement for each parish to support disabled people and the old – this sets the tone for the next 300 years of ‘state administration’ of disabled people’s lives. Disability was characterised as an individual’s problem and the state’s role was to ‘manage’ them. Many amendments to the Poor Laws follow.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1764 The first ‘special school for deaf children opens.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1886 Royal Commission on the Blind and Deaf: the first official recognition that national government should act on poverty amongst disabled people.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1897 Queen Victoria grants permission for a number of deaf schools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1944 Disabled Persons Employment Act: introduced the ‘green card’ scheme and segregated state workshops and introduces the first legal definition of a disabled person.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1966 Disability Rally in Trafalgar Square, London.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1982 The Commission of Restrictions Against Disabled People (CORAD) report advised that there should be legislation and a Commission to implement it. This was turned down by the Government, but CORAD began the campaign for civil rights legislation that culminated in the Disability Discrimination 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1995 After years of campaigning by disability activists, the Conservative Government introduces legislation to outlaw discrimination against disabled people. The Disability Discrimination Act (DDA) is limited in scope and the duty to treat people equally is subject to a reasonableness caveat. The definition of disability is based on the medical model.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Roboto" panose="02000000000000000000" pitchFamily="2"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rPr>
              <a:t>2010 The Equality Act 2010 legally protects people from discrimination in the workplace and in wider society. It replaced previous anti-discrimination laws with a single Act, making the law easier to understand and strengthening protection in some situations.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2) This is what has lead to an appreciation of different perspectives and the two models of disability.  If we embrace the social model it has implications for how we approach the whole issue of inclusion. . . . . . . . .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pPr marL="228600" indent="-228600">
              <a:buAutoNum type="arabicParenR"/>
            </a:pPr>
            <a:endParaRPr lang="en-GB" dirty="0"/>
          </a:p>
          <a:p>
            <a:r>
              <a:rPr lang="en-GB" dirty="0"/>
              <a:t>2) This is what has lead to an appreciation of different perspectives and the two models of disability.  If we embrace the social model it has implications for how we approach the whole issue of inclusion. . . . . . . . . </a:t>
            </a:r>
          </a:p>
          <a:p>
            <a:r>
              <a:rPr lang="en-GB" dirty="0"/>
              <a:t> </a:t>
            </a:r>
          </a:p>
        </p:txBody>
      </p:sp>
      <p:sp>
        <p:nvSpPr>
          <p:cNvPr id="4" name="Slide Number Placeholder 3"/>
          <p:cNvSpPr>
            <a:spLocks noGrp="1"/>
          </p:cNvSpPr>
          <p:nvPr>
            <p:ph type="sldNum" sz="quarter" idx="10"/>
          </p:nvPr>
        </p:nvSpPr>
        <p:spPr/>
        <p:txBody>
          <a:bodyPr/>
          <a:lstStyle/>
          <a:p>
            <a:fld id="{E9FB75DC-BD98-4B73-A4E3-F2C62734586F}" type="slidenum">
              <a:rPr lang="en-GB" smtClean="0"/>
              <a:t>34</a:t>
            </a:fld>
            <a:endParaRPr lang="en-GB"/>
          </a:p>
        </p:txBody>
      </p:sp>
    </p:spTree>
    <p:extLst>
      <p:ext uri="{BB962C8B-B14F-4D97-AF65-F5344CB8AC3E}">
        <p14:creationId xmlns:p14="http://schemas.microsoft.com/office/powerpoint/2010/main" val="1673798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Still not perfect- still little Braille in the environment, access to buildings can be restricted, sign language in the curriculum ? Lots to do !</a:t>
            </a:r>
          </a:p>
          <a:p>
            <a:endParaRPr lang="en-GB" dirty="0"/>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35</a:t>
            </a:fld>
            <a:endParaRPr lang="en-GB"/>
          </a:p>
        </p:txBody>
      </p:sp>
    </p:spTree>
    <p:extLst>
      <p:ext uri="{BB962C8B-B14F-4D97-AF65-F5344CB8AC3E}">
        <p14:creationId xmlns:p14="http://schemas.microsoft.com/office/powerpoint/2010/main" val="1138702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enable’ – def – to give someone the authority or means to do something – to make it possible…</a:t>
            </a:r>
          </a:p>
          <a:p>
            <a:endParaRPr lang="en-GB" dirty="0"/>
          </a:p>
          <a:p>
            <a:r>
              <a:rPr lang="en-GB" dirty="0" err="1"/>
              <a:t>Friedrick</a:t>
            </a:r>
            <a:r>
              <a:rPr lang="en-GB" dirty="0"/>
              <a:t> Froebel – responsible for the term ‘kindergarten’ founded the Play and Activity institute in 1847. He introduced the concept of ‘free play’ and the importance of play and activities in a child's learning. </a:t>
            </a:r>
          </a:p>
        </p:txBody>
      </p:sp>
      <p:sp>
        <p:nvSpPr>
          <p:cNvPr id="4" name="Slide Number Placeholder 3"/>
          <p:cNvSpPr>
            <a:spLocks noGrp="1"/>
          </p:cNvSpPr>
          <p:nvPr>
            <p:ph type="sldNum" sz="quarter" idx="5"/>
          </p:nvPr>
        </p:nvSpPr>
        <p:spPr/>
        <p:txBody>
          <a:bodyPr/>
          <a:lstStyle/>
          <a:p>
            <a:fld id="{E222BB37-E26F-4866-9454-30A903DD3610}" type="slidenum">
              <a:rPr lang="en-GB" smtClean="0"/>
              <a:t>36</a:t>
            </a:fld>
            <a:endParaRPr lang="en-GB"/>
          </a:p>
        </p:txBody>
      </p:sp>
    </p:spTree>
    <p:extLst>
      <p:ext uri="{BB962C8B-B14F-4D97-AF65-F5344CB8AC3E}">
        <p14:creationId xmlns:p14="http://schemas.microsoft.com/office/powerpoint/2010/main" val="280897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way we as adults develop the spaces we inhabit to support children's learning. </a:t>
            </a:r>
          </a:p>
          <a:p>
            <a:r>
              <a:rPr lang="en-GB" dirty="0"/>
              <a:t>Valuing all experiences – children with ASD play can be repetitive and routine- but this is supportive got their learning and understanding of the world around them </a:t>
            </a:r>
          </a:p>
          <a:p>
            <a:r>
              <a:rPr lang="en-GB" dirty="0"/>
              <a:t>How to help a child access all areas and resources – how can we adapt as adults and be flexible </a:t>
            </a:r>
          </a:p>
        </p:txBody>
      </p:sp>
      <p:sp>
        <p:nvSpPr>
          <p:cNvPr id="4" name="Slide Number Placeholder 3"/>
          <p:cNvSpPr>
            <a:spLocks noGrp="1"/>
          </p:cNvSpPr>
          <p:nvPr>
            <p:ph type="sldNum" sz="quarter" idx="5"/>
          </p:nvPr>
        </p:nvSpPr>
        <p:spPr/>
        <p:txBody>
          <a:bodyPr/>
          <a:lstStyle/>
          <a:p>
            <a:fld id="{E222BB37-E26F-4866-9454-30A903DD3610}" type="slidenum">
              <a:rPr lang="en-GB" smtClean="0"/>
              <a:t>37</a:t>
            </a:fld>
            <a:endParaRPr lang="en-GB"/>
          </a:p>
        </p:txBody>
      </p:sp>
    </p:spTree>
    <p:extLst>
      <p:ext uri="{BB962C8B-B14F-4D97-AF65-F5344CB8AC3E}">
        <p14:creationId xmlns:p14="http://schemas.microsoft.com/office/powerpoint/2010/main" val="3666603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space created will affect everyone within it- children will pick up on adults emotions as well as experiencing their own</a:t>
            </a:r>
          </a:p>
        </p:txBody>
      </p:sp>
      <p:sp>
        <p:nvSpPr>
          <p:cNvPr id="4" name="Slide Number Placeholder 3"/>
          <p:cNvSpPr>
            <a:spLocks noGrp="1"/>
          </p:cNvSpPr>
          <p:nvPr>
            <p:ph type="sldNum" sz="quarter" idx="5"/>
          </p:nvPr>
        </p:nvSpPr>
        <p:spPr/>
        <p:txBody>
          <a:bodyPr/>
          <a:lstStyle/>
          <a:p>
            <a:fld id="{E222BB37-E26F-4866-9454-30A903DD3610}" type="slidenum">
              <a:rPr lang="en-GB" smtClean="0"/>
              <a:t>38</a:t>
            </a:fld>
            <a:endParaRPr lang="en-GB"/>
          </a:p>
        </p:txBody>
      </p:sp>
    </p:spTree>
    <p:extLst>
      <p:ext uri="{BB962C8B-B14F-4D97-AF65-F5344CB8AC3E}">
        <p14:creationId xmlns:p14="http://schemas.microsoft.com/office/powerpoint/2010/main" val="1104080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people jot down the questions before the breakout room.. </a:t>
            </a:r>
          </a:p>
        </p:txBody>
      </p:sp>
      <p:sp>
        <p:nvSpPr>
          <p:cNvPr id="4" name="Slide Number Placeholder 3"/>
          <p:cNvSpPr>
            <a:spLocks noGrp="1"/>
          </p:cNvSpPr>
          <p:nvPr>
            <p:ph type="sldNum" sz="quarter" idx="5"/>
          </p:nvPr>
        </p:nvSpPr>
        <p:spPr/>
        <p:txBody>
          <a:bodyPr/>
          <a:lstStyle/>
          <a:p>
            <a:fld id="{E222BB37-E26F-4866-9454-30A903DD3610}" type="slidenum">
              <a:rPr lang="en-GB" smtClean="0"/>
              <a:t>39</a:t>
            </a:fld>
            <a:endParaRPr lang="en-GB"/>
          </a:p>
        </p:txBody>
      </p:sp>
    </p:spTree>
    <p:extLst>
      <p:ext uri="{BB962C8B-B14F-4D97-AF65-F5344CB8AC3E}">
        <p14:creationId xmlns:p14="http://schemas.microsoft.com/office/powerpoint/2010/main" val="25180545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Social stories  </a:t>
            </a:r>
            <a:r>
              <a:rPr lang="en-GB" b="0" i="0" dirty="0">
                <a:solidFill>
                  <a:srgbClr val="202124"/>
                </a:solidFill>
                <a:effectLst/>
                <a:latin typeface="arial" panose="020B0604020202020204" pitchFamily="34" charset="0"/>
              </a:rPr>
              <a:t>are </a:t>
            </a:r>
            <a:r>
              <a:rPr lang="en-GB" b="1" i="0" dirty="0">
                <a:solidFill>
                  <a:srgbClr val="202124"/>
                </a:solidFill>
                <a:effectLst/>
                <a:latin typeface="arial" panose="020B0604020202020204" pitchFamily="34" charset="0"/>
              </a:rPr>
              <a:t>a simple story that describes a social situation and the appropriate way to act in that situation</a:t>
            </a:r>
            <a:r>
              <a:rPr lang="en-GB" b="0" i="0" dirty="0">
                <a:solidFill>
                  <a:srgbClr val="202124"/>
                </a:solidFill>
                <a:effectLst/>
                <a:latin typeface="arial" panose="020B0604020202020204" pitchFamily="34" charset="0"/>
              </a:rPr>
              <a:t>. The story can teach about a certain event (like their first trip to the Dentist), skill (such as sharing), topic (for example, how everybody is different) or behaviour e.g. hair pulling </a:t>
            </a:r>
          </a:p>
          <a:p>
            <a:r>
              <a:rPr lang="en-GB" b="0" i="0" dirty="0">
                <a:solidFill>
                  <a:srgbClr val="202124"/>
                </a:solidFill>
                <a:effectLst/>
                <a:latin typeface="arial" panose="020B0604020202020204" pitchFamily="34" charset="0"/>
              </a:rPr>
              <a:t>It follows a prescriptive format which guides children using visuals and simple language to understand the described situation. </a:t>
            </a:r>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40</a:t>
            </a:fld>
            <a:endParaRPr lang="en-GB"/>
          </a:p>
        </p:txBody>
      </p:sp>
    </p:spTree>
    <p:extLst>
      <p:ext uri="{BB962C8B-B14F-4D97-AF65-F5344CB8AC3E}">
        <p14:creationId xmlns:p14="http://schemas.microsoft.com/office/powerpoint/2010/main" val="1981389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20</a:t>
            </a:fld>
            <a:endParaRPr lang="en-GB"/>
          </a:p>
        </p:txBody>
      </p:sp>
    </p:spTree>
    <p:extLst>
      <p:ext uri="{BB962C8B-B14F-4D97-AF65-F5344CB8AC3E}">
        <p14:creationId xmlns:p14="http://schemas.microsoft.com/office/powerpoint/2010/main" val="27548523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Sensory diet to help regulate emotions, keep children feeling calm throughout the day – not messy play but physical play – pushing and pulling, carrying a </a:t>
            </a:r>
            <a:r>
              <a:rPr lang="en-GB" dirty="0" err="1"/>
              <a:t>heay</a:t>
            </a:r>
            <a:r>
              <a:rPr lang="en-GB" dirty="0"/>
              <a:t> rucksack, breathing, squeezing …</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41</a:t>
            </a:fld>
            <a:endParaRPr lang="en-GB"/>
          </a:p>
        </p:txBody>
      </p:sp>
    </p:spTree>
    <p:extLst>
      <p:ext uri="{BB962C8B-B14F-4D97-AF65-F5344CB8AC3E}">
        <p14:creationId xmlns:p14="http://schemas.microsoft.com/office/powerpoint/2010/main" val="520215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adults we need to be flexible and ready to change </a:t>
            </a:r>
          </a:p>
          <a:p>
            <a:r>
              <a:rPr lang="en-GB" dirty="0"/>
              <a:t>Family books area – give example from setting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 where there was a lovely basket with children’s family books in they could go and get and bring to adults when they needed to or just look at them. </a:t>
            </a:r>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42</a:t>
            </a:fld>
            <a:endParaRPr lang="en-GB"/>
          </a:p>
        </p:txBody>
      </p:sp>
    </p:spTree>
    <p:extLst>
      <p:ext uri="{BB962C8B-B14F-4D97-AF65-F5344CB8AC3E}">
        <p14:creationId xmlns:p14="http://schemas.microsoft.com/office/powerpoint/2010/main" val="4136726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are spending a lot of time in your settings. It is important that they feel safe and secure and all children have access to resources available and are supported to access there where needed</a:t>
            </a:r>
          </a:p>
          <a:p>
            <a:r>
              <a:rPr lang="en-GB" dirty="0"/>
              <a:t>Adults guiding and modelling support for resilience and social skills. Adults need to be ready to intervene and join in when needed</a:t>
            </a:r>
          </a:p>
        </p:txBody>
      </p:sp>
      <p:sp>
        <p:nvSpPr>
          <p:cNvPr id="4" name="Slide Number Placeholder 3"/>
          <p:cNvSpPr>
            <a:spLocks noGrp="1"/>
          </p:cNvSpPr>
          <p:nvPr>
            <p:ph type="sldNum" sz="quarter" idx="5"/>
          </p:nvPr>
        </p:nvSpPr>
        <p:spPr/>
        <p:txBody>
          <a:bodyPr/>
          <a:lstStyle/>
          <a:p>
            <a:fld id="{E222BB37-E26F-4866-9454-30A903DD3610}" type="slidenum">
              <a:rPr lang="en-GB" smtClean="0"/>
              <a:t>43</a:t>
            </a:fld>
            <a:endParaRPr lang="en-GB"/>
          </a:p>
        </p:txBody>
      </p:sp>
    </p:spTree>
    <p:extLst>
      <p:ext uri="{BB962C8B-B14F-4D97-AF65-F5344CB8AC3E}">
        <p14:creationId xmlns:p14="http://schemas.microsoft.com/office/powerpoint/2010/main" val="2947936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 </a:t>
            </a:r>
          </a:p>
          <a:p>
            <a:r>
              <a:rPr lang="en-GB" dirty="0"/>
              <a:t>Reasonable adjustments- anticipatory ( Send code of practice 2015)</a:t>
            </a:r>
          </a:p>
          <a:p>
            <a:r>
              <a:rPr lang="en-GB" dirty="0"/>
              <a:t>Access for children in a wheelchair, support for children who need a quiet space e.g. a dark tent, sensory resources</a:t>
            </a:r>
          </a:p>
          <a:p>
            <a:r>
              <a:rPr lang="en-GB" dirty="0"/>
              <a:t>Visual supports as good practice – should be in place all the time…timetable for the class, individual timetables, now and next, SCERTS Approach </a:t>
            </a:r>
          </a:p>
          <a:p>
            <a:r>
              <a:rPr lang="en-GB" dirty="0"/>
              <a:t>children with VI – dolls with glasses, teddy in a wheelchair, books with characters in with a disability </a:t>
            </a:r>
          </a:p>
          <a:p>
            <a:r>
              <a:rPr lang="en-GB" dirty="0"/>
              <a:t>Culturally sensitive</a:t>
            </a:r>
          </a:p>
          <a:p>
            <a:r>
              <a:rPr lang="en-GB" dirty="0"/>
              <a:t>Consider gender awareness </a:t>
            </a:r>
          </a:p>
          <a:p>
            <a:r>
              <a:rPr lang="en-GB" dirty="0"/>
              <a:t>Use specific resources to support individual children e.g. Sensory Stories </a:t>
            </a:r>
          </a:p>
        </p:txBody>
      </p:sp>
      <p:sp>
        <p:nvSpPr>
          <p:cNvPr id="4" name="Slide Number Placeholder 3"/>
          <p:cNvSpPr>
            <a:spLocks noGrp="1"/>
          </p:cNvSpPr>
          <p:nvPr>
            <p:ph type="sldNum" sz="quarter" idx="5"/>
          </p:nvPr>
        </p:nvSpPr>
        <p:spPr/>
        <p:txBody>
          <a:bodyPr/>
          <a:lstStyle/>
          <a:p>
            <a:fld id="{E222BB37-E26F-4866-9454-30A903DD3610}" type="slidenum">
              <a:rPr lang="en-GB" smtClean="0"/>
              <a:t>44</a:t>
            </a:fld>
            <a:endParaRPr lang="en-GB"/>
          </a:p>
        </p:txBody>
      </p:sp>
    </p:spTree>
    <p:extLst>
      <p:ext uri="{BB962C8B-B14F-4D97-AF65-F5344CB8AC3E}">
        <p14:creationId xmlns:p14="http://schemas.microsoft.com/office/powerpoint/2010/main" val="1147336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and Next for routines</a:t>
            </a:r>
          </a:p>
          <a:p>
            <a:r>
              <a:rPr lang="en-GB" dirty="0"/>
              <a:t>SCERTS to request help </a:t>
            </a:r>
          </a:p>
          <a:p>
            <a:r>
              <a:rPr lang="en-GB" dirty="0"/>
              <a:t>Makaton signs </a:t>
            </a:r>
          </a:p>
          <a:p>
            <a:r>
              <a:rPr lang="en-GB" dirty="0"/>
              <a:t>Visual Timetables </a:t>
            </a:r>
          </a:p>
        </p:txBody>
      </p:sp>
      <p:sp>
        <p:nvSpPr>
          <p:cNvPr id="4" name="Slide Number Placeholder 3"/>
          <p:cNvSpPr>
            <a:spLocks noGrp="1"/>
          </p:cNvSpPr>
          <p:nvPr>
            <p:ph type="sldNum" sz="quarter" idx="5"/>
          </p:nvPr>
        </p:nvSpPr>
        <p:spPr/>
        <p:txBody>
          <a:bodyPr/>
          <a:lstStyle/>
          <a:p>
            <a:fld id="{E222BB37-E26F-4866-9454-30A903DD3610}" type="slidenum">
              <a:rPr lang="en-GB" smtClean="0"/>
              <a:t>45</a:t>
            </a:fld>
            <a:endParaRPr lang="en-GB"/>
          </a:p>
        </p:txBody>
      </p:sp>
    </p:spTree>
    <p:extLst>
      <p:ext uri="{BB962C8B-B14F-4D97-AF65-F5344CB8AC3E}">
        <p14:creationId xmlns:p14="http://schemas.microsoft.com/office/powerpoint/2010/main" val="707228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Ask has anyone used sensory  stories before ? </a:t>
            </a:r>
            <a:endParaRPr lang="en-GB" dirty="0"/>
          </a:p>
          <a:p>
            <a:r>
              <a:rPr lang="en-GB" dirty="0"/>
              <a:t>Sensory stories are simple but do need pre preparation and thought. Start with one to one and build to small group then whole class. </a:t>
            </a:r>
          </a:p>
        </p:txBody>
      </p:sp>
      <p:sp>
        <p:nvSpPr>
          <p:cNvPr id="4" name="Slide Number Placeholder 3"/>
          <p:cNvSpPr>
            <a:spLocks noGrp="1"/>
          </p:cNvSpPr>
          <p:nvPr>
            <p:ph type="sldNum" sz="quarter" idx="5"/>
          </p:nvPr>
        </p:nvSpPr>
        <p:spPr/>
        <p:txBody>
          <a:bodyPr/>
          <a:lstStyle/>
          <a:p>
            <a:fld id="{E222BB37-E26F-4866-9454-30A903DD3610}" type="slidenum">
              <a:rPr lang="en-GB" smtClean="0"/>
              <a:t>46</a:t>
            </a:fld>
            <a:endParaRPr lang="en-GB"/>
          </a:p>
        </p:txBody>
      </p:sp>
    </p:spTree>
    <p:extLst>
      <p:ext uri="{BB962C8B-B14F-4D97-AF65-F5344CB8AC3E}">
        <p14:creationId xmlns:p14="http://schemas.microsoft.com/office/powerpoint/2010/main" val="519934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Modelling of specific activities which can be set up for children at specific times in the day either as one to one, paired or small group depending on the needs of the individual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Regular slot e.g. same time each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47</a:t>
            </a:fld>
            <a:endParaRPr lang="en-GB"/>
          </a:p>
        </p:txBody>
      </p:sp>
    </p:spTree>
    <p:extLst>
      <p:ext uri="{BB962C8B-B14F-4D97-AF65-F5344CB8AC3E}">
        <p14:creationId xmlns:p14="http://schemas.microsoft.com/office/powerpoint/2010/main" val="3565776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children needs to be outside for a large part of the day. Behaviours tend to increase when children don’t have access to the outside. Children can show their strengths in the outside that they may not show inside. Time outside can increase children's confidence and self esteem. A boy in one of my classes found inside time challenging. When outside and given access resources which motivated him he became part of the group and his interest in making dens became a whole group activity which he enjoyed and showed others how to make them</a:t>
            </a:r>
          </a:p>
          <a:p>
            <a:endParaRPr lang="en-GB" dirty="0"/>
          </a:p>
          <a:p>
            <a:r>
              <a:rPr lang="en-GB" dirty="0"/>
              <a:t>Children who feel restrained inside can gain confidence outside- this can impact on their motivation to communicate and interact </a:t>
            </a:r>
          </a:p>
        </p:txBody>
      </p:sp>
      <p:sp>
        <p:nvSpPr>
          <p:cNvPr id="4" name="Slide Number Placeholder 3"/>
          <p:cNvSpPr>
            <a:spLocks noGrp="1"/>
          </p:cNvSpPr>
          <p:nvPr>
            <p:ph type="sldNum" sz="quarter" idx="5"/>
          </p:nvPr>
        </p:nvSpPr>
        <p:spPr/>
        <p:txBody>
          <a:bodyPr/>
          <a:lstStyle/>
          <a:p>
            <a:fld id="{E222BB37-E26F-4866-9454-30A903DD3610}" type="slidenum">
              <a:rPr lang="en-GB" smtClean="0"/>
              <a:t>48</a:t>
            </a:fld>
            <a:endParaRPr lang="en-GB"/>
          </a:p>
        </p:txBody>
      </p:sp>
    </p:spTree>
    <p:extLst>
      <p:ext uri="{BB962C8B-B14F-4D97-AF65-F5344CB8AC3E}">
        <p14:creationId xmlns:p14="http://schemas.microsoft.com/office/powerpoint/2010/main" val="1359508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children needs to be outside for a large part of the day. Behaviours tend to increase when children don’t have access to the outside. Children can show their strengths in the outside that they may not show inside. Time outside can increase children's confidence and self esteem. A boy in one of my classes found side time challenging. When outside and given access resources which motivated him </a:t>
            </a:r>
          </a:p>
        </p:txBody>
      </p:sp>
      <p:sp>
        <p:nvSpPr>
          <p:cNvPr id="4" name="Slide Number Placeholder 3"/>
          <p:cNvSpPr>
            <a:spLocks noGrp="1"/>
          </p:cNvSpPr>
          <p:nvPr>
            <p:ph type="sldNum" sz="quarter" idx="5"/>
          </p:nvPr>
        </p:nvSpPr>
        <p:spPr/>
        <p:txBody>
          <a:bodyPr/>
          <a:lstStyle/>
          <a:p>
            <a:fld id="{E222BB37-E26F-4866-9454-30A903DD3610}" type="slidenum">
              <a:rPr lang="en-GB" smtClean="0"/>
              <a:t>49</a:t>
            </a:fld>
            <a:endParaRPr lang="en-GB"/>
          </a:p>
        </p:txBody>
      </p:sp>
    </p:spTree>
    <p:extLst>
      <p:ext uri="{BB962C8B-B14F-4D97-AF65-F5344CB8AC3E}">
        <p14:creationId xmlns:p14="http://schemas.microsoft.com/office/powerpoint/2010/main" val="39569589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Sensory activities can support proprioception- when they talked in the video about how a child knows where their body is in space </a:t>
            </a:r>
          </a:p>
          <a:p>
            <a:r>
              <a:rPr lang="en-GB" dirty="0"/>
              <a:t>How outdoor play can support and develop confidence for all children -</a:t>
            </a:r>
          </a:p>
          <a:p>
            <a:r>
              <a:rPr lang="en-GB" dirty="0"/>
              <a:t>Non mobile- more space to explore at their level, creates intrinsic motivation to encourage movement </a:t>
            </a:r>
          </a:p>
          <a:p>
            <a:r>
              <a:rPr lang="en-GB" dirty="0"/>
              <a:t>Sensory development – toes in sand, mud, grass, water tray – information gathered through our feet </a:t>
            </a:r>
          </a:p>
        </p:txBody>
      </p:sp>
      <p:sp>
        <p:nvSpPr>
          <p:cNvPr id="4" name="Slide Number Placeholder 3"/>
          <p:cNvSpPr>
            <a:spLocks noGrp="1"/>
          </p:cNvSpPr>
          <p:nvPr>
            <p:ph type="sldNum" sz="quarter" idx="5"/>
          </p:nvPr>
        </p:nvSpPr>
        <p:spPr/>
        <p:txBody>
          <a:bodyPr/>
          <a:lstStyle/>
          <a:p>
            <a:fld id="{E222BB37-E26F-4866-9454-30A903DD3610}" type="slidenum">
              <a:rPr lang="en-GB" smtClean="0"/>
              <a:t>51</a:t>
            </a:fld>
            <a:endParaRPr lang="en-GB"/>
          </a:p>
        </p:txBody>
      </p:sp>
    </p:spTree>
    <p:extLst>
      <p:ext uri="{BB962C8B-B14F-4D97-AF65-F5344CB8AC3E}">
        <p14:creationId xmlns:p14="http://schemas.microsoft.com/office/powerpoint/2010/main" val="1210419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21</a:t>
            </a:fld>
            <a:endParaRPr lang="en-GB"/>
          </a:p>
        </p:txBody>
      </p:sp>
    </p:spTree>
    <p:extLst>
      <p:ext uri="{BB962C8B-B14F-4D97-AF65-F5344CB8AC3E}">
        <p14:creationId xmlns:p14="http://schemas.microsoft.com/office/powerpoint/2010/main" val="17147716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52</a:t>
            </a:fld>
            <a:endParaRPr lang="en-GB"/>
          </a:p>
        </p:txBody>
      </p:sp>
    </p:spTree>
    <p:extLst>
      <p:ext uri="{BB962C8B-B14F-4D97-AF65-F5344CB8AC3E}">
        <p14:creationId xmlns:p14="http://schemas.microsoft.com/office/powerpoint/2010/main" val="2503389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Sometimes we have to be creative – and like detectives – thinking outside the box about how we can support a child to access the room, snack time, lunch time, story time etc. We need to keep in mind – are we enabling all children to access what we are offering ? How can we help them to access more effectively ? </a:t>
            </a:r>
          </a:p>
        </p:txBody>
      </p:sp>
      <p:sp>
        <p:nvSpPr>
          <p:cNvPr id="4" name="Slide Number Placeholder 3"/>
          <p:cNvSpPr>
            <a:spLocks noGrp="1"/>
          </p:cNvSpPr>
          <p:nvPr>
            <p:ph type="sldNum" sz="quarter" idx="5"/>
          </p:nvPr>
        </p:nvSpPr>
        <p:spPr/>
        <p:txBody>
          <a:bodyPr/>
          <a:lstStyle/>
          <a:p>
            <a:fld id="{E222BB37-E26F-4866-9454-30A903DD3610}" type="slidenum">
              <a:rPr lang="en-GB" smtClean="0"/>
              <a:t>53</a:t>
            </a:fld>
            <a:endParaRPr lang="en-GB"/>
          </a:p>
        </p:txBody>
      </p:sp>
    </p:spTree>
    <p:extLst>
      <p:ext uri="{BB962C8B-B14F-4D97-AF65-F5344CB8AC3E}">
        <p14:creationId xmlns:p14="http://schemas.microsoft.com/office/powerpoint/2010/main" val="305303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our ideas about inclusion into practice …</a:t>
            </a:r>
          </a:p>
          <a:p>
            <a:r>
              <a:rPr lang="en-GB" dirty="0"/>
              <a:t>Focus on child’s strengths </a:t>
            </a:r>
          </a:p>
          <a:p>
            <a:r>
              <a:rPr lang="en-GB" dirty="0"/>
              <a:t>Think about the social model- how can we remove environmental barriers ?</a:t>
            </a:r>
          </a:p>
        </p:txBody>
      </p:sp>
      <p:sp>
        <p:nvSpPr>
          <p:cNvPr id="4" name="Slide Number Placeholder 3"/>
          <p:cNvSpPr>
            <a:spLocks noGrp="1"/>
          </p:cNvSpPr>
          <p:nvPr>
            <p:ph type="sldNum" sz="quarter" idx="5"/>
          </p:nvPr>
        </p:nvSpPr>
        <p:spPr/>
        <p:txBody>
          <a:bodyPr/>
          <a:lstStyle/>
          <a:p>
            <a:fld id="{E222BB37-E26F-4866-9454-30A903DD3610}" type="slidenum">
              <a:rPr lang="en-GB" smtClean="0"/>
              <a:t>54</a:t>
            </a:fld>
            <a:endParaRPr lang="en-GB"/>
          </a:p>
        </p:txBody>
      </p:sp>
    </p:spTree>
    <p:extLst>
      <p:ext uri="{BB962C8B-B14F-4D97-AF65-F5344CB8AC3E}">
        <p14:creationId xmlns:p14="http://schemas.microsoft.com/office/powerpoint/2010/main" val="561510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tabLst>
                <a:tab pos="457200" algn="l"/>
              </a:tabLst>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Welcome back from lunch, any questions come up since we returned?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Celebrates the fact that all children have learning potential and can make progress with their development and learning no matter what their starting point</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Gives opportunity to compliment and support existing strengths and capabilities as opposed to focusing on the area of concern (and staying there!)</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need and the child are separate – however the need is never minimised</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It requires a shift in thinking and language used when observing and assessing children and moves away from deficit based approach.</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Starting with what is </a:t>
            </a:r>
            <a:r>
              <a:rPr lang="en-GB" sz="1800" b="1"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 </a:t>
            </a: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not what is </a:t>
            </a:r>
            <a:r>
              <a:rPr lang="en-GB" sz="1800" b="1" i="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absent </a:t>
            </a: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focuses on what works for the child</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Practitioners and parents to have a ‘can do’ approach to the child's learning  journey</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56</a:t>
            </a:fld>
            <a:endParaRPr lang="en-GB"/>
          </a:p>
        </p:txBody>
      </p:sp>
    </p:spTree>
    <p:extLst>
      <p:ext uri="{BB962C8B-B14F-4D97-AF65-F5344CB8AC3E}">
        <p14:creationId xmlns:p14="http://schemas.microsoft.com/office/powerpoint/2010/main" val="1000042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In Image </a:t>
            </a: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Focus on the can do, importance of focusing on a child’s abilities.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Share the quote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Watch the video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feed back about the earlier interventions these children would have. Support from the beginning and seeing there abilities are and the support we can provide. </a:t>
            </a:r>
            <a:r>
              <a:rPr lang="en-GB" sz="1800" u="sng" dirty="0">
                <a:effectLst/>
                <a:latin typeface="Arial" panose="020B0604020202020204" pitchFamily="34" charset="0"/>
                <a:ea typeface="Times New Roman" panose="02020603050405020304" pitchFamily="18" charset="0"/>
              </a:rPr>
              <a:t>Strength based!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57</a:t>
            </a:fld>
            <a:endParaRPr lang="en-GB"/>
          </a:p>
        </p:txBody>
      </p:sp>
    </p:spTree>
    <p:extLst>
      <p:ext uri="{BB962C8B-B14F-4D97-AF65-F5344CB8AC3E}">
        <p14:creationId xmlns:p14="http://schemas.microsoft.com/office/powerpoint/2010/main" val="75186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Spoke a lot about on the role of Senco training, To be able to embed strength based from the beginning it needs to start with all children when they start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All about </a:t>
            </a:r>
            <a:r>
              <a:rPr lang="en-GB" sz="1800" dirty="0" err="1">
                <a:effectLst/>
                <a:latin typeface="Arial" panose="020B0604020202020204" pitchFamily="34" charset="0"/>
                <a:ea typeface="Times New Roman" panose="02020603050405020304" pitchFamily="18" charset="0"/>
              </a:rPr>
              <a:t>me’s</a:t>
            </a:r>
            <a:r>
              <a:rPr lang="en-GB" sz="1800" dirty="0">
                <a:effectLst/>
                <a:latin typeface="Arial" panose="020B0604020202020204" pitchFamily="34" charset="0"/>
                <a:ea typeface="Times New Roman" panose="02020603050405020304" pitchFamily="18" charset="0"/>
              </a:rPr>
              <a:t>/key information conversations with parents.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Marvellous me, not looking at the age expectations but where the child is now.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Shared placements to make sure that you are not just gathering but also sharing where needed.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58</a:t>
            </a:fld>
            <a:endParaRPr lang="en-GB"/>
          </a:p>
        </p:txBody>
      </p:sp>
    </p:spTree>
    <p:extLst>
      <p:ext uri="{BB962C8B-B14F-4D97-AF65-F5344CB8AC3E}">
        <p14:creationId xmlns:p14="http://schemas.microsoft.com/office/powerpoint/2010/main" val="455016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Once you have gathered information you together start to put implement it into your graduated approach</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Read through Slide</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59</a:t>
            </a:fld>
            <a:endParaRPr lang="en-GB"/>
          </a:p>
        </p:txBody>
      </p:sp>
    </p:spTree>
    <p:extLst>
      <p:ext uri="{BB962C8B-B14F-4D97-AF65-F5344CB8AC3E}">
        <p14:creationId xmlns:p14="http://schemas.microsoft.com/office/powerpoint/2010/main" val="40534888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Gathered information from parents but now its important to hear from yourselves as </a:t>
            </a:r>
            <a:r>
              <a:rPr lang="en-GB" sz="1800" dirty="0" err="1">
                <a:effectLst/>
                <a:latin typeface="Arial" panose="020B0604020202020204" pitchFamily="34" charset="0"/>
                <a:ea typeface="Times New Roman" panose="02020603050405020304" pitchFamily="18" charset="0"/>
              </a:rPr>
              <a:t>sencos</a:t>
            </a:r>
            <a:r>
              <a:rPr lang="en-GB" sz="1800" dirty="0">
                <a:effectLst/>
                <a:latin typeface="Arial" panose="020B0604020202020204" pitchFamily="34" charset="0"/>
                <a:ea typeface="Times New Roman" panose="02020603050405020304" pitchFamily="18" charset="0"/>
              </a:rPr>
              <a:t> and key people or just early years educators. -Quote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Being able to understand the child.</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How can we do that, through observation and putting the time in.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err="1">
                <a:effectLst/>
                <a:latin typeface="Arial" panose="020B0604020202020204" pitchFamily="34" charset="0"/>
                <a:ea typeface="Times New Roman" panose="02020603050405020304" pitchFamily="18" charset="0"/>
              </a:rPr>
              <a:t>Kerrys</a:t>
            </a:r>
            <a:r>
              <a:rPr lang="en-GB" sz="1800" dirty="0">
                <a:effectLst/>
                <a:latin typeface="Arial" panose="020B0604020202020204" pitchFamily="34" charset="0"/>
                <a:ea typeface="Times New Roman" panose="02020603050405020304" pitchFamily="18" charset="0"/>
              </a:rPr>
              <a:t> Quote, goes on to talk about that </a:t>
            </a:r>
            <a:r>
              <a:rPr lang="en-GB" sz="1800" dirty="0" err="1">
                <a:effectLst/>
                <a:latin typeface="Arial" panose="020B0604020202020204" pitchFamily="34" charset="0"/>
                <a:ea typeface="Times New Roman" panose="02020603050405020304" pitchFamily="18" charset="0"/>
              </a:rPr>
              <a:t>onces</a:t>
            </a:r>
            <a:r>
              <a:rPr lang="en-GB" sz="1800" dirty="0">
                <a:effectLst/>
                <a:latin typeface="Arial" panose="020B0604020202020204" pitchFamily="34" charset="0"/>
                <a:ea typeface="Times New Roman" panose="02020603050405020304" pitchFamily="18" charset="0"/>
              </a:rPr>
              <a:t> the conversations happened the practitioners were full on information but came down the confidence.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60</a:t>
            </a:fld>
            <a:endParaRPr lang="en-GB"/>
          </a:p>
        </p:txBody>
      </p:sp>
    </p:spTree>
    <p:extLst>
      <p:ext uri="{BB962C8B-B14F-4D97-AF65-F5344CB8AC3E}">
        <p14:creationId xmlns:p14="http://schemas.microsoft.com/office/powerpoint/2010/main" val="24792413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Write down these questions as we are now going to look into some observations on a child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We will then reflect together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61</a:t>
            </a:fld>
            <a:endParaRPr lang="en-GB"/>
          </a:p>
        </p:txBody>
      </p:sp>
    </p:spTree>
    <p:extLst>
      <p:ext uri="{BB962C8B-B14F-4D97-AF65-F5344CB8AC3E}">
        <p14:creationId xmlns:p14="http://schemas.microsoft.com/office/powerpoint/2010/main" val="19767683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How do you view Esme’s play,  Can you see her play?                                                    What information have her family shared to support your knowledge?                                   How can you use this to reflect and personalise the strengths based approach?</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64</a:t>
            </a:fld>
            <a:endParaRPr lang="en-GB"/>
          </a:p>
        </p:txBody>
      </p:sp>
    </p:spTree>
    <p:extLst>
      <p:ext uri="{BB962C8B-B14F-4D97-AF65-F5344CB8AC3E}">
        <p14:creationId xmlns:p14="http://schemas.microsoft.com/office/powerpoint/2010/main" val="965575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Hide this slide use as prompt</a:t>
            </a:r>
          </a:p>
        </p:txBody>
      </p:sp>
      <p:sp>
        <p:nvSpPr>
          <p:cNvPr id="4" name="Slide Number Placeholder 3"/>
          <p:cNvSpPr>
            <a:spLocks noGrp="1"/>
          </p:cNvSpPr>
          <p:nvPr>
            <p:ph type="sldNum" sz="quarter" idx="5"/>
          </p:nvPr>
        </p:nvSpPr>
        <p:spPr/>
        <p:txBody>
          <a:bodyPr/>
          <a:lstStyle/>
          <a:p>
            <a:fld id="{E222BB37-E26F-4866-9454-30A903DD3610}" type="slidenum">
              <a:rPr lang="en-GB" smtClean="0"/>
              <a:t>24</a:t>
            </a:fld>
            <a:endParaRPr lang="en-GB"/>
          </a:p>
        </p:txBody>
      </p:sp>
    </p:spTree>
    <p:extLst>
      <p:ext uri="{BB962C8B-B14F-4D97-AF65-F5344CB8AC3E}">
        <p14:creationId xmlns:p14="http://schemas.microsoft.com/office/powerpoint/2010/main" val="3417230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Times New Roman" panose="02020603050405020304" pitchFamily="18" charset="0"/>
              </a:rPr>
              <a:t>How do you view Esme’s play,  Can you see her play?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Times New Roman" panose="02020603050405020304" pitchFamily="18" charset="0"/>
              </a:rPr>
              <a:t>What information have her family shared to support your knowledge?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Times New Roman" panose="02020603050405020304" pitchFamily="18" charset="0"/>
              </a:rPr>
              <a:t>How can you use this to reflect and personalise the strengths based approach?</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Times New Roman" panose="02020603050405020304" pitchFamily="18" charset="0"/>
              </a:rPr>
              <a:t>Can you see how Esme has progressed?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65</a:t>
            </a:fld>
            <a:endParaRPr lang="en-GB"/>
          </a:p>
        </p:txBody>
      </p:sp>
    </p:spTree>
    <p:extLst>
      <p:ext uri="{BB962C8B-B14F-4D97-AF65-F5344CB8AC3E}">
        <p14:creationId xmlns:p14="http://schemas.microsoft.com/office/powerpoint/2010/main" val="927044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Now what we can do with the information gathered, using it to personalise.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Using photo! Used observations to embed the strength based approach. Making the links, progress made.</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Reflected within her my plan, its also really lovely to share your own observations with us.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66</a:t>
            </a:fld>
            <a:endParaRPr lang="en-GB"/>
          </a:p>
        </p:txBody>
      </p:sp>
    </p:spTree>
    <p:extLst>
      <p:ext uri="{BB962C8B-B14F-4D97-AF65-F5344CB8AC3E}">
        <p14:creationId xmlns:p14="http://schemas.microsoft.com/office/powerpoint/2010/main" val="5346656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Introduce the individual provision plan, use the reactions to share if you have used it.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dirty="0">
                <a:effectLst/>
                <a:latin typeface="Arial" panose="020B0604020202020204" pitchFamily="34" charset="0"/>
                <a:ea typeface="Times New Roman" panose="02020603050405020304" pitchFamily="18" charset="0"/>
              </a:rPr>
              <a:t>Why I find them useful and what they can bring- support to all staff consistency, Oliver’s example and Esme’s blank copy.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67</a:t>
            </a:fld>
            <a:endParaRPr lang="en-GB"/>
          </a:p>
        </p:txBody>
      </p:sp>
    </p:spTree>
    <p:extLst>
      <p:ext uri="{BB962C8B-B14F-4D97-AF65-F5344CB8AC3E}">
        <p14:creationId xmlns:p14="http://schemas.microsoft.com/office/powerpoint/2010/main" val="2140895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In Image</a:t>
            </a:r>
          </a:p>
        </p:txBody>
      </p:sp>
      <p:sp>
        <p:nvSpPr>
          <p:cNvPr id="4" name="Slide Number Placeholder 3"/>
          <p:cNvSpPr>
            <a:spLocks noGrp="1"/>
          </p:cNvSpPr>
          <p:nvPr>
            <p:ph type="sldNum" sz="quarter" idx="5"/>
          </p:nvPr>
        </p:nvSpPr>
        <p:spPr/>
        <p:txBody>
          <a:bodyPr/>
          <a:lstStyle/>
          <a:p>
            <a:fld id="{E222BB37-E26F-4866-9454-30A903DD3610}" type="slidenum">
              <a:rPr lang="en-GB" smtClean="0"/>
              <a:t>68</a:t>
            </a:fld>
            <a:endParaRPr lang="en-GB"/>
          </a:p>
        </p:txBody>
      </p:sp>
    </p:spTree>
    <p:extLst>
      <p:ext uri="{BB962C8B-B14F-4D97-AF65-F5344CB8AC3E}">
        <p14:creationId xmlns:p14="http://schemas.microsoft.com/office/powerpoint/2010/main" val="2329742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Video In Image</a:t>
            </a:r>
          </a:p>
          <a:p>
            <a:r>
              <a:rPr lang="en-GB" dirty="0"/>
              <a:t>10-15 minutes </a:t>
            </a:r>
          </a:p>
        </p:txBody>
      </p:sp>
      <p:sp>
        <p:nvSpPr>
          <p:cNvPr id="4" name="Slide Number Placeholder 3"/>
          <p:cNvSpPr>
            <a:spLocks noGrp="1"/>
          </p:cNvSpPr>
          <p:nvPr>
            <p:ph type="sldNum" sz="quarter" idx="5"/>
          </p:nvPr>
        </p:nvSpPr>
        <p:spPr/>
        <p:txBody>
          <a:bodyPr/>
          <a:lstStyle/>
          <a:p>
            <a:fld id="{E222BB37-E26F-4866-9454-30A903DD3610}" type="slidenum">
              <a:rPr lang="en-GB" smtClean="0"/>
              <a:t>69</a:t>
            </a:fld>
            <a:endParaRPr lang="en-GB"/>
          </a:p>
        </p:txBody>
      </p:sp>
    </p:spTree>
    <p:extLst>
      <p:ext uri="{BB962C8B-B14F-4D97-AF65-F5344CB8AC3E}">
        <p14:creationId xmlns:p14="http://schemas.microsoft.com/office/powerpoint/2010/main" val="671068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 write down</a:t>
            </a:r>
          </a:p>
          <a:p>
            <a:r>
              <a:rPr lang="en-GB" dirty="0"/>
              <a:t>1 strong feature of inclusive practice</a:t>
            </a:r>
          </a:p>
          <a:p>
            <a:r>
              <a:rPr lang="en-GB" dirty="0"/>
              <a:t>1 thing you feel you do less well in inclusive practice</a:t>
            </a:r>
          </a:p>
          <a:p>
            <a:r>
              <a:rPr lang="en-GB" dirty="0"/>
              <a:t>1 way you’d like to develop</a:t>
            </a:r>
          </a:p>
          <a:p>
            <a:r>
              <a:rPr lang="en-GB" dirty="0"/>
              <a:t>Group discussion: </a:t>
            </a:r>
          </a:p>
          <a:p>
            <a:r>
              <a:rPr lang="en-GB" dirty="0"/>
              <a:t>Common ideas Share ideas to support other practitioners on their own self reflection</a:t>
            </a:r>
          </a:p>
        </p:txBody>
      </p:sp>
      <p:sp>
        <p:nvSpPr>
          <p:cNvPr id="4" name="Slide Number Placeholder 3"/>
          <p:cNvSpPr>
            <a:spLocks noGrp="1"/>
          </p:cNvSpPr>
          <p:nvPr>
            <p:ph type="sldNum" sz="quarter" idx="5"/>
          </p:nvPr>
        </p:nvSpPr>
        <p:spPr/>
        <p:txBody>
          <a:bodyPr/>
          <a:lstStyle/>
          <a:p>
            <a:fld id="{E222BB37-E26F-4866-9454-30A903DD3610}" type="slidenum">
              <a:rPr lang="en-GB" smtClean="0"/>
              <a:t>73</a:t>
            </a:fld>
            <a:endParaRPr lang="en-GB"/>
          </a:p>
        </p:txBody>
      </p:sp>
    </p:spTree>
    <p:extLst>
      <p:ext uri="{BB962C8B-B14F-4D97-AF65-F5344CB8AC3E}">
        <p14:creationId xmlns:p14="http://schemas.microsoft.com/office/powerpoint/2010/main" val="3177382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Individual: write down</a:t>
            </a:r>
          </a:p>
          <a:p>
            <a:r>
              <a:rPr lang="en-GB" dirty="0"/>
              <a:t>1 strong feature of inclusive practice</a:t>
            </a:r>
          </a:p>
          <a:p>
            <a:r>
              <a:rPr lang="en-GB" dirty="0"/>
              <a:t>1 thing you feel you do less well in inclusive practice</a:t>
            </a:r>
          </a:p>
          <a:p>
            <a:r>
              <a:rPr lang="en-GB" dirty="0"/>
              <a:t>1 way you’d like to develop</a:t>
            </a:r>
          </a:p>
          <a:p>
            <a:r>
              <a:rPr lang="en-GB" dirty="0"/>
              <a:t>Group discussion: </a:t>
            </a:r>
          </a:p>
          <a:p>
            <a:r>
              <a:rPr lang="en-GB" dirty="0"/>
              <a:t>Common ideas Share ideas to support other practitioners on their own self reflection</a:t>
            </a:r>
          </a:p>
        </p:txBody>
      </p:sp>
      <p:sp>
        <p:nvSpPr>
          <p:cNvPr id="4" name="Slide Number Placeholder 3"/>
          <p:cNvSpPr>
            <a:spLocks noGrp="1"/>
          </p:cNvSpPr>
          <p:nvPr>
            <p:ph type="sldNum" sz="quarter" idx="5"/>
          </p:nvPr>
        </p:nvSpPr>
        <p:spPr/>
        <p:txBody>
          <a:bodyPr/>
          <a:lstStyle/>
          <a:p>
            <a:fld id="{E222BB37-E26F-4866-9454-30A903DD3610}" type="slidenum">
              <a:rPr lang="en-GB" smtClean="0"/>
              <a:t>25</a:t>
            </a:fld>
            <a:endParaRPr lang="en-GB"/>
          </a:p>
        </p:txBody>
      </p:sp>
    </p:spTree>
    <p:extLst>
      <p:ext uri="{BB962C8B-B14F-4D97-AF65-F5344CB8AC3E}">
        <p14:creationId xmlns:p14="http://schemas.microsoft.com/office/powerpoint/2010/main" val="38520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Aims :  We would like you to go away today with a deeper understanding of how to create a more inclusive and enabling environment. Hopefully you will feel more confident to put strategies and resources in place which will support  the individual needs all of your children. </a:t>
            </a:r>
          </a:p>
        </p:txBody>
      </p:sp>
      <p:sp>
        <p:nvSpPr>
          <p:cNvPr id="4" name="Slide Number Placeholder 3"/>
          <p:cNvSpPr>
            <a:spLocks noGrp="1"/>
          </p:cNvSpPr>
          <p:nvPr>
            <p:ph type="sldNum" sz="quarter" idx="5"/>
          </p:nvPr>
        </p:nvSpPr>
        <p:spPr/>
        <p:txBody>
          <a:bodyPr/>
          <a:lstStyle/>
          <a:p>
            <a:fld id="{E222BB37-E26F-4866-9454-30A903DD3610}" type="slidenum">
              <a:rPr lang="en-GB" smtClean="0"/>
              <a:t>27</a:t>
            </a:fld>
            <a:endParaRPr lang="en-GB"/>
          </a:p>
        </p:txBody>
      </p:sp>
    </p:spTree>
    <p:extLst>
      <p:ext uri="{BB962C8B-B14F-4D97-AF65-F5344CB8AC3E}">
        <p14:creationId xmlns:p14="http://schemas.microsoft.com/office/powerpoint/2010/main" val="409689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thought about Inclusive practise and an inclusive ethos, but what do we mean by creating an inclusive enabling environment. 5-10 mins to chat and 5 mins to feedback. </a:t>
            </a:r>
          </a:p>
        </p:txBody>
      </p:sp>
      <p:sp>
        <p:nvSpPr>
          <p:cNvPr id="4" name="Slide Number Placeholder 3"/>
          <p:cNvSpPr>
            <a:spLocks noGrp="1"/>
          </p:cNvSpPr>
          <p:nvPr>
            <p:ph type="sldNum" sz="quarter" idx="5"/>
          </p:nvPr>
        </p:nvSpPr>
        <p:spPr/>
        <p:txBody>
          <a:bodyPr/>
          <a:lstStyle/>
          <a:p>
            <a:fld id="{E222BB37-E26F-4866-9454-30A903DD3610}" type="slidenum">
              <a:rPr lang="en-GB" smtClean="0"/>
              <a:t>28</a:t>
            </a:fld>
            <a:endParaRPr lang="en-GB"/>
          </a:p>
        </p:txBody>
      </p:sp>
    </p:spTree>
    <p:extLst>
      <p:ext uri="{BB962C8B-B14F-4D97-AF65-F5344CB8AC3E}">
        <p14:creationId xmlns:p14="http://schemas.microsoft.com/office/powerpoint/2010/main" val="2278477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Shows how they put this into practice, using Makaton as a whole group, support to those who need physical support- ramps, higher level sandpit for children who need to access it higher, support for the whole family knowing parents well, signposting services to families, linking with professionals , working on EHCP’s, funding, supporting social interactions, benefits other children- breeds empathy and understanding for all children. Any comments ? </a:t>
            </a:r>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29</a:t>
            </a:fld>
            <a:endParaRPr lang="en-GB"/>
          </a:p>
        </p:txBody>
      </p:sp>
    </p:spTree>
    <p:extLst>
      <p:ext uri="{BB962C8B-B14F-4D97-AF65-F5344CB8AC3E}">
        <p14:creationId xmlns:p14="http://schemas.microsoft.com/office/powerpoint/2010/main" val="277658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Inclusion should run through everything we do – from inside to outside learning, lining with parents, going on trips – it needs to be the golden thread running through</a:t>
            </a:r>
          </a:p>
          <a:p>
            <a:r>
              <a:rPr lang="en-GB" dirty="0"/>
              <a:t>Inclusive practice support not only the children with additional needs but improves practice for all children. </a:t>
            </a:r>
          </a:p>
          <a:p>
            <a:r>
              <a:rPr lang="en-GB" dirty="0"/>
              <a:t>Planning around individual needs of the children e.g. child in my class who was Hindu – the family brought in different clothes from their culture and the children dressed up making their daughter feel welcomes and valued.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Everyone in the setting learns from each – if guided and modelled by adults, children learn how different people learn in different way. They learn to value difference and not see it in a negative way. For example a little boy I have supported with Autism loved playing with toy aeroplanes. He would naturally go to the basket of planes which had been gathered by the setting. He struggled at times to let other children into the play but the children learnt they were his favourite toy and how he learnt best. If the setting wanted to motivate him for carpet time they included a story with aeroplanes in, if they wanted to focus on counting they printed off pictures of aeroplanes to count. We all learn best when we are interested and motivated to learn – and we all learn in different ways. How do you learn best ? I know I need pictures to help me remember e.g. directions – I cant take in auditory instructions but draw me a map with landmarks and I will find my way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VAK  Learning Style Theory – visual auditory kinaesthetic </a:t>
            </a:r>
          </a:p>
          <a:p>
            <a:endParaRPr lang="en-GB" dirty="0"/>
          </a:p>
        </p:txBody>
      </p:sp>
      <p:sp>
        <p:nvSpPr>
          <p:cNvPr id="4" name="Slide Number Placeholder 3"/>
          <p:cNvSpPr>
            <a:spLocks noGrp="1"/>
          </p:cNvSpPr>
          <p:nvPr>
            <p:ph type="sldNum" sz="quarter" idx="5"/>
          </p:nvPr>
        </p:nvSpPr>
        <p:spPr/>
        <p:txBody>
          <a:bodyPr/>
          <a:lstStyle/>
          <a:p>
            <a:fld id="{E222BB37-E26F-4866-9454-30A903DD3610}" type="slidenum">
              <a:rPr lang="en-GB" smtClean="0"/>
              <a:t>30</a:t>
            </a:fld>
            <a:endParaRPr lang="en-GB"/>
          </a:p>
        </p:txBody>
      </p:sp>
    </p:spTree>
    <p:extLst>
      <p:ext uri="{BB962C8B-B14F-4D97-AF65-F5344CB8AC3E}">
        <p14:creationId xmlns:p14="http://schemas.microsoft.com/office/powerpoint/2010/main" val="231940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417699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382500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405807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913470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1218722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415235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C937F93-AC29-420A-902C-32E880ABE90E}"/>
              </a:ext>
            </a:extLst>
          </p:cNvPr>
          <p:cNvSpPr txBox="1"/>
          <p:nvPr userDrawn="1"/>
        </p:nvSpPr>
        <p:spPr>
          <a:xfrm>
            <a:off x="1157437" y="2196959"/>
            <a:ext cx="10513632" cy="2677656"/>
          </a:xfrm>
          <a:prstGeom prst="rect">
            <a:avLst/>
          </a:prstGeom>
          <a:noFill/>
        </p:spPr>
        <p:txBody>
          <a:bodyPr wrap="square" rtlCol="0">
            <a:spAutoFit/>
          </a:bodyPr>
          <a:lstStyle/>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Keep your distance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Limit contact with other people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Wash your hands regularly</a:t>
            </a:r>
            <a:endParaRPr lang="en-GB" sz="2800" dirty="0">
              <a:solidFill>
                <a:srgbClr val="00B050"/>
              </a:solidFill>
              <a:latin typeface="Arial" panose="020B0604020202020204" pitchFamily="34" charset="0"/>
              <a:cs typeface="Arial" panose="020B0604020202020204" pitchFamily="34" charset="0"/>
            </a:endParaRPr>
          </a:p>
          <a:p>
            <a:endParaRPr lang="en-GB" sz="2800" dirty="0">
              <a:solidFill>
                <a:srgbClr val="00B05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BEC477-9ED2-4A4C-823C-F88682508CB2}"/>
              </a:ext>
            </a:extLst>
          </p:cNvPr>
          <p:cNvSpPr txBox="1"/>
          <p:nvPr userDrawn="1"/>
        </p:nvSpPr>
        <p:spPr>
          <a:xfrm>
            <a:off x="1157437" y="744537"/>
            <a:ext cx="8347587" cy="707886"/>
          </a:xfrm>
          <a:prstGeom prst="rect">
            <a:avLst/>
          </a:prstGeom>
          <a:noFill/>
        </p:spPr>
        <p:txBody>
          <a:bodyPr wrap="square" rtlCol="0">
            <a:spAutoFit/>
          </a:bodyPr>
          <a:lstStyle/>
          <a:p>
            <a:r>
              <a:rPr lang="en-GB" sz="4000" b="1" dirty="0">
                <a:solidFill>
                  <a:srgbClr val="00B050"/>
                </a:solidFill>
                <a:latin typeface="Arial" panose="020B0604020202020204" pitchFamily="34" charset="0"/>
                <a:cs typeface="Arial" panose="020B0604020202020204" pitchFamily="34" charset="0"/>
              </a:rPr>
              <a:t>Play your part</a:t>
            </a:r>
          </a:p>
        </p:txBody>
      </p:sp>
    </p:spTree>
    <p:extLst>
      <p:ext uri="{BB962C8B-B14F-4D97-AF65-F5344CB8AC3E}">
        <p14:creationId xmlns:p14="http://schemas.microsoft.com/office/powerpoint/2010/main" val="172528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9F1BC94-A343-B44B-B2B2-5B238D626B8E}" type="datetimeFigureOut">
              <a:rPr lang="en-US" smtClean="0">
                <a:solidFill>
                  <a:prstClr val="black">
                    <a:tint val="75000"/>
                  </a:prstClr>
                </a:solidFill>
              </a:rPr>
              <a:pPr/>
              <a:t>4/3/2024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FA8593-0BBA-7F48-8F32-2E8CD18321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59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643614"/>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 id="2147483657" r:id="rId4"/>
    <p:sldLayoutId id="2147483669" r:id="rId5"/>
    <p:sldLayoutId id="2147483658" r:id="rId6"/>
    <p:sldLayoutId id="2147483659" r:id="rId7"/>
    <p:sldLayoutId id="2147483670"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15.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hgdn.co.uk/nursery-policiesand%20preschool" TargetMode="External"/><Relationship Id="rId1" Type="http://schemas.openxmlformats.org/officeDocument/2006/relationships/slideLayout" Target="../slideLayouts/slideLayout4.xml"/><Relationship Id="rId5" Type="http://schemas.openxmlformats.org/officeDocument/2006/relationships/image" Target="../media/image17.tmp"/><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livewell.bathnes.gov.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pixabay.com/en/cartoon-headphones-red-smiley-1293819/"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3.png"/><Relationship Id="rId4" Type="http://schemas.openxmlformats.org/officeDocument/2006/relationships/image" Target="../media/image22.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pixabay.com/en/kermit-cup-drink-coffee-break-1899261/"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1.tm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NSL63FQ9se8?feature=oembed" TargetMode="External"/><Relationship Id="rId5" Type="http://schemas.openxmlformats.org/officeDocument/2006/relationships/image" Target="../media/image3.png"/><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0e24rfTZ2CQ?feature=oembed" TargetMode="External"/><Relationship Id="rId5" Type="http://schemas.openxmlformats.org/officeDocument/2006/relationships/image" Target="../media/image33.png"/><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7.jfif"/><Relationship Id="rId4" Type="http://schemas.openxmlformats.org/officeDocument/2006/relationships/image" Target="../media/image36.jfif"/></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carolgraysocialstories.com/social-stories/what-is-it/"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0.jfif"/><Relationship Id="rId5" Type="http://schemas.openxmlformats.org/officeDocument/2006/relationships/image" Target="../media/image39.jfif"/><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5.jp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video" Target="https://www.youtube.com/embed/BzaU-PCvTZM?feature=oembed" TargetMode="External"/><Relationship Id="rId5" Type="http://schemas.openxmlformats.org/officeDocument/2006/relationships/image" Target="../media/image46.jpe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ideo" Target="https://www.youtube.com/embed/xjxXBZeFcmg?feature=oembed" TargetMode="External"/><Relationship Id="rId5" Type="http://schemas.openxmlformats.org/officeDocument/2006/relationships/image" Target="../media/image48.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pixabay.com/en/kermit-cup-drink-coffee-break-1899261/"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hyperlink" Target="https://www.youtube.com/watch?v=rkRyetRMrjQ"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4.tm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8.sv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image" Target="../media/image58.sv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63.pn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hyperlink" Target="https://www.sirenfilms.co.uk/library/esme-and-the-gardening-tray/"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66.png"/><Relationship Id="rId4" Type="http://schemas.openxmlformats.org/officeDocument/2006/relationships/image" Target="../media/image6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8.tmp"/><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69.tm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063DB4-1536-498F-A647-F8FA2118F25F}"/>
              </a:ext>
            </a:extLst>
          </p:cNvPr>
          <p:cNvSpPr>
            <a:spLocks noGrp="1"/>
          </p:cNvSpPr>
          <p:nvPr>
            <p:ph sz="quarter" idx="10"/>
          </p:nvPr>
        </p:nvSpPr>
        <p:spPr/>
        <p:txBody>
          <a:bodyPr/>
          <a:lstStyle/>
          <a:p>
            <a:pPr marL="457200" indent="-457200">
              <a:buFont typeface="Arial" panose="020B0604020202020204" pitchFamily="34" charset="0"/>
              <a:buChar char="•"/>
            </a:pPr>
            <a:r>
              <a:rPr lang="en-GB" b="0" i="0" dirty="0">
                <a:solidFill>
                  <a:srgbClr val="191238"/>
                </a:solidFill>
                <a:effectLst/>
                <a:latin typeface="halyard-display"/>
              </a:rPr>
              <a:t>It is important that all of the staff have clear understanding of the philosophies behind the ethos statement, so that they feel confident putting it into practice.</a:t>
            </a:r>
          </a:p>
          <a:p>
            <a:pPr marL="457200" indent="-457200">
              <a:buFont typeface="Arial" panose="020B0604020202020204" pitchFamily="34" charset="0"/>
              <a:buChar char="•"/>
            </a:pPr>
            <a:r>
              <a:rPr lang="en-GB" b="0" i="0" dirty="0">
                <a:solidFill>
                  <a:srgbClr val="191238"/>
                </a:solidFill>
                <a:effectLst/>
                <a:latin typeface="halyard-display"/>
              </a:rPr>
              <a:t>Inductions, training and reflective practice will help to support this as well as modelling from those who created it.</a:t>
            </a:r>
          </a:p>
          <a:p>
            <a:pPr marL="457200" indent="-457200" algn="l">
              <a:buFont typeface="Arial" panose="020B0604020202020204" pitchFamily="34" charset="0"/>
              <a:buChar char="•"/>
            </a:pPr>
            <a:r>
              <a:rPr lang="en-GB" dirty="0">
                <a:solidFill>
                  <a:srgbClr val="191238"/>
                </a:solidFill>
                <a:latin typeface="halyard-display"/>
              </a:rPr>
              <a:t>O</a:t>
            </a:r>
            <a:r>
              <a:rPr lang="en-GB" b="0" i="0" dirty="0">
                <a:solidFill>
                  <a:srgbClr val="191238"/>
                </a:solidFill>
                <a:effectLst/>
                <a:latin typeface="halyard-display"/>
              </a:rPr>
              <a:t>wners and/or manager will usually feel more confident understanding the ethos statement and explaining it to staff and parents, it may help staff if you simplify it to a set of bullet points.</a:t>
            </a:r>
          </a:p>
          <a:p>
            <a:pPr marL="457200" indent="-457200" algn="l">
              <a:buFont typeface="Arial" panose="020B0604020202020204" pitchFamily="34" charset="0"/>
              <a:buChar char="•"/>
            </a:pPr>
            <a:r>
              <a:rPr lang="en-GB" b="0" i="0" dirty="0">
                <a:solidFill>
                  <a:srgbClr val="191238"/>
                </a:solidFill>
                <a:effectLst/>
                <a:latin typeface="halyard-display"/>
              </a:rPr>
              <a:t>These </a:t>
            </a:r>
            <a:r>
              <a:rPr lang="en-GB" dirty="0">
                <a:solidFill>
                  <a:srgbClr val="191238"/>
                </a:solidFill>
                <a:latin typeface="halyard-display"/>
              </a:rPr>
              <a:t>c</a:t>
            </a:r>
            <a:r>
              <a:rPr lang="en-GB" b="0" i="0" dirty="0">
                <a:solidFill>
                  <a:srgbClr val="191238"/>
                </a:solidFill>
                <a:effectLst/>
                <a:latin typeface="halyard-display"/>
              </a:rPr>
              <a:t>ould then be displayed throughout your setting so that those core values are a visible daily reminder.</a:t>
            </a:r>
          </a:p>
          <a:p>
            <a:endParaRPr lang="en-GB" dirty="0"/>
          </a:p>
        </p:txBody>
      </p:sp>
      <p:sp>
        <p:nvSpPr>
          <p:cNvPr id="3" name="Text Placeholder 2">
            <a:extLst>
              <a:ext uri="{FF2B5EF4-FFF2-40B4-BE49-F238E27FC236}">
                <a16:creationId xmlns:a16="http://schemas.microsoft.com/office/drawing/2014/main" id="{9B12D95C-1D07-4417-AC07-A0B4F95D874D}"/>
              </a:ext>
            </a:extLst>
          </p:cNvPr>
          <p:cNvSpPr>
            <a:spLocks noGrp="1"/>
          </p:cNvSpPr>
          <p:nvPr>
            <p:ph type="body" sz="quarter" idx="11"/>
          </p:nvPr>
        </p:nvSpPr>
        <p:spPr>
          <a:xfrm>
            <a:off x="2525467" y="274638"/>
            <a:ext cx="7141065" cy="10076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Ethos, Vision and Values </a:t>
            </a:r>
          </a:p>
          <a:p>
            <a:pPr algn="ctr"/>
            <a:r>
              <a:rPr lang="en-GB" dirty="0"/>
              <a:t>Supporting whole staff understanding</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E4EED827-28F6-4F85-A048-7698AED212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93" y="557213"/>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067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F8D8AB-3842-473C-A81B-2E8F68763ACF}"/>
              </a:ext>
            </a:extLst>
          </p:cNvPr>
          <p:cNvSpPr>
            <a:spLocks noGrp="1"/>
          </p:cNvSpPr>
          <p:nvPr>
            <p:ph type="body" sz="quarter" idx="11"/>
          </p:nvPr>
        </p:nvSpPr>
        <p:spPr>
          <a:xfrm>
            <a:off x="2278888" y="839788"/>
            <a:ext cx="7634225"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Creating a SEND policy</a:t>
            </a:r>
          </a:p>
        </p:txBody>
      </p:sp>
      <p:pic>
        <p:nvPicPr>
          <p:cNvPr id="1026" name="Picture 2" descr="policy clipart - Clip Art Library">
            <a:extLst>
              <a:ext uri="{FF2B5EF4-FFF2-40B4-BE49-F238E27FC236}">
                <a16:creationId xmlns:a16="http://schemas.microsoft.com/office/drawing/2014/main" id="{B09A4435-FCEE-4E08-947A-7FC9B632FA47}"/>
              </a:ext>
            </a:extLst>
          </p:cNvPr>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744045" y="1758258"/>
            <a:ext cx="4526301" cy="37873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SimonsV\AppData\Local\Microsoft\Windows\Temporary Internet Files\Content.Outlook\OFGLL62P\EIS web logo small.png">
            <a:extLst>
              <a:ext uri="{FF2B5EF4-FFF2-40B4-BE49-F238E27FC236}">
                <a16:creationId xmlns:a16="http://schemas.microsoft.com/office/drawing/2014/main" id="{93C80ACF-FBD0-4B72-A903-ECABED71F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93" y="544246"/>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B0F546DF-844F-48F2-8458-A837F5F75018}"/>
              </a:ext>
            </a:extLst>
          </p:cNvPr>
          <p:cNvSpPr txBox="1">
            <a:spLocks/>
          </p:cNvSpPr>
          <p:nvPr/>
        </p:nvSpPr>
        <p:spPr>
          <a:xfrm>
            <a:off x="2000896" y="5898891"/>
            <a:ext cx="7634225"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Making it personal, accessible and visible</a:t>
            </a:r>
          </a:p>
        </p:txBody>
      </p:sp>
    </p:spTree>
    <p:extLst>
      <p:ext uri="{BB962C8B-B14F-4D97-AF65-F5344CB8AC3E}">
        <p14:creationId xmlns:p14="http://schemas.microsoft.com/office/powerpoint/2010/main" val="2052740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A7199ED8-6FAE-B4BB-9A34-60A9C0AA7363}"/>
              </a:ext>
            </a:extLst>
          </p:cNvPr>
          <p:cNvGraphicFramePr>
            <a:graphicFrameLocks noGrp="1"/>
          </p:cNvGraphicFramePr>
          <p:nvPr>
            <p:ph sz="quarter" idx="10"/>
            <p:extLst>
              <p:ext uri="{D42A27DB-BD31-4B8C-83A1-F6EECF244321}">
                <p14:modId xmlns:p14="http://schemas.microsoft.com/office/powerpoint/2010/main" val="1675200893"/>
              </p:ext>
            </p:extLst>
          </p:nvPr>
        </p:nvGraphicFramePr>
        <p:xfrm>
          <a:off x="865188" y="1737403"/>
          <a:ext cx="6544605" cy="4788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10CDE5DF-28E7-4DCF-8C4E-365C8478DA77}"/>
              </a:ext>
            </a:extLst>
          </p:cNvPr>
          <p:cNvSpPr>
            <a:spLocks noGrp="1"/>
          </p:cNvSpPr>
          <p:nvPr>
            <p:ph type="body" sz="quarter" idx="11"/>
          </p:nvPr>
        </p:nvSpPr>
        <p:spPr>
          <a:xfrm>
            <a:off x="3096966" y="577029"/>
            <a:ext cx="5682757"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Why do we need a SEND policy?</a:t>
            </a:r>
          </a:p>
        </p:txBody>
      </p:sp>
      <p:pic>
        <p:nvPicPr>
          <p:cNvPr id="1028" name="Picture 4" descr="SEND – Mulbarton Primary School">
            <a:extLst>
              <a:ext uri="{FF2B5EF4-FFF2-40B4-BE49-F238E27FC236}">
                <a16:creationId xmlns:a16="http://schemas.microsoft.com/office/drawing/2014/main" id="{F9C32601-7194-4F8D-9E1E-1ADC1C584A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0639" y="2396029"/>
            <a:ext cx="3935192" cy="26909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1FC7A04F-55BE-41C2-9327-5D03A6468F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023" y="499428"/>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96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
            <a:extLst>
              <a:ext uri="{FF2B5EF4-FFF2-40B4-BE49-F238E27FC236}">
                <a16:creationId xmlns:a16="http://schemas.microsoft.com/office/drawing/2014/main" id="{C8411736-14AE-730E-ED7D-4E11C9B498AD}"/>
              </a:ext>
            </a:extLst>
          </p:cNvPr>
          <p:cNvGraphicFramePr>
            <a:graphicFrameLocks noGrp="1"/>
          </p:cNvGraphicFramePr>
          <p:nvPr>
            <p:ph sz="quarter" idx="10"/>
            <p:extLst>
              <p:ext uri="{D42A27DB-BD31-4B8C-83A1-F6EECF244321}">
                <p14:modId xmlns:p14="http://schemas.microsoft.com/office/powerpoint/2010/main" val="1035234009"/>
              </p:ext>
            </p:extLst>
          </p:nvPr>
        </p:nvGraphicFramePr>
        <p:xfrm>
          <a:off x="865188" y="1632300"/>
          <a:ext cx="10391391" cy="48210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565E3C04-148E-48A1-8931-53520EE08266}"/>
              </a:ext>
            </a:extLst>
          </p:cNvPr>
          <p:cNvSpPr>
            <a:spLocks noGrp="1"/>
          </p:cNvSpPr>
          <p:nvPr>
            <p:ph type="body" sz="quarter" idx="11"/>
          </p:nvPr>
        </p:nvSpPr>
        <p:spPr>
          <a:xfrm>
            <a:off x="2829898" y="839788"/>
            <a:ext cx="6532205"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SEND policy: What to include</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AAE48CAE-8D6C-43AF-80E6-2B876BBDFC7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484" y="557213"/>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613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095555-6E51-40E1-9EC8-1B28823C2C8F}"/>
              </a:ext>
            </a:extLst>
          </p:cNvPr>
          <p:cNvSpPr>
            <a:spLocks noGrp="1"/>
          </p:cNvSpPr>
          <p:nvPr>
            <p:ph sz="quarter" idx="10"/>
          </p:nvPr>
        </p:nvSpPr>
        <p:spPr>
          <a:xfrm>
            <a:off x="3827216" y="1372029"/>
            <a:ext cx="8291211" cy="4788131"/>
          </a:xfrm>
        </p:spPr>
        <p:txBody>
          <a:bodyPr/>
          <a:lstStyle/>
          <a:p>
            <a:endParaRPr lang="en-GB" sz="2200" b="1" dirty="0"/>
          </a:p>
          <a:p>
            <a:r>
              <a:rPr lang="en-GB" sz="2200" b="1" dirty="0"/>
              <a:t>Group discussion reflecting on own existing SEND policies</a:t>
            </a:r>
          </a:p>
          <a:p>
            <a:endParaRPr lang="en-GB" sz="2200" b="1" u="sng" dirty="0"/>
          </a:p>
          <a:p>
            <a:pPr marL="342900" indent="-342900">
              <a:buFont typeface="Arial" panose="020B0604020202020204" pitchFamily="34" charset="0"/>
              <a:buChar char="•"/>
            </a:pPr>
            <a:r>
              <a:rPr lang="en-GB" sz="2000" dirty="0"/>
              <a:t>Is your policy personalised to your setting’s approach to supporting and including all children with SEND and their families?</a:t>
            </a:r>
          </a:p>
          <a:p>
            <a:pPr marL="342900" indent="-342900">
              <a:buFont typeface="Arial" panose="020B0604020202020204" pitchFamily="34" charset="0"/>
              <a:buChar char="•"/>
            </a:pPr>
            <a:r>
              <a:rPr lang="en-GB" sz="2000" dirty="0"/>
              <a:t> How do you ensure that parents are aware of what is in your SEND policy?</a:t>
            </a:r>
          </a:p>
          <a:p>
            <a:pPr marL="342900" indent="-342900">
              <a:buFont typeface="Arial" panose="020B0604020202020204" pitchFamily="34" charset="0"/>
              <a:buChar char="•"/>
            </a:pPr>
            <a:r>
              <a:rPr lang="en-GB" sz="2000" dirty="0"/>
              <a:t>How do you ensure that what is written in your policy is reflected in the day to day provision at your setting</a:t>
            </a:r>
          </a:p>
          <a:p>
            <a:pPr marL="342900" indent="-342900">
              <a:buFont typeface="Arial" panose="020B0604020202020204" pitchFamily="34" charset="0"/>
              <a:buChar char="•"/>
            </a:pPr>
            <a:r>
              <a:rPr lang="en-GB" sz="2000" dirty="0"/>
              <a:t>Have practitioners/ room leads been involved in the creation/development of the SEND policy – how do you ensure that they know and understand what it means and their role within it</a:t>
            </a:r>
            <a:r>
              <a:rPr lang="en-GB" sz="2200" dirty="0"/>
              <a:t>?</a:t>
            </a:r>
          </a:p>
        </p:txBody>
      </p:sp>
      <p:sp>
        <p:nvSpPr>
          <p:cNvPr id="3" name="Text Placeholder 2">
            <a:extLst>
              <a:ext uri="{FF2B5EF4-FFF2-40B4-BE49-F238E27FC236}">
                <a16:creationId xmlns:a16="http://schemas.microsoft.com/office/drawing/2014/main" id="{AAE791B9-7F73-4B89-AB5A-9AAA12B28054}"/>
              </a:ext>
            </a:extLst>
          </p:cNvPr>
          <p:cNvSpPr>
            <a:spLocks noGrp="1"/>
          </p:cNvSpPr>
          <p:nvPr>
            <p:ph type="body" sz="quarter" idx="11"/>
          </p:nvPr>
        </p:nvSpPr>
        <p:spPr>
          <a:xfrm>
            <a:off x="2864515" y="331182"/>
            <a:ext cx="6462971" cy="9633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Breakout Activity 2: </a:t>
            </a:r>
          </a:p>
          <a:p>
            <a:pPr algn="ctr"/>
            <a:r>
              <a:rPr lang="en-GB" b="1" dirty="0"/>
              <a:t>SEND Policy</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5DFEA89D-24A2-4E52-923E-1D312C99E7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9" y="449495"/>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tting started with Zoom breakout rooms, for teachers | by Nicole Hemenway  Bratz | TeachFX | Medium">
            <a:extLst>
              <a:ext uri="{FF2B5EF4-FFF2-40B4-BE49-F238E27FC236}">
                <a16:creationId xmlns:a16="http://schemas.microsoft.com/office/drawing/2014/main" id="{3FBD352F-C91D-4F70-94FC-35D0145BD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069" y="2531202"/>
            <a:ext cx="3413572" cy="2074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6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173762-5B15-4EE4-8623-0CFE73EE9FEC}"/>
              </a:ext>
            </a:extLst>
          </p:cNvPr>
          <p:cNvSpPr>
            <a:spLocks noGrp="1"/>
          </p:cNvSpPr>
          <p:nvPr>
            <p:ph sz="quarter" idx="10"/>
          </p:nvPr>
        </p:nvSpPr>
        <p:spPr>
          <a:xfrm>
            <a:off x="780743" y="1159334"/>
            <a:ext cx="10630515" cy="6051389"/>
          </a:xfrm>
        </p:spPr>
        <p: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sz="1000" dirty="0">
              <a:hlinkClick r:id="rId2"/>
            </a:endParaRPr>
          </a:p>
          <a:p>
            <a:endParaRPr lang="en-GB" sz="1000" dirty="0">
              <a:hlinkClick r:id="rId2"/>
            </a:endParaRPr>
          </a:p>
          <a:p>
            <a:endParaRPr lang="en-GB" sz="1000" dirty="0">
              <a:hlinkClick r:id="rId2"/>
            </a:endParaRPr>
          </a:p>
          <a:p>
            <a:endParaRPr lang="en-GB" sz="1000" dirty="0">
              <a:hlinkClick r:id="rId2"/>
            </a:endParaRPr>
          </a:p>
          <a:p>
            <a:r>
              <a:rPr lang="en-GB" sz="1000" dirty="0">
                <a:hlinkClick r:id="rId2"/>
              </a:rPr>
              <a:t> </a:t>
            </a:r>
            <a:endParaRPr lang="en-GB" sz="1000" dirty="0"/>
          </a:p>
        </p:txBody>
      </p:sp>
      <p:pic>
        <p:nvPicPr>
          <p:cNvPr id="3074" name="Picture 2" descr="Hidden Garden Day Nursery and Pre School | Midsomer Norton | Facebook">
            <a:extLst>
              <a:ext uri="{FF2B5EF4-FFF2-40B4-BE49-F238E27FC236}">
                <a16:creationId xmlns:a16="http://schemas.microsoft.com/office/drawing/2014/main" id="{0ED5869A-AAB6-47B5-83F3-D40D4D93D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2" y="1785260"/>
            <a:ext cx="3133635" cy="3133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C3944FC6-C9A9-4E62-BFD6-8EFD5227C8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23" y="499428"/>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Graphical user interface, text&#10;&#10;Description automatically generated">
            <a:extLst>
              <a:ext uri="{FF2B5EF4-FFF2-40B4-BE49-F238E27FC236}">
                <a16:creationId xmlns:a16="http://schemas.microsoft.com/office/drawing/2014/main" id="{4B709DF5-451D-476E-8F62-4AC34FEE9F40}"/>
              </a:ext>
            </a:extLst>
          </p:cNvPr>
          <p:cNvPicPr>
            <a:picLocks noChangeAspect="1"/>
          </p:cNvPicPr>
          <p:nvPr/>
        </p:nvPicPr>
        <p:blipFill rotWithShape="1">
          <a:blip r:embed="rId5">
            <a:extLst>
              <a:ext uri="{28A0092B-C50C-407E-A947-70E740481C1C}">
                <a14:useLocalDpi xmlns:a14="http://schemas.microsoft.com/office/drawing/2010/main" val="0"/>
              </a:ext>
            </a:extLst>
          </a:blip>
          <a:srcRect l="34569" t="19381" r="35431" b="5217"/>
          <a:stretch/>
        </p:blipFill>
        <p:spPr>
          <a:xfrm>
            <a:off x="4187295" y="305810"/>
            <a:ext cx="6018249" cy="6531550"/>
          </a:xfrm>
          <a:prstGeom prst="rect">
            <a:avLst/>
          </a:prstGeom>
        </p:spPr>
      </p:pic>
    </p:spTree>
    <p:extLst>
      <p:ext uri="{BB962C8B-B14F-4D97-AF65-F5344CB8AC3E}">
        <p14:creationId xmlns:p14="http://schemas.microsoft.com/office/powerpoint/2010/main" val="1109262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046DDE-5E6F-41EA-9691-6AEDDA67AFE7}"/>
              </a:ext>
            </a:extLst>
          </p:cNvPr>
          <p:cNvSpPr>
            <a:spLocks noGrp="1"/>
          </p:cNvSpPr>
          <p:nvPr>
            <p:ph sz="quarter" idx="10"/>
          </p:nvPr>
        </p:nvSpPr>
        <p:spPr/>
        <p:txBody>
          <a:bodyPr/>
          <a:lstStyle/>
          <a:p>
            <a:r>
              <a:rPr lang="en-GB" sz="2200" b="1" dirty="0"/>
              <a:t>Help parents to understand ‘the system’ and explain what you are doing and why</a:t>
            </a:r>
            <a:r>
              <a:rPr lang="en-GB" sz="2200" dirty="0"/>
              <a:t>.</a:t>
            </a:r>
          </a:p>
          <a:p>
            <a:pPr marL="342900" indent="-342900">
              <a:buFont typeface="Arial" panose="020B0604020202020204" pitchFamily="34" charset="0"/>
              <a:buChar char="•"/>
            </a:pPr>
            <a:r>
              <a:rPr lang="en-GB" sz="2200" dirty="0"/>
              <a:t>Share information with parents about how things work e.g. admissions, procedures for early identification, referrals, transitions</a:t>
            </a:r>
          </a:p>
          <a:p>
            <a:pPr marL="342900" indent="-342900">
              <a:buFont typeface="Arial" panose="020B0604020202020204" pitchFamily="34" charset="0"/>
              <a:buChar char="•"/>
            </a:pPr>
            <a:r>
              <a:rPr lang="en-GB" sz="2200" dirty="0"/>
              <a:t>Parents need to know who they should go to when they need to discuss important issues regarding their child</a:t>
            </a:r>
          </a:p>
          <a:p>
            <a:pPr marL="342900" indent="-342900">
              <a:buFont typeface="Arial" panose="020B0604020202020204" pitchFamily="34" charset="0"/>
              <a:buChar char="•"/>
            </a:pPr>
            <a:r>
              <a:rPr lang="en-GB" sz="2200" dirty="0"/>
              <a:t>Make sure parent’s know and understand the role of the key worker, setting SENCo and any Advisory Support staff</a:t>
            </a:r>
          </a:p>
          <a:p>
            <a:pPr marL="342900" indent="-342900">
              <a:buFont typeface="Arial" panose="020B0604020202020204" pitchFamily="34" charset="0"/>
              <a:buChar char="•"/>
            </a:pPr>
            <a:r>
              <a:rPr lang="en-GB" sz="2200" dirty="0"/>
              <a:t>Make sure parents have a copy of your relevant policies such as settling in and SEND</a:t>
            </a:r>
          </a:p>
          <a:p>
            <a:pPr marL="342900" indent="-342900">
              <a:buFont typeface="Arial" panose="020B0604020202020204" pitchFamily="34" charset="0"/>
              <a:buChar char="•"/>
            </a:pPr>
            <a:r>
              <a:rPr lang="en-GB" sz="2200" dirty="0"/>
              <a:t>Try not to use jargon or acronyms as parents are sometimes embarrassed to say they don’t understand.</a:t>
            </a:r>
          </a:p>
        </p:txBody>
      </p:sp>
      <p:sp>
        <p:nvSpPr>
          <p:cNvPr id="3" name="Text Placeholder 2">
            <a:extLst>
              <a:ext uri="{FF2B5EF4-FFF2-40B4-BE49-F238E27FC236}">
                <a16:creationId xmlns:a16="http://schemas.microsoft.com/office/drawing/2014/main" id="{F75665B3-A637-4CBA-86EC-731547AEB8A8}"/>
              </a:ext>
            </a:extLst>
          </p:cNvPr>
          <p:cNvSpPr>
            <a:spLocks noGrp="1"/>
          </p:cNvSpPr>
          <p:nvPr>
            <p:ph type="body" sz="quarter" idx="11"/>
          </p:nvPr>
        </p:nvSpPr>
        <p:spPr>
          <a:xfrm>
            <a:off x="2650277" y="839788"/>
            <a:ext cx="6891446"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Including and Involving Parents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A5BD7063-B7AD-4E05-9843-D432F11B1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466"/>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656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B7B0C-6F95-4143-9F47-CE40565A701A}"/>
              </a:ext>
            </a:extLst>
          </p:cNvPr>
          <p:cNvSpPr>
            <a:spLocks noGrp="1"/>
          </p:cNvSpPr>
          <p:nvPr>
            <p:ph type="body" sz="quarter" idx="11"/>
          </p:nvPr>
        </p:nvSpPr>
        <p:spPr>
          <a:xfrm>
            <a:off x="2517228" y="382841"/>
            <a:ext cx="7157544" cy="1029549"/>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Sharing information with parents: </a:t>
            </a:r>
          </a:p>
          <a:p>
            <a:pPr algn="ctr"/>
            <a:r>
              <a:rPr lang="en-GB" dirty="0"/>
              <a:t> Making it visible</a:t>
            </a:r>
          </a:p>
        </p:txBody>
      </p:sp>
      <p:sp>
        <p:nvSpPr>
          <p:cNvPr id="8" name="Content Placeholder 7">
            <a:extLst>
              <a:ext uri="{FF2B5EF4-FFF2-40B4-BE49-F238E27FC236}">
                <a16:creationId xmlns:a16="http://schemas.microsoft.com/office/drawing/2014/main" id="{1424EBA0-E848-49C7-8EEA-E8DD10F60FBB}"/>
              </a:ext>
            </a:extLst>
          </p:cNvPr>
          <p:cNvSpPr>
            <a:spLocks noGrp="1"/>
          </p:cNvSpPr>
          <p:nvPr>
            <p:ph sz="quarter" idx="10"/>
          </p:nvPr>
        </p:nvSpPr>
        <p:spPr>
          <a:xfrm>
            <a:off x="865188" y="1736090"/>
            <a:ext cx="5682757" cy="1932020"/>
          </a:xfrm>
        </p:spPr>
        <p:txBody>
          <a:bodyPr/>
          <a:lstStyle/>
          <a:p>
            <a:pPr marL="0" indent="0">
              <a:buNone/>
            </a:pPr>
            <a:r>
              <a:rPr lang="en-GB" b="1" dirty="0"/>
              <a:t>At your setting:</a:t>
            </a:r>
          </a:p>
          <a:p>
            <a:r>
              <a:rPr lang="en-GB" dirty="0"/>
              <a:t>Meet the team display/poster with biographies and named SENCo</a:t>
            </a:r>
          </a:p>
          <a:p>
            <a:r>
              <a:rPr lang="en-GB" dirty="0"/>
              <a:t>Bullet pointed Vision/Values display on parent notice board</a:t>
            </a:r>
          </a:p>
          <a:p>
            <a:r>
              <a:rPr lang="en-GB" dirty="0"/>
              <a:t>Accessible SEND policy document with SENCo named.</a:t>
            </a:r>
          </a:p>
        </p:txBody>
      </p:sp>
      <p:pic>
        <p:nvPicPr>
          <p:cNvPr id="2056" name="Picture 8" descr="Paintpots Nurseries | Manchester | Facebook">
            <a:extLst>
              <a:ext uri="{FF2B5EF4-FFF2-40B4-BE49-F238E27FC236}">
                <a16:creationId xmlns:a16="http://schemas.microsoft.com/office/drawing/2014/main" id="{DD22E3BA-B50C-46B8-83CD-9F2211711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1" y="1522496"/>
            <a:ext cx="4638838" cy="34746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67DCF16A-DC12-4F03-8F9F-0D4048A8C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466"/>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000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A3BD94-C7BC-4F35-91A4-6328966CF72B}"/>
              </a:ext>
            </a:extLst>
          </p:cNvPr>
          <p:cNvSpPr>
            <a:spLocks noGrp="1"/>
          </p:cNvSpPr>
          <p:nvPr>
            <p:ph sz="quarter" idx="10"/>
          </p:nvPr>
        </p:nvSpPr>
        <p:spPr>
          <a:xfrm>
            <a:off x="318650" y="1572021"/>
            <a:ext cx="9899969" cy="4788131"/>
          </a:xfrm>
        </p:spPr>
        <p:txBody>
          <a:bodyPr/>
          <a:lstStyle/>
          <a:p>
            <a:r>
              <a:rPr lang="en-GB" b="1" u="sng" dirty="0"/>
              <a:t>Website/social media</a:t>
            </a:r>
          </a:p>
          <a:p>
            <a:endParaRPr lang="en-GB" dirty="0"/>
          </a:p>
          <a:p>
            <a:pPr marL="457200" indent="-457200">
              <a:buFont typeface="Arial" panose="020B0604020202020204" pitchFamily="34" charset="0"/>
              <a:buChar char="•"/>
            </a:pPr>
            <a:r>
              <a:rPr lang="en-GB" dirty="0"/>
              <a:t>Setting staff team photos and information </a:t>
            </a:r>
          </a:p>
          <a:p>
            <a:pPr marL="914400" lvl="1" indent="-457200">
              <a:buFont typeface="Arial" panose="020B0604020202020204" pitchFamily="34" charset="0"/>
              <a:buChar char="•"/>
            </a:pPr>
            <a:r>
              <a:rPr lang="en-GB" sz="2800" i="1" dirty="0"/>
              <a:t> Identified SENCo</a:t>
            </a:r>
          </a:p>
          <a:p>
            <a:pPr marL="457200" indent="-457200">
              <a:buFont typeface="Arial" panose="020B0604020202020204" pitchFamily="34" charset="0"/>
              <a:buChar char="•"/>
            </a:pPr>
            <a:r>
              <a:rPr lang="en-GB" dirty="0"/>
              <a:t>SEND policy – downloadable/printable</a:t>
            </a:r>
          </a:p>
          <a:p>
            <a:pPr marL="457200" indent="-457200">
              <a:buFont typeface="Arial" panose="020B0604020202020204" pitchFamily="34" charset="0"/>
              <a:buChar char="•"/>
            </a:pPr>
            <a:r>
              <a:rPr lang="en-GB" dirty="0"/>
              <a:t>Signposting LA Local Offer</a:t>
            </a:r>
          </a:p>
        </p:txBody>
      </p:sp>
      <p:sp>
        <p:nvSpPr>
          <p:cNvPr id="3" name="Text Placeholder 2">
            <a:extLst>
              <a:ext uri="{FF2B5EF4-FFF2-40B4-BE49-F238E27FC236}">
                <a16:creationId xmlns:a16="http://schemas.microsoft.com/office/drawing/2014/main" id="{37A3C5B7-F733-4FE8-A724-61C29A3AF2CF}"/>
              </a:ext>
            </a:extLst>
          </p:cNvPr>
          <p:cNvSpPr>
            <a:spLocks noGrp="1"/>
          </p:cNvSpPr>
          <p:nvPr>
            <p:ph type="body" sz="quarter" idx="11"/>
          </p:nvPr>
        </p:nvSpPr>
        <p:spPr>
          <a:xfrm>
            <a:off x="3081200" y="264192"/>
            <a:ext cx="6283517" cy="102525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Sharing information with parents:</a:t>
            </a:r>
          </a:p>
          <a:p>
            <a:pPr algn="ctr"/>
            <a:r>
              <a:rPr lang="en-GB" dirty="0"/>
              <a:t> Making it visible</a:t>
            </a:r>
          </a:p>
        </p:txBody>
      </p:sp>
      <p:pic>
        <p:nvPicPr>
          <p:cNvPr id="1032" name="Picture 8" descr="Social Bar: Social Media Icons - Ebay, Instagram, Discord, NFT, Telegram,  Etsy, WhatsApp Chat | Shopify App Store">
            <a:extLst>
              <a:ext uri="{FF2B5EF4-FFF2-40B4-BE49-F238E27FC236}">
                <a16:creationId xmlns:a16="http://schemas.microsoft.com/office/drawing/2014/main" id="{129645A2-762A-45D8-80AA-DC8A64F9A2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2329" y="1811466"/>
            <a:ext cx="3885140" cy="38851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31D5C692-6443-4C69-844E-3A5159CFD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0" y="494244"/>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317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8B10AB-8252-4C7A-89D3-4EB1E95A7415}"/>
              </a:ext>
            </a:extLst>
          </p:cNvPr>
          <p:cNvSpPr>
            <a:spLocks noGrp="1"/>
          </p:cNvSpPr>
          <p:nvPr>
            <p:ph sz="quarter" idx="10"/>
          </p:nvPr>
        </p:nvSpPr>
        <p:spPr>
          <a:xfrm>
            <a:off x="1338153" y="1316989"/>
            <a:ext cx="9899969" cy="4788131"/>
          </a:xfrm>
        </p:spPr>
        <p:txBody>
          <a:bodyPr/>
          <a:lstStyle/>
          <a:p>
            <a:r>
              <a:rPr lang="en-GB" u="sng" dirty="0"/>
              <a:t>What is the Local Offer?</a:t>
            </a:r>
          </a:p>
          <a:p>
            <a:r>
              <a:rPr lang="en-GB" b="0" i="0" dirty="0">
                <a:solidFill>
                  <a:srgbClr val="3A3A3A"/>
                </a:solidFill>
                <a:effectLst/>
                <a:latin typeface="-apple-system"/>
              </a:rPr>
              <a:t>The SEND Local Offer gives children and young people with SEND, and their families, information about what support services the local authority think will be available in their local area. Every local authority is responsible for writing a Local Offer and making sure it is available for everyone to see. </a:t>
            </a:r>
            <a:endParaRPr lang="en-GB" dirty="0"/>
          </a:p>
          <a:p>
            <a:endParaRPr lang="en-GB" dirty="0"/>
          </a:p>
          <a:p>
            <a:endParaRPr lang="en-GB" dirty="0"/>
          </a:p>
        </p:txBody>
      </p:sp>
      <p:sp>
        <p:nvSpPr>
          <p:cNvPr id="3" name="Text Placeholder 2">
            <a:extLst>
              <a:ext uri="{FF2B5EF4-FFF2-40B4-BE49-F238E27FC236}">
                <a16:creationId xmlns:a16="http://schemas.microsoft.com/office/drawing/2014/main" id="{FEC4782E-07D2-4DB3-8604-877D4EA7556C}"/>
              </a:ext>
            </a:extLst>
          </p:cNvPr>
          <p:cNvSpPr>
            <a:spLocks noGrp="1"/>
          </p:cNvSpPr>
          <p:nvPr>
            <p:ph type="body" sz="quarter" idx="11"/>
          </p:nvPr>
        </p:nvSpPr>
        <p:spPr>
          <a:xfrm>
            <a:off x="1889919" y="839788"/>
            <a:ext cx="8412162" cy="565150"/>
          </a:xfrm>
        </p:spPr>
        <p:txBody>
          <a:bodyPr/>
          <a:lstStyle/>
          <a:p>
            <a:pPr algn="ctr"/>
            <a:r>
              <a:rPr lang="en-GB" b="1" dirty="0">
                <a:solidFill>
                  <a:schemeClr val="accent5">
                    <a:lumMod val="50000"/>
                  </a:schemeClr>
                </a:solidFill>
              </a:rPr>
              <a:t>B&amp;NES SEND Local Offer</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1E2262C6-4C98-44BD-8540-D0EFEBF8F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69" y="449495"/>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78D576-4C63-4222-986A-A91B26763DAB}"/>
              </a:ext>
            </a:extLst>
          </p:cNvPr>
          <p:cNvPicPr>
            <a:picLocks noChangeAspect="1"/>
          </p:cNvPicPr>
          <p:nvPr/>
        </p:nvPicPr>
        <p:blipFill>
          <a:blip r:embed="rId3"/>
          <a:stretch>
            <a:fillRect/>
          </a:stretch>
        </p:blipFill>
        <p:spPr>
          <a:xfrm>
            <a:off x="3522753" y="3878331"/>
            <a:ext cx="4810161" cy="2139881"/>
          </a:xfrm>
          <a:prstGeom prst="rect">
            <a:avLst/>
          </a:prstGeom>
        </p:spPr>
      </p:pic>
      <p:sp>
        <p:nvSpPr>
          <p:cNvPr id="6" name="TextBox 5">
            <a:extLst>
              <a:ext uri="{FF2B5EF4-FFF2-40B4-BE49-F238E27FC236}">
                <a16:creationId xmlns:a16="http://schemas.microsoft.com/office/drawing/2014/main" id="{96E0E906-6A33-4E20-8454-31768184A93B}"/>
              </a:ext>
            </a:extLst>
          </p:cNvPr>
          <p:cNvSpPr txBox="1"/>
          <p:nvPr/>
        </p:nvSpPr>
        <p:spPr>
          <a:xfrm>
            <a:off x="4432738" y="6211669"/>
            <a:ext cx="3326524" cy="646331"/>
          </a:xfrm>
          <a:prstGeom prst="rect">
            <a:avLst/>
          </a:prstGeom>
          <a:noFill/>
        </p:spPr>
        <p:txBody>
          <a:bodyPr wrap="square">
            <a:spAutoFit/>
          </a:bodyPr>
          <a:lstStyle/>
          <a:p>
            <a:r>
              <a:rPr lang="en-GB" dirty="0">
                <a:hlinkClick r:id="rId4"/>
              </a:rPr>
              <a:t>https://livewell.bathnes.gov.uk/</a:t>
            </a:r>
            <a:endParaRPr lang="en-GB" dirty="0"/>
          </a:p>
          <a:p>
            <a:endParaRPr lang="en-GB" dirty="0"/>
          </a:p>
        </p:txBody>
      </p:sp>
    </p:spTree>
    <p:extLst>
      <p:ext uri="{BB962C8B-B14F-4D97-AF65-F5344CB8AC3E}">
        <p14:creationId xmlns:p14="http://schemas.microsoft.com/office/powerpoint/2010/main" val="936902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944766" y="248368"/>
            <a:ext cx="8298569" cy="1043346"/>
          </a:xfrm>
          <a:noFill/>
        </p:spPr>
        <p:txBody>
          <a:bodyPr/>
          <a:lstStyle/>
          <a:p>
            <a:pPr algn="ctr"/>
            <a:r>
              <a:rPr lang="en-GB" sz="2000" dirty="0"/>
              <a:t>Hello Everyone </a:t>
            </a:r>
            <a:r>
              <a:rPr lang="en-GB" sz="2000" dirty="0">
                <a:sym typeface="Wingdings" panose="05000000000000000000" pitchFamily="2" charset="2"/>
              </a:rPr>
              <a:t> </a:t>
            </a:r>
            <a:br>
              <a:rPr lang="en-GB" sz="2000" dirty="0"/>
            </a:br>
            <a:r>
              <a:rPr lang="en-GB" sz="2000" dirty="0"/>
              <a:t>Please be familiarising yourself with the </a:t>
            </a:r>
            <a:br>
              <a:rPr lang="en-GB" sz="2000" dirty="0"/>
            </a:br>
            <a:r>
              <a:rPr lang="en-GB" sz="2000" dirty="0"/>
              <a:t>Zoom Training Etiquette while you wait for the training session to begin.</a:t>
            </a:r>
            <a:br>
              <a:rPr lang="en-GB" sz="2000" dirty="0"/>
            </a:br>
            <a:endParaRPr lang="en-GB" sz="2000"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drawing, food&#10;&#10;Description automatically generated">
            <a:extLst>
              <a:ext uri="{FF2B5EF4-FFF2-40B4-BE49-F238E27FC236}">
                <a16:creationId xmlns:a16="http://schemas.microsoft.com/office/drawing/2014/main" id="{33D8AAB4-0C5E-47E0-AB52-8934957EEBDB}"/>
              </a:ext>
            </a:extLst>
          </p:cNvPr>
          <p:cNvPicPr>
            <a:picLocks noGrp="1" noChangeAspect="1"/>
          </p:cNvPicPr>
          <p:nvPr>
            <p:ph sz="quarter" idx="10"/>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7682" y="1816253"/>
            <a:ext cx="1090132" cy="907492"/>
          </a:xfrm>
          <a:prstGeom prst="rect">
            <a:avLst/>
          </a:prstGeom>
        </p:spPr>
      </p:pic>
      <p:pic>
        <p:nvPicPr>
          <p:cNvPr id="6" name="Picture 4" descr="Listening Ear Cliparts, Stock Vector And Royalty Free Listening Ear  Illustrations">
            <a:extLst>
              <a:ext uri="{FF2B5EF4-FFF2-40B4-BE49-F238E27FC236}">
                <a16:creationId xmlns:a16="http://schemas.microsoft.com/office/drawing/2014/main" id="{5BBD5774-D29B-4D1D-97C3-B1498FF30BA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940" y="4526365"/>
            <a:ext cx="1131826" cy="1131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ute clipart">
            <a:extLst>
              <a:ext uri="{FF2B5EF4-FFF2-40B4-BE49-F238E27FC236}">
                <a16:creationId xmlns:a16="http://schemas.microsoft.com/office/drawing/2014/main" id="{76B33BFC-CFDA-422D-A88D-B3C17B8B9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766" y="2982812"/>
            <a:ext cx="115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turnerb\AppData\Local\Microsoft\Windows\Temporary Internet Files\Content.IE5\YZD1ECA0\opinions_&amp;_suggestions[1].jpg">
            <a:extLst>
              <a:ext uri="{FF2B5EF4-FFF2-40B4-BE49-F238E27FC236}">
                <a16:creationId xmlns:a16="http://schemas.microsoft.com/office/drawing/2014/main" id="{5331ABC3-15CA-483F-BB79-5E660CB9F6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4950" y="1551739"/>
            <a:ext cx="1261929" cy="1089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turnerb\AppData\Local\Microsoft\Windows\Temporary Internet Files\Content.IE5\M76GHR3H\confidential_stamp1[1].jpg">
            <a:extLst>
              <a:ext uri="{FF2B5EF4-FFF2-40B4-BE49-F238E27FC236}">
                <a16:creationId xmlns:a16="http://schemas.microsoft.com/office/drawing/2014/main" id="{E5BE1A12-580F-4485-88C6-66788438A10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23092">
            <a:off x="6932710" y="3355985"/>
            <a:ext cx="1467788" cy="12241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224404-ED3C-4114-986A-3CD528DF745C}"/>
              </a:ext>
            </a:extLst>
          </p:cNvPr>
          <p:cNvSpPr txBox="1"/>
          <p:nvPr/>
        </p:nvSpPr>
        <p:spPr>
          <a:xfrm>
            <a:off x="2116759" y="1629490"/>
            <a:ext cx="2448272" cy="1384995"/>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Please ensure that where possible you are wearing headphones as this will keep distractions and external noise levels to a minimum </a:t>
            </a:r>
          </a:p>
        </p:txBody>
      </p:sp>
      <p:sp>
        <p:nvSpPr>
          <p:cNvPr id="11" name="TextBox 10">
            <a:extLst>
              <a:ext uri="{FF2B5EF4-FFF2-40B4-BE49-F238E27FC236}">
                <a16:creationId xmlns:a16="http://schemas.microsoft.com/office/drawing/2014/main" id="{D18DFB55-DA11-45B6-838A-AB49C0816069}"/>
              </a:ext>
            </a:extLst>
          </p:cNvPr>
          <p:cNvSpPr txBox="1"/>
          <p:nvPr/>
        </p:nvSpPr>
        <p:spPr>
          <a:xfrm>
            <a:off x="2128889" y="3170128"/>
            <a:ext cx="2664332" cy="2462213"/>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Please remain muted until the session leader advises you to unmute. This avoids any difficulty with overlapping speech. </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Please be mindful to listen to your colleagues when they are voicing their ideas or sharing experiences!</a:t>
            </a:r>
          </a:p>
        </p:txBody>
      </p:sp>
      <p:sp>
        <p:nvSpPr>
          <p:cNvPr id="12" name="TextBox 11">
            <a:extLst>
              <a:ext uri="{FF2B5EF4-FFF2-40B4-BE49-F238E27FC236}">
                <a16:creationId xmlns:a16="http://schemas.microsoft.com/office/drawing/2014/main" id="{F8D45F52-B43A-4E46-9E6A-FFC9C07788BF}"/>
              </a:ext>
            </a:extLst>
          </p:cNvPr>
          <p:cNvSpPr txBox="1"/>
          <p:nvPr/>
        </p:nvSpPr>
        <p:spPr>
          <a:xfrm>
            <a:off x="8512117" y="1785172"/>
            <a:ext cx="3126248"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Be open to and respectful of other people’s opinions and suggestions</a:t>
            </a:r>
          </a:p>
        </p:txBody>
      </p:sp>
      <p:sp>
        <p:nvSpPr>
          <p:cNvPr id="13" name="TextBox 12">
            <a:extLst>
              <a:ext uri="{FF2B5EF4-FFF2-40B4-BE49-F238E27FC236}">
                <a16:creationId xmlns:a16="http://schemas.microsoft.com/office/drawing/2014/main" id="{36A5ACE0-D889-4F96-88B3-5A2544029E20}"/>
              </a:ext>
            </a:extLst>
          </p:cNvPr>
          <p:cNvSpPr txBox="1"/>
          <p:nvPr/>
        </p:nvSpPr>
        <p:spPr>
          <a:xfrm>
            <a:off x="8512117" y="3053013"/>
            <a:ext cx="3419150" cy="230832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It may be that there will be anecdotal references made to families and children with which you are working. When referring to particular children please use initials only.</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Please remember that this information is </a:t>
            </a:r>
            <a:r>
              <a:rPr lang="en-GB" sz="1400" b="1" dirty="0">
                <a:latin typeface="Arial" panose="020B0604020202020204" pitchFamily="34" charset="0"/>
                <a:cs typeface="Arial" panose="020B0604020202020204" pitchFamily="34" charset="0"/>
              </a:rPr>
              <a:t>confidential </a:t>
            </a:r>
            <a:r>
              <a:rPr lang="en-GB" sz="1400" dirty="0">
                <a:latin typeface="Arial" panose="020B0604020202020204" pitchFamily="34" charset="0"/>
                <a:cs typeface="Arial" panose="020B0604020202020204" pitchFamily="34" charset="0"/>
              </a:rPr>
              <a:t>and should not be discussed outside of this Zoom room</a:t>
            </a:r>
          </a:p>
          <a:p>
            <a:endParaRPr lang="en-GB" dirty="0"/>
          </a:p>
        </p:txBody>
      </p:sp>
    </p:spTree>
    <p:extLst>
      <p:ext uri="{BB962C8B-B14F-4D97-AF65-F5344CB8AC3E}">
        <p14:creationId xmlns:p14="http://schemas.microsoft.com/office/powerpoint/2010/main" val="269049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E5D7C5-B1BE-437D-861E-9F77E0F94F21}"/>
              </a:ext>
            </a:extLst>
          </p:cNvPr>
          <p:cNvSpPr>
            <a:spLocks noGrp="1"/>
          </p:cNvSpPr>
          <p:nvPr>
            <p:ph sz="quarter" idx="10"/>
          </p:nvPr>
        </p:nvSpPr>
        <p:spPr>
          <a:xfrm>
            <a:off x="865188" y="1485155"/>
            <a:ext cx="9899969" cy="4788131"/>
          </a:xfrm>
        </p:spPr>
        <p:txBody>
          <a:bodyPr/>
          <a:lstStyle/>
          <a:p>
            <a:r>
              <a:rPr lang="en-GB" sz="2400" dirty="0"/>
              <a:t>SEND assessment in the Early Years requires practitioners to have key skills. Accessible training is imperative to enable Early Years practitioners to understand and develop the range of skills needed to undertake SEND assessments.</a:t>
            </a:r>
          </a:p>
        </p:txBody>
      </p:sp>
      <p:sp>
        <p:nvSpPr>
          <p:cNvPr id="3" name="Text Placeholder 2">
            <a:extLst>
              <a:ext uri="{FF2B5EF4-FFF2-40B4-BE49-F238E27FC236}">
                <a16:creationId xmlns:a16="http://schemas.microsoft.com/office/drawing/2014/main" id="{510F4D76-90F6-4C1D-BDBB-361E3E3E5DD3}"/>
              </a:ext>
            </a:extLst>
          </p:cNvPr>
          <p:cNvSpPr>
            <a:spLocks noGrp="1"/>
          </p:cNvSpPr>
          <p:nvPr>
            <p:ph type="body" sz="quarter" idx="11"/>
          </p:nvPr>
        </p:nvSpPr>
        <p:spPr>
          <a:xfrm>
            <a:off x="2942897" y="646935"/>
            <a:ext cx="6537434"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Practitioner Key Skills and Knowledge</a:t>
            </a:r>
          </a:p>
        </p:txBody>
      </p:sp>
      <p:sp>
        <p:nvSpPr>
          <p:cNvPr id="4" name="Content Placeholder 1">
            <a:extLst>
              <a:ext uri="{FF2B5EF4-FFF2-40B4-BE49-F238E27FC236}">
                <a16:creationId xmlns:a16="http://schemas.microsoft.com/office/drawing/2014/main" id="{95E80956-DFAE-4941-8076-0A6625283E4A}"/>
              </a:ext>
            </a:extLst>
          </p:cNvPr>
          <p:cNvSpPr txBox="1">
            <a:spLocks/>
          </p:cNvSpPr>
          <p:nvPr/>
        </p:nvSpPr>
        <p:spPr>
          <a:xfrm>
            <a:off x="865188" y="3178274"/>
            <a:ext cx="10759253" cy="2928236"/>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t>Practitioners must be able to:</a:t>
            </a:r>
          </a:p>
          <a:p>
            <a:r>
              <a:rPr lang="en-GB" sz="2200" dirty="0"/>
              <a:t> • access the current Statutory Framework for the EYFS and have a sound working knowledge of the whole framework</a:t>
            </a:r>
          </a:p>
          <a:p>
            <a:r>
              <a:rPr lang="en-GB" sz="2200" dirty="0"/>
              <a:t> • have a sound working knowledge of the current SEND Code of Practice </a:t>
            </a:r>
          </a:p>
          <a:p>
            <a:r>
              <a:rPr lang="en-GB" sz="2200" dirty="0"/>
              <a:t>• have a clear knowledge and understanding of their setting’s SEND policy and Graduated Response </a:t>
            </a:r>
          </a:p>
          <a:p>
            <a:r>
              <a:rPr lang="en-GB" sz="2200" dirty="0"/>
              <a:t>• engage parents and carers in a child’s learning and development </a:t>
            </a:r>
          </a:p>
        </p:txBody>
      </p:sp>
      <p:pic>
        <p:nvPicPr>
          <p:cNvPr id="5" name="Picture 2" descr="C:\Users\SimonsV\AppData\Local\Microsoft\Windows\Temporary Internet Files\Content.Outlook\OFGLL62P\EIS web logo small.png">
            <a:extLst>
              <a:ext uri="{FF2B5EF4-FFF2-40B4-BE49-F238E27FC236}">
                <a16:creationId xmlns:a16="http://schemas.microsoft.com/office/drawing/2014/main" id="{84542216-657B-4F53-A105-070E6B693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0895"/>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47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2FD0FD9-F1BA-4048-AD6A-C9ED7A793138}"/>
              </a:ext>
            </a:extLst>
          </p:cNvPr>
          <p:cNvSpPr>
            <a:spLocks noGrp="1"/>
          </p:cNvSpPr>
          <p:nvPr>
            <p:ph type="body" sz="quarter" idx="11"/>
          </p:nvPr>
        </p:nvSpPr>
        <p:spPr>
          <a:xfrm>
            <a:off x="3031264" y="251209"/>
            <a:ext cx="6276619"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Shining a light on the key person role</a:t>
            </a:r>
          </a:p>
        </p:txBody>
      </p:sp>
      <p:pic>
        <p:nvPicPr>
          <p:cNvPr id="9" name="Picture 8" descr="A picture containing text&#10;&#10;Description automatically generated">
            <a:extLst>
              <a:ext uri="{FF2B5EF4-FFF2-40B4-BE49-F238E27FC236}">
                <a16:creationId xmlns:a16="http://schemas.microsoft.com/office/drawing/2014/main" id="{2BB46761-862C-419F-9045-68E26F09F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155" y="2618943"/>
            <a:ext cx="2427034" cy="2526321"/>
          </a:xfrm>
          <a:prstGeom prst="rect">
            <a:avLst/>
          </a:prstGeom>
        </p:spPr>
      </p:pic>
      <p:pic>
        <p:nvPicPr>
          <p:cNvPr id="10" name="Picture 9" descr="A picture containing clipart&#10;&#10;Description automatically generated">
            <a:extLst>
              <a:ext uri="{FF2B5EF4-FFF2-40B4-BE49-F238E27FC236}">
                <a16:creationId xmlns:a16="http://schemas.microsoft.com/office/drawing/2014/main" id="{57D35635-FDC4-4FD7-9110-340EEC9EF8D1}"/>
              </a:ext>
            </a:extLst>
          </p:cNvPr>
          <p:cNvPicPr>
            <a:picLocks noChangeAspect="1"/>
          </p:cNvPicPr>
          <p:nvPr/>
        </p:nvPicPr>
        <p:blipFill rotWithShape="1">
          <a:blip r:embed="rId4">
            <a:extLst>
              <a:ext uri="{28A0092B-C50C-407E-A947-70E740481C1C}">
                <a14:useLocalDpi xmlns:a14="http://schemas.microsoft.com/office/drawing/2010/main" val="0"/>
              </a:ext>
            </a:extLst>
          </a:blip>
          <a:srcRect l="3096" r="9457"/>
          <a:stretch/>
        </p:blipFill>
        <p:spPr>
          <a:xfrm>
            <a:off x="5117438" y="2474999"/>
            <a:ext cx="1757205" cy="2601067"/>
          </a:xfrm>
          <a:prstGeom prst="rect">
            <a:avLst/>
          </a:prstGeom>
        </p:spPr>
      </p:pic>
      <p:pic>
        <p:nvPicPr>
          <p:cNvPr id="11" name="Content Placeholder 5">
            <a:extLst>
              <a:ext uri="{FF2B5EF4-FFF2-40B4-BE49-F238E27FC236}">
                <a16:creationId xmlns:a16="http://schemas.microsoft.com/office/drawing/2014/main" id="{ED3526E2-8A4F-4438-8B7F-AE1D34635E59}"/>
              </a:ext>
            </a:extLst>
          </p:cNvPr>
          <p:cNvPicPr>
            <a:picLocks noChangeAspect="1"/>
          </p:cNvPicPr>
          <p:nvPr/>
        </p:nvPicPr>
        <p:blipFill rotWithShape="1">
          <a:blip r:embed="rId5">
            <a:alphaModFix/>
          </a:blip>
          <a:srcRect l="18991" t="1" r="19403" b="1352"/>
          <a:stretch/>
        </p:blipFill>
        <p:spPr>
          <a:xfrm>
            <a:off x="3133648" y="2581569"/>
            <a:ext cx="1619758" cy="2601067"/>
          </a:xfrm>
          <a:prstGeom prst="rect">
            <a:avLst/>
          </a:prstGeom>
        </p:spPr>
      </p:pic>
      <p:pic>
        <p:nvPicPr>
          <p:cNvPr id="12" name="Picture 11" descr="A picture containing toy, clipart&#10;&#10;Description automatically generated">
            <a:extLst>
              <a:ext uri="{FF2B5EF4-FFF2-40B4-BE49-F238E27FC236}">
                <a16:creationId xmlns:a16="http://schemas.microsoft.com/office/drawing/2014/main" id="{27645A05-76D4-4B83-89C8-7CAA021FEA24}"/>
              </a:ext>
            </a:extLst>
          </p:cNvPr>
          <p:cNvPicPr>
            <a:picLocks noChangeAspect="1"/>
          </p:cNvPicPr>
          <p:nvPr/>
        </p:nvPicPr>
        <p:blipFill rotWithShape="1">
          <a:blip r:embed="rId6">
            <a:extLst>
              <a:ext uri="{28A0092B-C50C-407E-A947-70E740481C1C}">
                <a14:useLocalDpi xmlns:a14="http://schemas.microsoft.com/office/drawing/2010/main" val="0"/>
              </a:ext>
            </a:extLst>
          </a:blip>
          <a:srcRect r="2" b="7749"/>
          <a:stretch/>
        </p:blipFill>
        <p:spPr>
          <a:xfrm>
            <a:off x="7019568" y="1574723"/>
            <a:ext cx="2827561" cy="4185400"/>
          </a:xfrm>
          <a:prstGeom prst="rect">
            <a:avLst/>
          </a:prstGeom>
        </p:spPr>
      </p:pic>
      <p:pic>
        <p:nvPicPr>
          <p:cNvPr id="4100" name="Picture 4" descr="Spotlight - Spotlight Clipart Png Transparent PNG - 600x404 - Free Download  on NicePNG">
            <a:extLst>
              <a:ext uri="{FF2B5EF4-FFF2-40B4-BE49-F238E27FC236}">
                <a16:creationId xmlns:a16="http://schemas.microsoft.com/office/drawing/2014/main" id="{86C0DB1F-8C5C-42D8-B14E-41192F9E579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80591">
            <a:off x="4802340" y="672483"/>
            <a:ext cx="3700254" cy="20529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CEE4D66-09D4-4898-B1A3-2C6CE23E278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36518" y="2698808"/>
            <a:ext cx="1844578" cy="1937229"/>
          </a:xfrm>
          <a:prstGeom prst="rect">
            <a:avLst/>
          </a:prstGeom>
        </p:spPr>
      </p:pic>
      <p:sp>
        <p:nvSpPr>
          <p:cNvPr id="2" name="TextBox 1">
            <a:extLst>
              <a:ext uri="{FF2B5EF4-FFF2-40B4-BE49-F238E27FC236}">
                <a16:creationId xmlns:a16="http://schemas.microsoft.com/office/drawing/2014/main" id="{5AC424BB-879C-49AC-AD20-D6B51BB60C9E}"/>
              </a:ext>
            </a:extLst>
          </p:cNvPr>
          <p:cNvSpPr txBox="1"/>
          <p:nvPr/>
        </p:nvSpPr>
        <p:spPr>
          <a:xfrm>
            <a:off x="1082565" y="5280713"/>
            <a:ext cx="1124607" cy="369332"/>
          </a:xfrm>
          <a:prstGeom prst="rect">
            <a:avLst/>
          </a:prstGeom>
          <a:noFill/>
        </p:spPr>
        <p:txBody>
          <a:bodyPr wrap="square" rtlCol="0">
            <a:spAutoFit/>
          </a:bodyPr>
          <a:lstStyle/>
          <a:p>
            <a:r>
              <a:rPr lang="en-GB" dirty="0"/>
              <a:t>Provider</a:t>
            </a:r>
          </a:p>
        </p:txBody>
      </p:sp>
      <p:sp>
        <p:nvSpPr>
          <p:cNvPr id="14" name="TextBox 13">
            <a:extLst>
              <a:ext uri="{FF2B5EF4-FFF2-40B4-BE49-F238E27FC236}">
                <a16:creationId xmlns:a16="http://schemas.microsoft.com/office/drawing/2014/main" id="{7175603C-F341-4743-A2ED-3F1B17800F6D}"/>
              </a:ext>
            </a:extLst>
          </p:cNvPr>
          <p:cNvSpPr txBox="1"/>
          <p:nvPr/>
        </p:nvSpPr>
        <p:spPr>
          <a:xfrm>
            <a:off x="3387732" y="5321754"/>
            <a:ext cx="1881351" cy="369332"/>
          </a:xfrm>
          <a:prstGeom prst="rect">
            <a:avLst/>
          </a:prstGeom>
          <a:noFill/>
        </p:spPr>
        <p:txBody>
          <a:bodyPr wrap="square" rtlCol="0">
            <a:spAutoFit/>
          </a:bodyPr>
          <a:lstStyle/>
          <a:p>
            <a:r>
              <a:rPr lang="en-GB" dirty="0"/>
              <a:t>Manager</a:t>
            </a:r>
          </a:p>
        </p:txBody>
      </p:sp>
      <p:sp>
        <p:nvSpPr>
          <p:cNvPr id="15" name="TextBox 14">
            <a:extLst>
              <a:ext uri="{FF2B5EF4-FFF2-40B4-BE49-F238E27FC236}">
                <a16:creationId xmlns:a16="http://schemas.microsoft.com/office/drawing/2014/main" id="{687B5B40-6016-4034-88B2-F58EC13B4053}"/>
              </a:ext>
            </a:extLst>
          </p:cNvPr>
          <p:cNvSpPr txBox="1"/>
          <p:nvPr/>
        </p:nvSpPr>
        <p:spPr>
          <a:xfrm>
            <a:off x="5547520" y="5321754"/>
            <a:ext cx="1881351" cy="369332"/>
          </a:xfrm>
          <a:prstGeom prst="rect">
            <a:avLst/>
          </a:prstGeom>
          <a:noFill/>
        </p:spPr>
        <p:txBody>
          <a:bodyPr wrap="square" rtlCol="0">
            <a:spAutoFit/>
          </a:bodyPr>
          <a:lstStyle/>
          <a:p>
            <a:r>
              <a:rPr lang="en-GB" dirty="0"/>
              <a:t>SENCo</a:t>
            </a:r>
          </a:p>
        </p:txBody>
      </p:sp>
      <p:sp>
        <p:nvSpPr>
          <p:cNvPr id="16" name="TextBox 15">
            <a:extLst>
              <a:ext uri="{FF2B5EF4-FFF2-40B4-BE49-F238E27FC236}">
                <a16:creationId xmlns:a16="http://schemas.microsoft.com/office/drawing/2014/main" id="{786662A3-5475-4244-86E7-94481667BA34}"/>
              </a:ext>
            </a:extLst>
          </p:cNvPr>
          <p:cNvSpPr txBox="1"/>
          <p:nvPr/>
        </p:nvSpPr>
        <p:spPr>
          <a:xfrm>
            <a:off x="7751969" y="5760123"/>
            <a:ext cx="1881351" cy="369332"/>
          </a:xfrm>
          <a:prstGeom prst="rect">
            <a:avLst/>
          </a:prstGeom>
          <a:noFill/>
        </p:spPr>
        <p:txBody>
          <a:bodyPr wrap="square" rtlCol="0">
            <a:spAutoFit/>
          </a:bodyPr>
          <a:lstStyle/>
          <a:p>
            <a:r>
              <a:rPr lang="en-GB" dirty="0"/>
              <a:t>Key Person</a:t>
            </a:r>
          </a:p>
        </p:txBody>
      </p:sp>
      <p:sp>
        <p:nvSpPr>
          <p:cNvPr id="17" name="TextBox 16">
            <a:extLst>
              <a:ext uri="{FF2B5EF4-FFF2-40B4-BE49-F238E27FC236}">
                <a16:creationId xmlns:a16="http://schemas.microsoft.com/office/drawing/2014/main" id="{97300B9F-FDA3-4577-8F02-D4C8169A7AC1}"/>
              </a:ext>
            </a:extLst>
          </p:cNvPr>
          <p:cNvSpPr txBox="1"/>
          <p:nvPr/>
        </p:nvSpPr>
        <p:spPr>
          <a:xfrm>
            <a:off x="10054056" y="4775932"/>
            <a:ext cx="1881351" cy="369332"/>
          </a:xfrm>
          <a:prstGeom prst="rect">
            <a:avLst/>
          </a:prstGeom>
          <a:noFill/>
        </p:spPr>
        <p:txBody>
          <a:bodyPr wrap="square" rtlCol="0">
            <a:spAutoFit/>
          </a:bodyPr>
          <a:lstStyle/>
          <a:p>
            <a:r>
              <a:rPr lang="en-GB" dirty="0"/>
              <a:t>Parents and child</a:t>
            </a:r>
          </a:p>
        </p:txBody>
      </p:sp>
      <p:pic>
        <p:nvPicPr>
          <p:cNvPr id="18" name="Picture 2" descr="C:\Users\SimonsV\AppData\Local\Microsoft\Windows\Temporary Internet Files\Content.Outlook\OFGLL62P\EIS web logo small.png">
            <a:extLst>
              <a:ext uri="{FF2B5EF4-FFF2-40B4-BE49-F238E27FC236}">
                <a16:creationId xmlns:a16="http://schemas.microsoft.com/office/drawing/2014/main" id="{A582D345-F84C-4BF4-8503-D65DBE5A0A3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500895"/>
            <a:ext cx="2260598" cy="51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69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62BC7D-0C8C-4702-87F9-49BCA0915D12}"/>
              </a:ext>
            </a:extLst>
          </p:cNvPr>
          <p:cNvSpPr>
            <a:spLocks noGrp="1"/>
          </p:cNvSpPr>
          <p:nvPr>
            <p:ph sz="quarter" idx="10"/>
          </p:nvPr>
        </p:nvSpPr>
        <p:spPr>
          <a:xfrm>
            <a:off x="5708691" y="1842507"/>
            <a:ext cx="6157488" cy="3339093"/>
          </a:xfrm>
        </p:spPr>
        <p:txBody>
          <a:bodyPr/>
          <a:lstStyle/>
          <a:p>
            <a:pPr algn="ctr"/>
            <a:endParaRPr lang="en-GB" dirty="0"/>
          </a:p>
          <a:p>
            <a:pPr algn="ctr"/>
            <a:endParaRPr lang="en-GB" dirty="0"/>
          </a:p>
          <a:p>
            <a:pPr algn="ctr"/>
            <a:r>
              <a:rPr lang="en-GB" dirty="0"/>
              <a:t>Why is the key person so important when supporting children with SEND in Early Years settings?</a:t>
            </a:r>
          </a:p>
          <a:p>
            <a:pPr algn="ctr"/>
            <a:r>
              <a:rPr lang="en-GB" dirty="0"/>
              <a:t>Type one reason into the Chat Box</a:t>
            </a:r>
          </a:p>
          <a:p>
            <a:pPr algn="ctr"/>
            <a:endParaRPr lang="en-GB" dirty="0"/>
          </a:p>
          <a:p>
            <a:pPr algn="ctr"/>
            <a:endParaRPr lang="en-GB" dirty="0"/>
          </a:p>
          <a:p>
            <a:pPr algn="ctr"/>
            <a:endParaRPr lang="en-GB" dirty="0"/>
          </a:p>
          <a:p>
            <a:pPr algn="ctr"/>
            <a:endParaRPr lang="en-GB" dirty="0"/>
          </a:p>
          <a:p>
            <a:pPr algn="ctr"/>
            <a:endParaRPr lang="en-GB" dirty="0"/>
          </a:p>
          <a:p>
            <a:pPr algn="ctr"/>
            <a:endParaRPr lang="en-GB" dirty="0"/>
          </a:p>
          <a:p>
            <a:pPr algn="ctr"/>
            <a:r>
              <a:rPr lang="en-GB" dirty="0"/>
              <a:t>	</a:t>
            </a:r>
          </a:p>
          <a:p>
            <a:pPr algn="ctr"/>
            <a:endParaRPr lang="en-GB" dirty="0"/>
          </a:p>
        </p:txBody>
      </p:sp>
      <p:sp>
        <p:nvSpPr>
          <p:cNvPr id="3" name="Text Placeholder 2">
            <a:extLst>
              <a:ext uri="{FF2B5EF4-FFF2-40B4-BE49-F238E27FC236}">
                <a16:creationId xmlns:a16="http://schemas.microsoft.com/office/drawing/2014/main" id="{1F8A2A6E-7CF4-4E13-9FD2-88E522E2D7A6}"/>
              </a:ext>
            </a:extLst>
          </p:cNvPr>
          <p:cNvSpPr>
            <a:spLocks noGrp="1"/>
          </p:cNvSpPr>
          <p:nvPr>
            <p:ph type="body" sz="quarter" idx="11"/>
          </p:nvPr>
        </p:nvSpPr>
        <p:spPr>
          <a:xfrm>
            <a:off x="2638097" y="661112"/>
            <a:ext cx="7091198" cy="56859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Chat Box Question</a:t>
            </a:r>
          </a:p>
        </p:txBody>
      </p:sp>
      <p:pic>
        <p:nvPicPr>
          <p:cNvPr id="2050" name="Picture 2" descr="Image Result For Chat Box - Sign, HD Png Download , Transparent Png Image -  PNGitem">
            <a:extLst>
              <a:ext uri="{FF2B5EF4-FFF2-40B4-BE49-F238E27FC236}">
                <a16:creationId xmlns:a16="http://schemas.microsoft.com/office/drawing/2014/main" id="{BF500BC3-DD62-41C6-A4E5-BDE836437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90" y="2381300"/>
            <a:ext cx="5109601" cy="31156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SimonsV\AppData\Local\Microsoft\Windows\Temporary Internet Files\Content.Outlook\OFGLL62P\EIS web logo small.png">
            <a:extLst>
              <a:ext uri="{FF2B5EF4-FFF2-40B4-BE49-F238E27FC236}">
                <a16:creationId xmlns:a16="http://schemas.microsoft.com/office/drawing/2014/main" id="{AFA4F293-A60A-4005-857E-461B0EF85A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00895"/>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7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E52E5CB-AA68-4A90-ADE1-3F71F9B42ABE}"/>
              </a:ext>
            </a:extLst>
          </p:cNvPr>
          <p:cNvPicPr>
            <a:picLocks noGrp="1" noChangeAspect="1"/>
          </p:cNvPicPr>
          <p:nvPr>
            <p:ph sz="quarter" idx="10"/>
          </p:nvPr>
        </p:nvPicPr>
        <p:blipFill>
          <a:blip r:embed="rId2"/>
          <a:stretch>
            <a:fillRect/>
          </a:stretch>
        </p:blipFill>
        <p:spPr>
          <a:xfrm>
            <a:off x="504497" y="115614"/>
            <a:ext cx="11382702" cy="6400799"/>
          </a:xfrm>
          <a:prstGeom prst="rect">
            <a:avLst/>
          </a:prstGeom>
        </p:spPr>
      </p:pic>
    </p:spTree>
    <p:extLst>
      <p:ext uri="{BB962C8B-B14F-4D97-AF65-F5344CB8AC3E}">
        <p14:creationId xmlns:p14="http://schemas.microsoft.com/office/powerpoint/2010/main" val="1939814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6670CF-239A-4E4E-B563-54E4E74B4ECB}"/>
              </a:ext>
            </a:extLst>
          </p:cNvPr>
          <p:cNvSpPr>
            <a:spLocks noGrp="1"/>
          </p:cNvSpPr>
          <p:nvPr>
            <p:ph sz="quarter" idx="10"/>
          </p:nvPr>
        </p:nvSpPr>
        <p:spPr/>
        <p:txBody>
          <a:bodyPr/>
          <a:lstStyle/>
          <a:p>
            <a:pPr algn="l"/>
            <a:r>
              <a:rPr lang="en-GB" b="0" i="0" dirty="0">
                <a:solidFill>
                  <a:srgbClr val="3A3A3A"/>
                </a:solidFill>
                <a:effectLst/>
                <a:latin typeface="-apple-system"/>
              </a:rPr>
              <a:t>To be an inclusive provider, early years settings should be proactive at challenging and addressing any barriers to inclusion such as negativity, conscious and unconscious bias, and stereotyping. A fairer and more equal society benefits everyone and supports young </a:t>
            </a:r>
            <a:r>
              <a:rPr lang="en-GB" b="0" i="0" u="none" strike="noStrike" dirty="0">
                <a:effectLst/>
                <a:latin typeface="-apple-system"/>
              </a:rPr>
              <a:t>children’s development</a:t>
            </a:r>
            <a:r>
              <a:rPr lang="en-GB" b="0" i="0" dirty="0">
                <a:solidFill>
                  <a:srgbClr val="3A3A3A"/>
                </a:solidFill>
                <a:effectLst/>
                <a:latin typeface="-apple-system"/>
              </a:rPr>
              <a:t>, health, education and well-being.</a:t>
            </a:r>
          </a:p>
          <a:p>
            <a:pPr algn="l"/>
            <a:r>
              <a:rPr lang="en-GB" b="0" i="0" dirty="0">
                <a:solidFill>
                  <a:srgbClr val="3A3A3A"/>
                </a:solidFill>
                <a:effectLst/>
                <a:latin typeface="-apple-system"/>
              </a:rPr>
              <a:t>By constantly reviewing policy and practice and by asking other staff members “how are we doing?”, early years settings can develop and improve upon their inclusive practice to the benefit of all their learners, staff, parents and communities.</a:t>
            </a:r>
            <a:br>
              <a:rPr lang="en-GB" dirty="0"/>
            </a:br>
            <a:endParaRPr lang="en-GB" dirty="0"/>
          </a:p>
        </p:txBody>
      </p:sp>
      <p:sp>
        <p:nvSpPr>
          <p:cNvPr id="6" name="Text Placeholder 5">
            <a:extLst>
              <a:ext uri="{FF2B5EF4-FFF2-40B4-BE49-F238E27FC236}">
                <a16:creationId xmlns:a16="http://schemas.microsoft.com/office/drawing/2014/main" id="{9C9EA213-E8A5-4CDC-80ED-A86ECCA6C3BC}"/>
              </a:ext>
            </a:extLst>
          </p:cNvPr>
          <p:cNvSpPr>
            <a:spLocks noGrp="1"/>
          </p:cNvSpPr>
          <p:nvPr>
            <p:ph type="body" sz="quarter" idx="11"/>
          </p:nvPr>
        </p:nvSpPr>
        <p:spPr>
          <a:xfrm>
            <a:off x="2710402" y="798692"/>
            <a:ext cx="6771196"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Being an Inclusive provider</a:t>
            </a:r>
          </a:p>
        </p:txBody>
      </p:sp>
    </p:spTree>
    <p:extLst>
      <p:ext uri="{BB962C8B-B14F-4D97-AF65-F5344CB8AC3E}">
        <p14:creationId xmlns:p14="http://schemas.microsoft.com/office/powerpoint/2010/main" val="1142066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6072E954-DECE-40F8-B5D8-854D8DCC6569}"/>
              </a:ext>
            </a:extLst>
          </p:cNvPr>
          <p:cNvSpPr txBox="1">
            <a:spLocks/>
          </p:cNvSpPr>
          <p:nvPr/>
        </p:nvSpPr>
        <p:spPr>
          <a:xfrm>
            <a:off x="2302672" y="61504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Group Discussion</a:t>
            </a:r>
          </a:p>
        </p:txBody>
      </p:sp>
      <p:pic>
        <p:nvPicPr>
          <p:cNvPr id="6" name="Picture 5">
            <a:extLst>
              <a:ext uri="{FF2B5EF4-FFF2-40B4-BE49-F238E27FC236}">
                <a16:creationId xmlns:a16="http://schemas.microsoft.com/office/drawing/2014/main" id="{5FEA3F0F-4509-4AF9-9F44-2FAE3A849DAE}"/>
              </a:ext>
            </a:extLst>
          </p:cNvPr>
          <p:cNvPicPr>
            <a:picLocks noChangeAspect="1"/>
          </p:cNvPicPr>
          <p:nvPr/>
        </p:nvPicPr>
        <p:blipFill>
          <a:blip r:embed="rId4"/>
          <a:stretch>
            <a:fillRect/>
          </a:stretch>
        </p:blipFill>
        <p:spPr>
          <a:xfrm>
            <a:off x="2646061" y="2004027"/>
            <a:ext cx="6899877" cy="3899930"/>
          </a:xfrm>
          <a:prstGeom prst="rect">
            <a:avLst/>
          </a:prstGeom>
        </p:spPr>
      </p:pic>
    </p:spTree>
    <p:extLst>
      <p:ext uri="{BB962C8B-B14F-4D97-AF65-F5344CB8AC3E}">
        <p14:creationId xmlns:p14="http://schemas.microsoft.com/office/powerpoint/2010/main" val="3264551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text, ground&#10;&#10;Description automatically generated">
            <a:extLst>
              <a:ext uri="{FF2B5EF4-FFF2-40B4-BE49-F238E27FC236}">
                <a16:creationId xmlns:a16="http://schemas.microsoft.com/office/drawing/2014/main" id="{6A0B363F-A7FD-4985-B6C8-DA4473E2C9BE}"/>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9760" y="615042"/>
            <a:ext cx="6252479" cy="5404304"/>
          </a:xfrm>
          <a:prstGeom prst="rect">
            <a:avLst/>
          </a:prstGeom>
        </p:spPr>
      </p:pic>
    </p:spTree>
    <p:extLst>
      <p:ext uri="{BB962C8B-B14F-4D97-AF65-F5344CB8AC3E}">
        <p14:creationId xmlns:p14="http://schemas.microsoft.com/office/powerpoint/2010/main" val="3221778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a:extLst>
              <a:ext uri="{FF2B5EF4-FFF2-40B4-BE49-F238E27FC236}">
                <a16:creationId xmlns:a16="http://schemas.microsoft.com/office/drawing/2014/main" id="{E3FC9BA1-0C97-4054-BD7B-7371177BD20D}"/>
              </a:ext>
            </a:extLst>
          </p:cNvPr>
          <p:cNvSpPr>
            <a:spLocks noGrp="1"/>
          </p:cNvSpPr>
          <p:nvPr>
            <p:ph type="body" sz="quarter" idx="11"/>
          </p:nvPr>
        </p:nvSpPr>
        <p:spPr>
          <a:xfrm>
            <a:off x="2827281" y="286931"/>
            <a:ext cx="6232635" cy="102686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Part 2: Creating inclusive, </a:t>
            </a:r>
          </a:p>
          <a:p>
            <a:pPr algn="ctr"/>
            <a:r>
              <a:rPr lang="en-GB" b="1" dirty="0"/>
              <a:t>enabling environments</a:t>
            </a:r>
          </a:p>
        </p:txBody>
      </p:sp>
      <p:pic>
        <p:nvPicPr>
          <p:cNvPr id="8" name="Picture 7" descr="Text&#10;&#10;Description automatically generated">
            <a:extLst>
              <a:ext uri="{FF2B5EF4-FFF2-40B4-BE49-F238E27FC236}">
                <a16:creationId xmlns:a16="http://schemas.microsoft.com/office/drawing/2014/main" id="{9D20CDD2-7CCD-446F-AB93-87D7182B9DA6}"/>
              </a:ext>
            </a:extLst>
          </p:cNvPr>
          <p:cNvPicPr>
            <a:picLocks noChangeAspect="1"/>
          </p:cNvPicPr>
          <p:nvPr/>
        </p:nvPicPr>
        <p:blipFill rotWithShape="1">
          <a:blip r:embed="rId4">
            <a:extLst>
              <a:ext uri="{28A0092B-C50C-407E-A947-70E740481C1C}">
                <a14:useLocalDpi xmlns:a14="http://schemas.microsoft.com/office/drawing/2010/main" val="0"/>
              </a:ext>
            </a:extLst>
          </a:blip>
          <a:srcRect l="25346" t="27093" r="27585" b="16782"/>
          <a:stretch/>
        </p:blipFill>
        <p:spPr>
          <a:xfrm>
            <a:off x="5299842" y="2231869"/>
            <a:ext cx="5741791" cy="3084262"/>
          </a:xfrm>
          <a:prstGeom prst="rect">
            <a:avLst/>
          </a:prstGeom>
        </p:spPr>
      </p:pic>
      <p:sp>
        <p:nvSpPr>
          <p:cNvPr id="11" name="Hexagon 10">
            <a:extLst>
              <a:ext uri="{FF2B5EF4-FFF2-40B4-BE49-F238E27FC236}">
                <a16:creationId xmlns:a16="http://schemas.microsoft.com/office/drawing/2014/main" id="{D055A422-0263-4832-AE6E-564A4C83E6B2}"/>
              </a:ext>
            </a:extLst>
          </p:cNvPr>
          <p:cNvSpPr/>
          <p:nvPr/>
        </p:nvSpPr>
        <p:spPr>
          <a:xfrm>
            <a:off x="1728949" y="2231869"/>
            <a:ext cx="3704897" cy="3084262"/>
          </a:xfrm>
          <a:prstGeom prst="hexagon">
            <a:avLst/>
          </a:prstGeom>
          <a:solidFill>
            <a:srgbClr val="80B71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Enabling</a:t>
            </a:r>
          </a:p>
          <a:p>
            <a:pPr algn="ctr"/>
            <a:r>
              <a:rPr lang="en-GB" sz="2400" dirty="0">
                <a:latin typeface="Arial" panose="020B0604020202020204" pitchFamily="34" charset="0"/>
                <a:cs typeface="Arial" panose="020B0604020202020204" pitchFamily="34" charset="0"/>
              </a:rPr>
              <a:t>Environments</a:t>
            </a:r>
          </a:p>
        </p:txBody>
      </p:sp>
    </p:spTree>
    <p:extLst>
      <p:ext uri="{BB962C8B-B14F-4D97-AF65-F5344CB8AC3E}">
        <p14:creationId xmlns:p14="http://schemas.microsoft.com/office/powerpoint/2010/main" val="951744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5286703" y="2677359"/>
            <a:ext cx="6331292" cy="3216166"/>
          </a:xfrm>
        </p:spPr>
        <p:txBody>
          <a:bodyPr/>
          <a:lstStyle/>
          <a:p>
            <a:endParaRPr lang="en-GB" dirty="0"/>
          </a:p>
          <a:p>
            <a:pPr marL="457200" indent="-457200">
              <a:buFont typeface="Arial" panose="020B0604020202020204" pitchFamily="34" charset="0"/>
              <a:buChar char="•"/>
            </a:pPr>
            <a:r>
              <a:rPr lang="en-GB" sz="2500" dirty="0"/>
              <a:t>Describe what you think an inclusive enabling environment might look like ? </a:t>
            </a:r>
          </a:p>
          <a:p>
            <a:pPr marL="457200" indent="-457200">
              <a:buFont typeface="Arial" panose="020B0604020202020204" pitchFamily="34" charset="0"/>
              <a:buChar char="•"/>
            </a:pPr>
            <a:r>
              <a:rPr lang="en-GB" sz="2500" dirty="0"/>
              <a:t>What kind of practice might we see ? </a:t>
            </a: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116759" y="611073"/>
            <a:ext cx="7847048" cy="47149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Creating an Inclusive Enabling Environment</a:t>
            </a:r>
          </a:p>
          <a:p>
            <a:pPr algn="ctr"/>
            <a:endParaRPr lang="en-GB" dirty="0"/>
          </a:p>
          <a:p>
            <a:pPr algn="ctr"/>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etting started with Zoom breakout rooms, for teachers | by Nicole Hemenway  Bratz | TeachFX | Medium">
            <a:extLst>
              <a:ext uri="{FF2B5EF4-FFF2-40B4-BE49-F238E27FC236}">
                <a16:creationId xmlns:a16="http://schemas.microsoft.com/office/drawing/2014/main" id="{49047318-03B1-49E3-8A1A-C4C274BA27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253" y="2796989"/>
            <a:ext cx="3913701" cy="23781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86E25A2-2A14-473C-8D96-1B23147920BC}"/>
              </a:ext>
            </a:extLst>
          </p:cNvPr>
          <p:cNvSpPr txBox="1"/>
          <p:nvPr/>
        </p:nvSpPr>
        <p:spPr>
          <a:xfrm>
            <a:off x="1180270" y="1389261"/>
            <a:ext cx="9238426" cy="86177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pPr algn="ctr"/>
            <a:r>
              <a:rPr lang="en-GB" sz="2500" b="1" dirty="0">
                <a:latin typeface="Arial" panose="020B0604020202020204" pitchFamily="34" charset="0"/>
                <a:cs typeface="Arial" panose="020B0604020202020204" pitchFamily="34" charset="0"/>
              </a:rPr>
              <a:t>Breakout Activity 3:</a:t>
            </a:r>
          </a:p>
          <a:p>
            <a:pPr algn="ctr"/>
            <a:r>
              <a:rPr lang="en-GB" sz="2500" b="1" dirty="0">
                <a:latin typeface="Arial" panose="020B0604020202020204" pitchFamily="34" charset="0"/>
                <a:cs typeface="Arial" panose="020B0604020202020204" pitchFamily="34" charset="0"/>
              </a:rPr>
              <a:t> What do we mean by an Inclusive Enabling Environment ? </a:t>
            </a:r>
          </a:p>
        </p:txBody>
      </p:sp>
    </p:spTree>
    <p:extLst>
      <p:ext uri="{BB962C8B-B14F-4D97-AF65-F5344CB8AC3E}">
        <p14:creationId xmlns:p14="http://schemas.microsoft.com/office/powerpoint/2010/main" val="2665585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andcastle Playgroup subtitled">
            <a:hlinkClick r:id="" action="ppaction://media"/>
            <a:extLst>
              <a:ext uri="{FF2B5EF4-FFF2-40B4-BE49-F238E27FC236}">
                <a16:creationId xmlns:a16="http://schemas.microsoft.com/office/drawing/2014/main" id="{AA15FDEA-C874-4A1E-ADD3-5F200FA01B14}"/>
              </a:ext>
            </a:extLst>
          </p:cNvPr>
          <p:cNvPicPr>
            <a:picLocks noGrp="1" noRot="1" noChangeAspect="1"/>
          </p:cNvPicPr>
          <p:nvPr>
            <p:ph sz="quarter" idx="10"/>
            <a:videoFile r:link="rId1"/>
          </p:nvPr>
        </p:nvPicPr>
        <p:blipFill>
          <a:blip r:embed="rId4"/>
          <a:stretch>
            <a:fillRect/>
          </a:stretch>
        </p:blipFill>
        <p:spPr>
          <a:xfrm>
            <a:off x="1576388" y="1736725"/>
            <a:ext cx="8477250" cy="4789488"/>
          </a:xfrm>
          <a:prstGeom prst="rect">
            <a:avLst/>
          </a:prstGeom>
        </p:spPr>
      </p:pic>
      <p:pic>
        <p:nvPicPr>
          <p:cNvPr id="4" name="Picture 2" descr="C:\Users\SimonsV\AppData\Local\Microsoft\Windows\Temporary Internet Files\Content.Outlook\OFGLL62P\EIS web logo small.png">
            <a:extLst>
              <a:ext uri="{FF2B5EF4-FFF2-40B4-BE49-F238E27FC236}">
                <a16:creationId xmlns:a16="http://schemas.microsoft.com/office/drawing/2014/main" id="{125467E1-E3F8-4279-A87C-ECD03F2D4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9C9EA213-E8A5-4CDC-80ED-A86ECCA6C3BC}"/>
              </a:ext>
            </a:extLst>
          </p:cNvPr>
          <p:cNvSpPr>
            <a:spLocks noGrp="1"/>
          </p:cNvSpPr>
          <p:nvPr>
            <p:ph type="body" sz="quarter" idx="11"/>
          </p:nvPr>
        </p:nvSpPr>
        <p:spPr>
          <a:xfrm>
            <a:off x="3004558" y="331787"/>
            <a:ext cx="6182884" cy="1147692"/>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lstStyle/>
          <a:p>
            <a:pPr algn="ctr"/>
            <a:r>
              <a:rPr lang="en-GB" dirty="0"/>
              <a:t>Whole setting Inclusive Practice:</a:t>
            </a:r>
          </a:p>
          <a:p>
            <a:pPr algn="ctr"/>
            <a:r>
              <a:rPr lang="en-GB" dirty="0"/>
              <a:t> Sandcastle Playgroup</a:t>
            </a:r>
          </a:p>
        </p:txBody>
      </p:sp>
    </p:spTree>
    <p:extLst>
      <p:ext uri="{BB962C8B-B14F-4D97-AF65-F5344CB8AC3E}">
        <p14:creationId xmlns:p14="http://schemas.microsoft.com/office/powerpoint/2010/main" val="15934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B4A6022B-5140-4522-B950-48A987E56CD8}"/>
              </a:ext>
            </a:extLst>
          </p:cNvPr>
          <p:cNvSpPr txBox="1">
            <a:spLocks noGrp="1"/>
          </p:cNvSpPr>
          <p:nvPr>
            <p:ph type="body" sz="quarter" idx="11"/>
          </p:nvPr>
        </p:nvSpPr>
        <p:spPr>
          <a:xfrm>
            <a:off x="2603827" y="795673"/>
            <a:ext cx="6984346" cy="4801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2800" b="1" dirty="0"/>
              <a:t>Early Years Area SENCo Team</a:t>
            </a:r>
          </a:p>
        </p:txBody>
      </p:sp>
      <p:pic>
        <p:nvPicPr>
          <p:cNvPr id="7" name="Picture 6" descr="A picture containing decorated, toy&#10;&#10;Description automatically generated">
            <a:extLst>
              <a:ext uri="{FF2B5EF4-FFF2-40B4-BE49-F238E27FC236}">
                <a16:creationId xmlns:a16="http://schemas.microsoft.com/office/drawing/2014/main" id="{62755E4E-BEC5-4C68-B0A7-6195401CE1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1914" y="1625777"/>
            <a:ext cx="1548173" cy="13067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Content Placeholder 10">
            <a:extLst>
              <a:ext uri="{FF2B5EF4-FFF2-40B4-BE49-F238E27FC236}">
                <a16:creationId xmlns:a16="http://schemas.microsoft.com/office/drawing/2014/main" id="{AAFC91BE-F2AE-4518-8473-0352868F4D06}"/>
              </a:ext>
            </a:extLst>
          </p:cNvPr>
          <p:cNvSpPr txBox="1">
            <a:spLocks noGrp="1"/>
          </p:cNvSpPr>
          <p:nvPr>
            <p:ph sz="quarter" idx="10"/>
          </p:nvPr>
        </p:nvSpPr>
        <p:spPr>
          <a:xfrm>
            <a:off x="1890713" y="3547526"/>
            <a:ext cx="8410575" cy="26930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rgbClr val="00B050"/>
            </a:solidFill>
          </a:ln>
        </p:spPr>
        <p:txBody>
          <a:bodyPr wrap="square" rtlCol="0">
            <a:spAutoFit/>
          </a:bodyPr>
          <a:lstStyle/>
          <a:p>
            <a:pPr algn="ctr"/>
            <a:endParaRPr lang="en-US" sz="3200" b="1" dirty="0"/>
          </a:p>
          <a:p>
            <a:pPr algn="ctr"/>
            <a:r>
              <a:rPr lang="en-US" sz="3200" b="1" dirty="0"/>
              <a:t>That’s the SENCo’s Job?</a:t>
            </a:r>
          </a:p>
          <a:p>
            <a:pPr algn="ctr"/>
            <a:r>
              <a:rPr lang="en-GB" sz="2400" b="0" i="0" dirty="0">
                <a:solidFill>
                  <a:srgbClr val="3D3D3D"/>
                </a:solidFill>
                <a:effectLst/>
                <a:latin typeface="Arial" panose="020B0604020202020204" pitchFamily="34" charset="0"/>
              </a:rPr>
              <a:t>Creating and embedding a whole setting, inclusive, strengths-based approach to supporting children (0-5) with SEND in B&amp;NES</a:t>
            </a:r>
          </a:p>
          <a:p>
            <a:pPr algn="ctr"/>
            <a:endParaRPr lang="en-US" sz="2400" b="1" dirty="0"/>
          </a:p>
        </p:txBody>
      </p:sp>
      <p:sp>
        <p:nvSpPr>
          <p:cNvPr id="12" name="TextBox 11">
            <a:extLst>
              <a:ext uri="{FF2B5EF4-FFF2-40B4-BE49-F238E27FC236}">
                <a16:creationId xmlns:a16="http://schemas.microsoft.com/office/drawing/2014/main" id="{A5E12BB4-8498-4CEC-AA98-DAB770F24130}"/>
              </a:ext>
            </a:extLst>
          </p:cNvPr>
          <p:cNvSpPr txBox="1"/>
          <p:nvPr/>
        </p:nvSpPr>
        <p:spPr>
          <a:xfrm>
            <a:off x="3006782" y="6258145"/>
            <a:ext cx="6178436" cy="246221"/>
          </a:xfrm>
          <a:prstGeom prst="rect">
            <a:avLst/>
          </a:prstGeom>
          <a:noFill/>
        </p:spPr>
        <p:txBody>
          <a:bodyPr wrap="square" rtlCol="0">
            <a:spAutoFit/>
          </a:bodyPr>
          <a:lstStyle/>
          <a:p>
            <a:pPr algn="ctr"/>
            <a:r>
              <a:rPr lang="en-US" sz="1000" dirty="0">
                <a:solidFill>
                  <a:srgbClr val="000000"/>
                </a:solidFill>
                <a:latin typeface="Arial"/>
              </a:rPr>
              <a:t>Designed, Created and Delivered by B&amp;NES Early Years Area SENCo Team:</a:t>
            </a:r>
          </a:p>
        </p:txBody>
      </p:sp>
    </p:spTree>
    <p:extLst>
      <p:ext uri="{BB962C8B-B14F-4D97-AF65-F5344CB8AC3E}">
        <p14:creationId xmlns:p14="http://schemas.microsoft.com/office/powerpoint/2010/main" val="2171443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D076AF-18F6-426A-9A31-3186006CE7D0}"/>
              </a:ext>
            </a:extLst>
          </p:cNvPr>
          <p:cNvSpPr>
            <a:spLocks noGrp="1"/>
          </p:cNvSpPr>
          <p:nvPr>
            <p:ph sz="quarter" idx="10"/>
          </p:nvPr>
        </p:nvSpPr>
        <p:spPr>
          <a:xfrm>
            <a:off x="865188" y="1736090"/>
            <a:ext cx="10631488" cy="4534370"/>
          </a:xfrm>
        </p:spPr>
        <p:txBody>
          <a:bodyPr/>
          <a:lstStyle/>
          <a:p>
            <a:r>
              <a:rPr lang="en-GB" dirty="0"/>
              <a:t>I</a:t>
            </a:r>
            <a:r>
              <a:rPr lang="en-GB" b="0" i="0" dirty="0">
                <a:effectLst/>
              </a:rPr>
              <a:t>nclusive practice aims to minimise or remove barriers to learning and support to facilitate the success of all learners</a:t>
            </a:r>
          </a:p>
          <a:p>
            <a:r>
              <a:rPr lang="en-GB" b="1" i="0" dirty="0">
                <a:solidFill>
                  <a:srgbClr val="3A3A3A"/>
                </a:solidFill>
                <a:effectLst/>
                <a:latin typeface="-apple-system"/>
              </a:rPr>
              <a:t>Inclusion – </a:t>
            </a:r>
            <a:r>
              <a:rPr lang="en-GB" b="0" i="0" dirty="0">
                <a:solidFill>
                  <a:srgbClr val="3A3A3A"/>
                </a:solidFill>
                <a:effectLst/>
                <a:latin typeface="-apple-system"/>
              </a:rPr>
              <a:t>means enabling all children with their diverse abilities, for example but not limited to:</a:t>
            </a:r>
            <a:br>
              <a:rPr lang="en-GB" dirty="0"/>
            </a:br>
            <a:r>
              <a:rPr lang="en-GB" b="0" i="0" dirty="0">
                <a:solidFill>
                  <a:srgbClr val="3A3A3A"/>
                </a:solidFill>
                <a:effectLst/>
                <a:latin typeface="-apple-system"/>
              </a:rPr>
              <a:t>– Those who are from different countries or ethnic backgrounds.</a:t>
            </a:r>
            <a:br>
              <a:rPr lang="en-GB" dirty="0"/>
            </a:br>
            <a:r>
              <a:rPr lang="en-GB" b="0" i="0" dirty="0">
                <a:solidFill>
                  <a:srgbClr val="3A3A3A"/>
                </a:solidFill>
                <a:effectLst/>
                <a:latin typeface="-apple-system"/>
              </a:rPr>
              <a:t>– Those with different religious beliefs or none.</a:t>
            </a:r>
            <a:br>
              <a:rPr lang="en-GB" dirty="0"/>
            </a:br>
            <a:r>
              <a:rPr lang="en-GB" b="0" i="0" dirty="0">
                <a:solidFill>
                  <a:srgbClr val="3A3A3A"/>
                </a:solidFill>
                <a:effectLst/>
                <a:latin typeface="-apple-system"/>
              </a:rPr>
              <a:t>– Those with Special Educational Needs </a:t>
            </a:r>
            <a:br>
              <a:rPr lang="en-GB" dirty="0"/>
            </a:br>
            <a:r>
              <a:rPr lang="en-GB" b="0" i="0" dirty="0">
                <a:solidFill>
                  <a:srgbClr val="3A3A3A"/>
                </a:solidFill>
                <a:effectLst/>
                <a:latin typeface="-apple-system"/>
              </a:rPr>
              <a:t>– Those with disabilities.</a:t>
            </a:r>
            <a:br>
              <a:rPr lang="en-GB" dirty="0"/>
            </a:br>
            <a:r>
              <a:rPr lang="en-GB" b="0" i="0" dirty="0">
                <a:solidFill>
                  <a:srgbClr val="3A3A3A"/>
                </a:solidFill>
                <a:effectLst/>
                <a:latin typeface="-apple-system"/>
              </a:rPr>
              <a:t>– Those who are disadvantaged.</a:t>
            </a:r>
            <a:br>
              <a:rPr lang="en-GB" dirty="0"/>
            </a:br>
            <a:r>
              <a:rPr lang="en-GB" b="0" i="0" dirty="0">
                <a:solidFill>
                  <a:srgbClr val="3A3A3A"/>
                </a:solidFill>
                <a:effectLst/>
                <a:latin typeface="-apple-system"/>
              </a:rPr>
              <a:t>– Those with different learning styles.</a:t>
            </a:r>
            <a:br>
              <a:rPr lang="en-GB" dirty="0"/>
            </a:br>
            <a:r>
              <a:rPr lang="en-GB" b="0" i="0" dirty="0">
                <a:solidFill>
                  <a:srgbClr val="3A3A3A"/>
                </a:solidFill>
                <a:effectLst/>
                <a:latin typeface="-apple-system"/>
              </a:rPr>
              <a:t>– Those who have different abilities.</a:t>
            </a:r>
          </a:p>
          <a:p>
            <a:pPr marL="0" indent="0">
              <a:buNone/>
            </a:pPr>
            <a:r>
              <a:rPr lang="en-GB" sz="2400" i="1" dirty="0">
                <a:solidFill>
                  <a:srgbClr val="3A3A3A"/>
                </a:solidFill>
                <a:latin typeface="-apple-system"/>
              </a:rPr>
              <a:t>Inclusive enabling environments support all children and their individual needs </a:t>
            </a:r>
            <a:endParaRPr lang="en-GB" sz="2400" i="1" dirty="0"/>
          </a:p>
        </p:txBody>
      </p:sp>
      <p:sp>
        <p:nvSpPr>
          <p:cNvPr id="3" name="Text Placeholder 2">
            <a:extLst>
              <a:ext uri="{FF2B5EF4-FFF2-40B4-BE49-F238E27FC236}">
                <a16:creationId xmlns:a16="http://schemas.microsoft.com/office/drawing/2014/main" id="{4AB4A0DC-91B7-43E3-8BEE-9B04B90151DA}"/>
              </a:ext>
            </a:extLst>
          </p:cNvPr>
          <p:cNvSpPr>
            <a:spLocks noGrp="1"/>
          </p:cNvSpPr>
          <p:nvPr>
            <p:ph type="body" sz="quarter" idx="11"/>
          </p:nvPr>
        </p:nvSpPr>
        <p:spPr>
          <a:xfrm>
            <a:off x="2596056" y="587540"/>
            <a:ext cx="6999889"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      </a:t>
            </a:r>
            <a:r>
              <a:rPr lang="en-GB" b="1" dirty="0"/>
              <a:t>Inclusion  - The Golden Thread…</a:t>
            </a:r>
          </a:p>
        </p:txBody>
      </p:sp>
      <p:pic>
        <p:nvPicPr>
          <p:cNvPr id="4" name="Picture 3">
            <a:extLst>
              <a:ext uri="{FF2B5EF4-FFF2-40B4-BE49-F238E27FC236}">
                <a16:creationId xmlns:a16="http://schemas.microsoft.com/office/drawing/2014/main" id="{696D20DC-4B5B-4588-BAB4-327963C2C075}"/>
              </a:ext>
            </a:extLst>
          </p:cNvPr>
          <p:cNvPicPr>
            <a:picLocks noChangeAspect="1"/>
          </p:cNvPicPr>
          <p:nvPr/>
        </p:nvPicPr>
        <p:blipFill>
          <a:blip r:embed="rId3"/>
          <a:stretch>
            <a:fillRect/>
          </a:stretch>
        </p:blipFill>
        <p:spPr>
          <a:xfrm>
            <a:off x="0" y="413220"/>
            <a:ext cx="2261812" cy="566977"/>
          </a:xfrm>
          <a:prstGeom prst="rect">
            <a:avLst/>
          </a:prstGeom>
        </p:spPr>
      </p:pic>
    </p:spTree>
    <p:extLst>
      <p:ext uri="{BB962C8B-B14F-4D97-AF65-F5344CB8AC3E}">
        <p14:creationId xmlns:p14="http://schemas.microsoft.com/office/powerpoint/2010/main" val="227631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2">
            <a:extLst>
              <a:ext uri="{FF2B5EF4-FFF2-40B4-BE49-F238E27FC236}">
                <a16:creationId xmlns:a16="http://schemas.microsoft.com/office/drawing/2014/main" id="{D1975443-CE0F-42D7-959E-D452CAE700A6}"/>
              </a:ext>
            </a:extLst>
          </p:cNvPr>
          <p:cNvGraphicFramePr>
            <a:graphicFrameLocks noGrp="1"/>
          </p:cNvGraphicFramePr>
          <p:nvPr>
            <p:ph sz="quarter" idx="10"/>
            <p:extLst>
              <p:ext uri="{D42A27DB-BD31-4B8C-83A1-F6EECF244321}">
                <p14:modId xmlns:p14="http://schemas.microsoft.com/office/powerpoint/2010/main" val="1451463272"/>
              </p:ext>
            </p:extLst>
          </p:nvPr>
        </p:nvGraphicFramePr>
        <p:xfrm>
          <a:off x="3584027" y="1695070"/>
          <a:ext cx="8607973" cy="4359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a:extLst>
              <a:ext uri="{FF2B5EF4-FFF2-40B4-BE49-F238E27FC236}">
                <a16:creationId xmlns:a16="http://schemas.microsoft.com/office/drawing/2014/main" id="{A46AC12B-C461-445D-B46D-65F6A9FF8B92}"/>
              </a:ext>
            </a:extLst>
          </p:cNvPr>
          <p:cNvSpPr txBox="1">
            <a:spLocks/>
          </p:cNvSpPr>
          <p:nvPr/>
        </p:nvSpPr>
        <p:spPr>
          <a:xfrm>
            <a:off x="248238" y="1122363"/>
            <a:ext cx="3808268" cy="5504688"/>
          </a:xfr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600" dirty="0">
                <a:solidFill>
                  <a:schemeClr val="accent5"/>
                </a:solidFill>
              </a:rPr>
              <a:t>                </a:t>
            </a:r>
            <a:r>
              <a:rPr lang="en-GB" sz="3800" dirty="0">
                <a:solidFill>
                  <a:schemeClr val="tx1">
                    <a:lumMod val="95000"/>
                    <a:lumOff val="5000"/>
                  </a:schemeClr>
                </a:solidFill>
                <a:latin typeface="Arial" panose="020B0604020202020204" pitchFamily="34" charset="0"/>
                <a:cs typeface="Arial" panose="020B0604020202020204" pitchFamily="34" charset="0"/>
              </a:rPr>
              <a:t>Working together to learn about how a child learns best, their strengths and their needs</a:t>
            </a:r>
          </a:p>
        </p:txBody>
      </p:sp>
      <p:pic>
        <p:nvPicPr>
          <p:cNvPr id="6" name="Picture 5">
            <a:extLst>
              <a:ext uri="{FF2B5EF4-FFF2-40B4-BE49-F238E27FC236}">
                <a16:creationId xmlns:a16="http://schemas.microsoft.com/office/drawing/2014/main" id="{0BB27354-3FCE-4B91-963B-E43A679C0EAA}"/>
              </a:ext>
            </a:extLst>
          </p:cNvPr>
          <p:cNvPicPr>
            <a:picLocks noChangeAspect="1"/>
          </p:cNvPicPr>
          <p:nvPr/>
        </p:nvPicPr>
        <p:blipFill>
          <a:blip r:embed="rId8"/>
          <a:stretch>
            <a:fillRect/>
          </a:stretch>
        </p:blipFill>
        <p:spPr>
          <a:xfrm>
            <a:off x="0" y="413220"/>
            <a:ext cx="2261812" cy="566977"/>
          </a:xfrm>
          <a:prstGeom prst="rect">
            <a:avLst/>
          </a:prstGeom>
        </p:spPr>
      </p:pic>
    </p:spTree>
    <p:extLst>
      <p:ext uri="{BB962C8B-B14F-4D97-AF65-F5344CB8AC3E}">
        <p14:creationId xmlns:p14="http://schemas.microsoft.com/office/powerpoint/2010/main" val="2107345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2D4E9912-0F94-0F2A-32BD-1E9E2DD2AD29}"/>
              </a:ext>
            </a:extLst>
          </p:cNvPr>
          <p:cNvGraphicFramePr>
            <a:graphicFrameLocks noGrp="1"/>
          </p:cNvGraphicFramePr>
          <p:nvPr>
            <p:ph sz="quarter" idx="10"/>
          </p:nvPr>
        </p:nvGraphicFramePr>
        <p:xfrm>
          <a:off x="865188" y="1736090"/>
          <a:ext cx="10631488" cy="4656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66A159E3-A38B-431C-83F6-0D147207AC36}"/>
              </a:ext>
            </a:extLst>
          </p:cNvPr>
          <p:cNvSpPr>
            <a:spLocks noGrp="1"/>
          </p:cNvSpPr>
          <p:nvPr>
            <p:ph type="body" sz="quarter" idx="11"/>
          </p:nvPr>
        </p:nvSpPr>
        <p:spPr>
          <a:xfrm>
            <a:off x="865188" y="1169112"/>
            <a:ext cx="8412162" cy="566977"/>
          </a:xfrm>
        </p:spPr>
        <p:txBody>
          <a:bodyPr/>
          <a:lstStyle/>
          <a:p>
            <a:r>
              <a:rPr lang="en-US" sz="2800" dirty="0"/>
              <a:t>                   </a:t>
            </a:r>
            <a:r>
              <a:rPr lang="en-US" sz="2800" b="1" dirty="0"/>
              <a:t>When inclusion works well, we see… </a:t>
            </a:r>
            <a:endParaRPr lang="en-GB" b="1" dirty="0"/>
          </a:p>
        </p:txBody>
      </p:sp>
      <p:pic>
        <p:nvPicPr>
          <p:cNvPr id="4" name="Picture 3">
            <a:extLst>
              <a:ext uri="{FF2B5EF4-FFF2-40B4-BE49-F238E27FC236}">
                <a16:creationId xmlns:a16="http://schemas.microsoft.com/office/drawing/2014/main" id="{0906B194-0E54-4004-B32F-C83FBB60CA0A}"/>
              </a:ext>
            </a:extLst>
          </p:cNvPr>
          <p:cNvPicPr>
            <a:picLocks noChangeAspect="1"/>
          </p:cNvPicPr>
          <p:nvPr/>
        </p:nvPicPr>
        <p:blipFill>
          <a:blip r:embed="rId8"/>
          <a:stretch>
            <a:fillRect/>
          </a:stretch>
        </p:blipFill>
        <p:spPr>
          <a:xfrm>
            <a:off x="172377" y="390724"/>
            <a:ext cx="2261812" cy="566977"/>
          </a:xfrm>
          <a:prstGeom prst="rect">
            <a:avLst/>
          </a:prstGeom>
        </p:spPr>
      </p:pic>
      <p:pic>
        <p:nvPicPr>
          <p:cNvPr id="5" name="Content Placeholder 5">
            <a:extLst>
              <a:ext uri="{FF2B5EF4-FFF2-40B4-BE49-F238E27FC236}">
                <a16:creationId xmlns:a16="http://schemas.microsoft.com/office/drawing/2014/main" id="{6DE93189-8748-445E-9B41-5D3389EA98A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7823" r="239" b="-1"/>
          <a:stretch/>
        </p:blipFill>
        <p:spPr>
          <a:xfrm>
            <a:off x="2690648" y="126125"/>
            <a:ext cx="6285186" cy="1027722"/>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1875045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D076AF-18F6-426A-9A31-3186006CE7D0}"/>
              </a:ext>
            </a:extLst>
          </p:cNvPr>
          <p:cNvSpPr>
            <a:spLocks noGrp="1"/>
          </p:cNvSpPr>
          <p:nvPr>
            <p:ph sz="quarter" idx="10"/>
          </p:nvPr>
        </p:nvSpPr>
        <p:spPr>
          <a:xfrm>
            <a:off x="651641" y="1282262"/>
            <a:ext cx="10845035" cy="5109966"/>
          </a:xfrm>
        </p:spPr>
        <p:txBody>
          <a:bodyPr/>
          <a:lstStyle/>
          <a:p>
            <a:r>
              <a:rPr lang="en-GB" sz="2000" dirty="0">
                <a:solidFill>
                  <a:srgbClr val="323232"/>
                </a:solidFill>
              </a:rPr>
              <a:t>U</a:t>
            </a:r>
            <a:r>
              <a:rPr lang="en-GB" sz="2000" i="0" dirty="0">
                <a:solidFill>
                  <a:srgbClr val="323232"/>
                </a:solidFill>
                <a:effectLst/>
              </a:rPr>
              <a:t>nder the Equality Act 2010 you are disabled if you have a physical or mental impairment that has a ‘substantial’ and ‘long-term’ negative effect on your ability to do normal daily activities</a:t>
            </a:r>
          </a:p>
          <a:p>
            <a:r>
              <a:rPr lang="en-GB" sz="2000" dirty="0">
                <a:solidFill>
                  <a:srgbClr val="2E3137"/>
                </a:solidFill>
              </a:rPr>
              <a:t>C</a:t>
            </a:r>
            <a:r>
              <a:rPr lang="en-GB" sz="2000" i="0" dirty="0">
                <a:solidFill>
                  <a:srgbClr val="2E3137"/>
                </a:solidFill>
                <a:effectLst/>
              </a:rPr>
              <a:t>hildren and young people with special educational needs and disabilities (SEND) have learning difficulties or disabilities that make it harder for them to learn and will require SEN support</a:t>
            </a:r>
          </a:p>
          <a:p>
            <a:r>
              <a:rPr lang="en-GB" sz="2000" b="0" i="0" dirty="0">
                <a:solidFill>
                  <a:srgbClr val="2E3137"/>
                </a:solidFill>
                <a:effectLst/>
              </a:rPr>
              <a:t>Not all children with special educational needs are considered to be disabled –although SEN and Disability often overlap </a:t>
            </a:r>
          </a:p>
          <a:p>
            <a:r>
              <a:rPr lang="en-GB" sz="2000" dirty="0"/>
              <a:t>A child or young person has special educational needs if they have a learning difficulty or disability which calls for special educational provision to be made for them. </a:t>
            </a:r>
          </a:p>
          <a:p>
            <a:pPr marL="0" indent="0">
              <a:buNone/>
            </a:pPr>
            <a:r>
              <a:rPr lang="en-GB" sz="2000" dirty="0"/>
              <a:t>Definition of Disability </a:t>
            </a:r>
            <a:r>
              <a:rPr lang="en-GB" sz="2000" i="1" dirty="0"/>
              <a:t>BANES SEND Strategy 2016-2020</a:t>
            </a:r>
            <a:endParaRPr lang="en-GB" sz="2000" dirty="0"/>
          </a:p>
          <a:p>
            <a:pPr marL="0" indent="0">
              <a:buNone/>
            </a:pPr>
            <a:r>
              <a:rPr lang="en-GB" sz="2000" dirty="0"/>
              <a:t> ‘’</a:t>
            </a:r>
            <a:r>
              <a:rPr lang="en-GB" sz="2000" i="1" dirty="0"/>
              <a:t>This strategy recognises the </a:t>
            </a:r>
            <a:r>
              <a:rPr lang="en-GB" sz="2000" b="1" i="1" dirty="0"/>
              <a:t>social model of disability </a:t>
            </a:r>
            <a:r>
              <a:rPr lang="en-GB" sz="2000" i="1" dirty="0"/>
              <a:t>defined as “disability is not caused by the individual disabled person’s particular impairment but by the way in which society is structured which results in barriers which prevents their full participation and the lack of recognition of the disabled person’s needs and culture”. </a:t>
            </a:r>
          </a:p>
        </p:txBody>
      </p:sp>
      <p:sp>
        <p:nvSpPr>
          <p:cNvPr id="3" name="Text Placeholder 2">
            <a:extLst>
              <a:ext uri="{FF2B5EF4-FFF2-40B4-BE49-F238E27FC236}">
                <a16:creationId xmlns:a16="http://schemas.microsoft.com/office/drawing/2014/main" id="{4AB4A0DC-91B7-43E3-8BEE-9B04B90151DA}"/>
              </a:ext>
            </a:extLst>
          </p:cNvPr>
          <p:cNvSpPr>
            <a:spLocks noGrp="1"/>
          </p:cNvSpPr>
          <p:nvPr>
            <p:ph type="body" sz="quarter" idx="11"/>
          </p:nvPr>
        </p:nvSpPr>
        <p:spPr>
          <a:xfrm>
            <a:off x="3930869" y="454221"/>
            <a:ext cx="5139559" cy="56697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 </a:t>
            </a:r>
            <a:r>
              <a:rPr lang="en-GB" b="1" dirty="0"/>
              <a:t>SEN and Disability </a:t>
            </a:r>
          </a:p>
        </p:txBody>
      </p:sp>
      <p:pic>
        <p:nvPicPr>
          <p:cNvPr id="4" name="Picture 3">
            <a:extLst>
              <a:ext uri="{FF2B5EF4-FFF2-40B4-BE49-F238E27FC236}">
                <a16:creationId xmlns:a16="http://schemas.microsoft.com/office/drawing/2014/main" id="{696D20DC-4B5B-4588-BAB4-327963C2C075}"/>
              </a:ext>
            </a:extLst>
          </p:cNvPr>
          <p:cNvPicPr>
            <a:picLocks noChangeAspect="1"/>
          </p:cNvPicPr>
          <p:nvPr/>
        </p:nvPicPr>
        <p:blipFill>
          <a:blip r:embed="rId3"/>
          <a:stretch>
            <a:fillRect/>
          </a:stretch>
        </p:blipFill>
        <p:spPr>
          <a:xfrm>
            <a:off x="0" y="413220"/>
            <a:ext cx="2261812" cy="566977"/>
          </a:xfrm>
          <a:prstGeom prst="rect">
            <a:avLst/>
          </a:prstGeom>
        </p:spPr>
      </p:pic>
    </p:spTree>
    <p:extLst>
      <p:ext uri="{BB962C8B-B14F-4D97-AF65-F5344CB8AC3E}">
        <p14:creationId xmlns:p14="http://schemas.microsoft.com/office/powerpoint/2010/main" val="4072101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52345" y="406973"/>
            <a:ext cx="4887311" cy="47141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eaLnBrk="1" hangingPunct="1">
              <a:defRPr/>
            </a:pPr>
            <a:r>
              <a:rPr lang="en-GB" sz="3200" b="1" dirty="0"/>
              <a:t>Two Models of Disability</a:t>
            </a:r>
          </a:p>
        </p:txBody>
      </p:sp>
      <p:sp>
        <p:nvSpPr>
          <p:cNvPr id="35843" name="Rectangle 3"/>
          <p:cNvSpPr>
            <a:spLocks noGrp="1" noChangeArrowheads="1"/>
          </p:cNvSpPr>
          <p:nvPr>
            <p:ph sz="half" idx="1"/>
          </p:nvPr>
        </p:nvSpPr>
        <p:spPr/>
        <p:txBody>
          <a:bodyPr/>
          <a:lstStyle/>
          <a:p>
            <a:pPr marL="533400" indent="-533400">
              <a:buNone/>
            </a:pPr>
            <a:r>
              <a:rPr lang="en-GB" dirty="0">
                <a:solidFill>
                  <a:schemeClr val="accent1"/>
                </a:solidFill>
                <a:latin typeface="Arial" charset="0"/>
              </a:rPr>
              <a:t>The Medical Model</a:t>
            </a:r>
            <a:r>
              <a:rPr lang="en-GB" dirty="0">
                <a:latin typeface="Arial" charset="0"/>
              </a:rPr>
              <a:t>:</a:t>
            </a:r>
          </a:p>
          <a:p>
            <a:pPr marL="533400" indent="-533400"/>
            <a:r>
              <a:rPr lang="en-GB" dirty="0">
                <a:latin typeface="Arial" charset="0"/>
              </a:rPr>
              <a:t>You’ve got something wrong with you</a:t>
            </a:r>
          </a:p>
          <a:p>
            <a:pPr marL="533400" indent="-533400"/>
            <a:r>
              <a:rPr lang="en-GB" dirty="0">
                <a:latin typeface="Arial" charset="0"/>
              </a:rPr>
              <a:t>You’ve got special needs</a:t>
            </a:r>
          </a:p>
          <a:p>
            <a:pPr marL="533400" indent="-533400"/>
            <a:r>
              <a:rPr lang="en-GB" dirty="0">
                <a:latin typeface="Arial" charset="0"/>
              </a:rPr>
              <a:t>You can’t see</a:t>
            </a:r>
          </a:p>
          <a:p>
            <a:pPr marL="533400" indent="-533400"/>
            <a:r>
              <a:rPr lang="en-GB" dirty="0">
                <a:latin typeface="Arial" charset="0"/>
              </a:rPr>
              <a:t>You can’t hear </a:t>
            </a:r>
          </a:p>
          <a:p>
            <a:pPr marL="533400" indent="-533400"/>
            <a:r>
              <a:rPr lang="en-GB" dirty="0">
                <a:latin typeface="Arial" charset="0"/>
              </a:rPr>
              <a:t>You’re incontinent</a:t>
            </a:r>
          </a:p>
        </p:txBody>
      </p:sp>
      <p:sp>
        <p:nvSpPr>
          <p:cNvPr id="35844" name="Rectangle 4"/>
          <p:cNvSpPr>
            <a:spLocks noGrp="1" noChangeArrowheads="1"/>
          </p:cNvSpPr>
          <p:nvPr>
            <p:ph sz="half" idx="2"/>
          </p:nvPr>
        </p:nvSpPr>
        <p:spPr/>
        <p:txBody>
          <a:bodyPr/>
          <a:lstStyle/>
          <a:p>
            <a:pPr eaLnBrk="1" hangingPunct="1">
              <a:lnSpc>
                <a:spcPct val="90000"/>
              </a:lnSpc>
              <a:buFont typeface="Wingdings" pitchFamily="2" charset="2"/>
              <a:buNone/>
            </a:pPr>
            <a:r>
              <a:rPr lang="en-GB" dirty="0">
                <a:solidFill>
                  <a:srgbClr val="00B050"/>
                </a:solidFill>
                <a:latin typeface="Arial" charset="0"/>
              </a:rPr>
              <a:t>The Social Model</a:t>
            </a:r>
            <a:r>
              <a:rPr lang="en-GB" dirty="0">
                <a:latin typeface="Arial" charset="0"/>
              </a:rPr>
              <a:t>:</a:t>
            </a:r>
          </a:p>
          <a:p>
            <a:pPr eaLnBrk="1" hangingPunct="1">
              <a:lnSpc>
                <a:spcPct val="90000"/>
              </a:lnSpc>
            </a:pPr>
            <a:r>
              <a:rPr lang="en-GB" dirty="0">
                <a:latin typeface="Arial" charset="0"/>
              </a:rPr>
              <a:t>The building needs to be adapted</a:t>
            </a:r>
          </a:p>
          <a:p>
            <a:pPr eaLnBrk="1" hangingPunct="1">
              <a:lnSpc>
                <a:spcPct val="90000"/>
              </a:lnSpc>
            </a:pPr>
            <a:r>
              <a:rPr lang="en-GB" dirty="0">
                <a:latin typeface="Arial" charset="0"/>
              </a:rPr>
              <a:t>The curriculum must be accessible</a:t>
            </a:r>
          </a:p>
          <a:p>
            <a:pPr eaLnBrk="1" hangingPunct="1">
              <a:lnSpc>
                <a:spcPct val="90000"/>
              </a:lnSpc>
            </a:pPr>
            <a:r>
              <a:rPr lang="en-GB" dirty="0">
                <a:latin typeface="Arial" charset="0"/>
              </a:rPr>
              <a:t>Braille will be available</a:t>
            </a:r>
          </a:p>
          <a:p>
            <a:pPr eaLnBrk="1" hangingPunct="1">
              <a:lnSpc>
                <a:spcPct val="90000"/>
              </a:lnSpc>
            </a:pPr>
            <a:r>
              <a:rPr lang="en-GB" dirty="0">
                <a:latin typeface="Arial" charset="0"/>
              </a:rPr>
              <a:t>Hearing aids will be available </a:t>
            </a:r>
          </a:p>
          <a:p>
            <a:pPr eaLnBrk="1" hangingPunct="1">
              <a:lnSpc>
                <a:spcPct val="90000"/>
              </a:lnSpc>
            </a:pPr>
            <a:r>
              <a:rPr lang="en-GB" dirty="0">
                <a:latin typeface="Arial" charset="0"/>
              </a:rPr>
              <a:t>We have changing facilities</a:t>
            </a:r>
          </a:p>
        </p:txBody>
      </p:sp>
      <p:pic>
        <p:nvPicPr>
          <p:cNvPr id="6" name="Picture 5">
            <a:extLst>
              <a:ext uri="{FF2B5EF4-FFF2-40B4-BE49-F238E27FC236}">
                <a16:creationId xmlns:a16="http://schemas.microsoft.com/office/drawing/2014/main" id="{6BB1B96D-121C-4A2F-AAB0-127CECE949B9}"/>
              </a:ext>
            </a:extLst>
          </p:cNvPr>
          <p:cNvPicPr>
            <a:picLocks noChangeAspect="1"/>
          </p:cNvPicPr>
          <p:nvPr/>
        </p:nvPicPr>
        <p:blipFill>
          <a:blip r:embed="rId3"/>
          <a:stretch>
            <a:fillRect/>
          </a:stretch>
        </p:blipFill>
        <p:spPr>
          <a:xfrm>
            <a:off x="119825" y="359193"/>
            <a:ext cx="2261812" cy="566977"/>
          </a:xfrm>
          <a:prstGeom prst="rect">
            <a:avLst/>
          </a:prstGeom>
        </p:spPr>
      </p:pic>
    </p:spTree>
    <p:extLst>
      <p:ext uri="{BB962C8B-B14F-4D97-AF65-F5344CB8AC3E}">
        <p14:creationId xmlns:p14="http://schemas.microsoft.com/office/powerpoint/2010/main" val="3401220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84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84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35844">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5844">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5844">
                                            <p:txEl>
                                              <p:pRg st="2" end="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84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35844">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3584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at is the social model of disability? - Scope video">
            <a:hlinkClick r:id="" action="ppaction://media"/>
            <a:extLst>
              <a:ext uri="{FF2B5EF4-FFF2-40B4-BE49-F238E27FC236}">
                <a16:creationId xmlns:a16="http://schemas.microsoft.com/office/drawing/2014/main" id="{EF3E6D84-71B3-4012-AB75-F58790AE59E1}"/>
              </a:ext>
            </a:extLst>
          </p:cNvPr>
          <p:cNvPicPr>
            <a:picLocks noGrp="1" noRot="1" noChangeAspect="1"/>
          </p:cNvPicPr>
          <p:nvPr>
            <p:ph sz="quarter" idx="10"/>
            <a:videoFile r:link="rId1"/>
          </p:nvPr>
        </p:nvPicPr>
        <p:blipFill>
          <a:blip r:embed="rId4"/>
          <a:stretch>
            <a:fillRect/>
          </a:stretch>
        </p:blipFill>
        <p:spPr>
          <a:xfrm>
            <a:off x="2060575" y="1705194"/>
            <a:ext cx="8240713" cy="4656138"/>
          </a:xfrm>
          <a:prstGeom prst="rect">
            <a:avLst/>
          </a:prstGeom>
        </p:spPr>
      </p:pic>
      <p:sp>
        <p:nvSpPr>
          <p:cNvPr id="3" name="Text Placeholder 2">
            <a:extLst>
              <a:ext uri="{FF2B5EF4-FFF2-40B4-BE49-F238E27FC236}">
                <a16:creationId xmlns:a16="http://schemas.microsoft.com/office/drawing/2014/main" id="{66A159E3-A38B-431C-83F6-0D147207AC36}"/>
              </a:ext>
            </a:extLst>
          </p:cNvPr>
          <p:cNvSpPr>
            <a:spLocks noGrp="1"/>
          </p:cNvSpPr>
          <p:nvPr>
            <p:ph type="body" sz="quarter" idx="11"/>
          </p:nvPr>
        </p:nvSpPr>
        <p:spPr>
          <a:xfrm>
            <a:off x="2699901" y="639814"/>
            <a:ext cx="6962060"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Social Model of Disability </a:t>
            </a:r>
          </a:p>
        </p:txBody>
      </p:sp>
      <p:pic>
        <p:nvPicPr>
          <p:cNvPr id="4" name="Picture 3">
            <a:extLst>
              <a:ext uri="{FF2B5EF4-FFF2-40B4-BE49-F238E27FC236}">
                <a16:creationId xmlns:a16="http://schemas.microsoft.com/office/drawing/2014/main" id="{0906B194-0E54-4004-B32F-C83FBB60CA0A}"/>
              </a:ext>
            </a:extLst>
          </p:cNvPr>
          <p:cNvPicPr>
            <a:picLocks noChangeAspect="1"/>
          </p:cNvPicPr>
          <p:nvPr/>
        </p:nvPicPr>
        <p:blipFill>
          <a:blip r:embed="rId5"/>
          <a:stretch>
            <a:fillRect/>
          </a:stretch>
        </p:blipFill>
        <p:spPr>
          <a:xfrm>
            <a:off x="119825" y="359193"/>
            <a:ext cx="2261812" cy="566977"/>
          </a:xfrm>
          <a:prstGeom prst="rect">
            <a:avLst/>
          </a:prstGeom>
        </p:spPr>
      </p:pic>
    </p:spTree>
    <p:extLst>
      <p:ext uri="{BB962C8B-B14F-4D97-AF65-F5344CB8AC3E}">
        <p14:creationId xmlns:p14="http://schemas.microsoft.com/office/powerpoint/2010/main" val="348736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r>
              <a:rPr lang="en-GB" i="1" dirty="0"/>
              <a:t>‘Friedrich Froebel (early 1800s) compared designing an environment for children to planning an organic and ever-changing garden which can inspire and guide children’s imagination and behaviour.’</a:t>
            </a:r>
          </a:p>
          <a:p>
            <a:endParaRPr lang="en-GB" i="1" dirty="0"/>
          </a:p>
          <a:p>
            <a:r>
              <a:rPr lang="en-GB" i="1" dirty="0"/>
              <a:t>‘Margaret McMillan, a pioneer of the British nursery school said ‘We are trying to create an environment where education will be almost inevitable.’</a:t>
            </a:r>
          </a:p>
          <a:p>
            <a:endParaRPr lang="en-GB" dirty="0"/>
          </a:p>
          <a:p>
            <a:r>
              <a:rPr lang="en-GB" sz="1400" dirty="0"/>
              <a:t>( </a:t>
            </a:r>
            <a:r>
              <a:rPr lang="en-GB" sz="1400" dirty="0" err="1"/>
              <a:t>MySpace</a:t>
            </a:r>
            <a:r>
              <a:rPr lang="en-GB" sz="1400" dirty="0"/>
              <a:t>, Creating Enabling Environments for young Children, Oxfordshire County Council </a:t>
            </a:r>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Inclusive Enabling Environments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073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0D58B380-CC64-4773-B841-93F68191C392}"/>
              </a:ext>
            </a:extLst>
          </p:cNvPr>
          <p:cNvSpPr>
            <a:spLocks noGrp="1"/>
          </p:cNvSpPr>
          <p:nvPr>
            <p:ph type="body" sz="quarter" idx="11"/>
          </p:nvPr>
        </p:nvSpPr>
        <p:spPr>
          <a:xfrm>
            <a:off x="2270233" y="578502"/>
            <a:ext cx="7809188"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Inclusive Enabling Environments </a:t>
            </a:r>
          </a:p>
          <a:p>
            <a:endParaRPr lang="en-GB" dirty="0"/>
          </a:p>
        </p:txBody>
      </p:sp>
      <p:sp>
        <p:nvSpPr>
          <p:cNvPr id="8" name="Content Placeholder 7">
            <a:extLst>
              <a:ext uri="{FF2B5EF4-FFF2-40B4-BE49-F238E27FC236}">
                <a16:creationId xmlns:a16="http://schemas.microsoft.com/office/drawing/2014/main" id="{9C1B43B0-DDF4-49B3-924A-9CB678B48471}"/>
              </a:ext>
            </a:extLst>
          </p:cNvPr>
          <p:cNvSpPr>
            <a:spLocks noGrp="1"/>
          </p:cNvSpPr>
          <p:nvPr>
            <p:ph sz="quarter" idx="10"/>
          </p:nvPr>
        </p:nvSpPr>
        <p:spPr/>
        <p:txBody>
          <a:bodyPr/>
          <a:lstStyle/>
          <a:p>
            <a:pPr marL="457200" indent="-457200">
              <a:buFont typeface="Arial" panose="020B0604020202020204" pitchFamily="34" charset="0"/>
              <a:buChar char="•"/>
            </a:pPr>
            <a:r>
              <a:rPr lang="en-GB" b="0" i="0" dirty="0">
                <a:effectLst/>
              </a:rPr>
              <a:t>The environment plays a key role in supporting and extending children’s development and learning. </a:t>
            </a:r>
          </a:p>
          <a:p>
            <a:pPr marL="457200" indent="-457200">
              <a:buFont typeface="Arial" panose="020B0604020202020204" pitchFamily="34" charset="0"/>
              <a:buChar char="•"/>
            </a:pPr>
            <a:r>
              <a:rPr lang="en-GB" b="0" i="0" dirty="0">
                <a:effectLst/>
              </a:rPr>
              <a:t>Inclusive environments are where all experiences are recognised and valued.</a:t>
            </a:r>
          </a:p>
          <a:p>
            <a:pPr marL="457200" indent="-457200">
              <a:buFont typeface="Arial" panose="020B0604020202020204" pitchFamily="34" charset="0"/>
              <a:buChar char="•"/>
            </a:pPr>
            <a:r>
              <a:rPr lang="en-GB" dirty="0"/>
              <a:t>They ensure that all children have equitable access to resources and participation </a:t>
            </a:r>
          </a:p>
          <a:p>
            <a:pPr marL="457200" indent="-457200">
              <a:buFont typeface="Arial" panose="020B0604020202020204" pitchFamily="34" charset="0"/>
              <a:buChar char="•"/>
            </a:pPr>
            <a:r>
              <a:rPr lang="en-GB" b="0" i="0" dirty="0">
                <a:effectLst/>
              </a:rPr>
              <a:t>In the EYFS the ‘environment’ is described in terms of three aspects: </a:t>
            </a:r>
          </a:p>
          <a:p>
            <a:r>
              <a:rPr lang="en-GB" b="1" i="0" dirty="0">
                <a:effectLst/>
              </a:rPr>
              <a:t>The emotional environment, the indoor environment</a:t>
            </a:r>
            <a:r>
              <a:rPr lang="en-GB" b="1" dirty="0"/>
              <a:t> and the outdoor environment.</a:t>
            </a:r>
            <a:endParaRPr lang="en-GB" b="1" i="0" dirty="0">
              <a:effectLst/>
            </a:endParaRPr>
          </a:p>
          <a:p>
            <a:endParaRPr lang="en-GB" dirty="0"/>
          </a:p>
        </p:txBody>
      </p:sp>
    </p:spTree>
    <p:extLst>
      <p:ext uri="{BB962C8B-B14F-4D97-AF65-F5344CB8AC3E}">
        <p14:creationId xmlns:p14="http://schemas.microsoft.com/office/powerpoint/2010/main" val="2364510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737403"/>
            <a:ext cx="10118122" cy="4788131"/>
          </a:xfrm>
        </p:spPr>
        <p:txBody>
          <a:bodyPr/>
          <a:lstStyle/>
          <a:p>
            <a:pPr marL="457200" indent="-457200">
              <a:buFont typeface="Arial" panose="020B0604020202020204" pitchFamily="34" charset="0"/>
              <a:buChar char="•"/>
            </a:pPr>
            <a:r>
              <a:rPr lang="en-GB" sz="2400" dirty="0"/>
              <a:t>The emotional environment refers to not just  the children but also the staff and parents. Does your setting have a ‘feel good factor’ ? Is there a positive ethos in the setting- and a ‘can do’ approach? </a:t>
            </a:r>
          </a:p>
          <a:p>
            <a:pPr marL="457200" indent="-457200">
              <a:buFont typeface="Arial" panose="020B0604020202020204" pitchFamily="34" charset="0"/>
              <a:buChar char="•"/>
            </a:pPr>
            <a:r>
              <a:rPr lang="en-GB" sz="2400" dirty="0"/>
              <a:t>It also refers to the way in which emotions and feelings are supported – are there ways children can let you know how they feel? </a:t>
            </a:r>
            <a:endParaRPr lang="en-GB" dirty="0"/>
          </a:p>
          <a:p>
            <a:endParaRPr lang="en-GB" dirty="0"/>
          </a:p>
          <a:p>
            <a:endParaRPr lang="en-GB"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Emotional Environment </a:t>
            </a:r>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551980"/>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electronics&#10;&#10;Description automatically generated">
            <a:extLst>
              <a:ext uri="{FF2B5EF4-FFF2-40B4-BE49-F238E27FC236}">
                <a16:creationId xmlns:a16="http://schemas.microsoft.com/office/drawing/2014/main" id="{50BB4921-D896-4D51-BE43-969B836FF2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2344" y="3794071"/>
            <a:ext cx="3596337" cy="2419350"/>
          </a:xfrm>
          <a:prstGeom prst="rect">
            <a:avLst/>
          </a:prstGeom>
        </p:spPr>
      </p:pic>
      <p:pic>
        <p:nvPicPr>
          <p:cNvPr id="7" name="Picture 6">
            <a:extLst>
              <a:ext uri="{FF2B5EF4-FFF2-40B4-BE49-F238E27FC236}">
                <a16:creationId xmlns:a16="http://schemas.microsoft.com/office/drawing/2014/main" id="{DA95648C-356B-4DFD-8E6F-FA95861919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89919" y="3794071"/>
            <a:ext cx="2177584" cy="2419350"/>
          </a:xfrm>
          <a:prstGeom prst="rect">
            <a:avLst/>
          </a:prstGeom>
        </p:spPr>
      </p:pic>
    </p:spTree>
    <p:extLst>
      <p:ext uri="{BB962C8B-B14F-4D97-AF65-F5344CB8AC3E}">
        <p14:creationId xmlns:p14="http://schemas.microsoft.com/office/powerpoint/2010/main" val="55528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4869629" y="1973221"/>
            <a:ext cx="7322371" cy="4788131"/>
          </a:xfrm>
        </p:spPr>
        <p:txBody>
          <a:bodyPr/>
          <a:lstStyle/>
          <a:p>
            <a:endParaRPr lang="en-GB" dirty="0"/>
          </a:p>
          <a:p>
            <a:pPr marL="514350" indent="-514350">
              <a:buFont typeface="Arial" panose="020B0604020202020204" pitchFamily="34" charset="0"/>
              <a:buChar char="•"/>
            </a:pPr>
            <a:r>
              <a:rPr lang="en-GB" dirty="0"/>
              <a:t>How can can we support children to manage their emotions ? </a:t>
            </a:r>
          </a:p>
          <a:p>
            <a:pPr marL="514350" indent="-514350">
              <a:buFont typeface="Arial" panose="020B0604020202020204" pitchFamily="34" charset="0"/>
              <a:buChar char="•"/>
            </a:pPr>
            <a:r>
              <a:rPr lang="en-GB" sz="2800" dirty="0"/>
              <a:t>How can children with SEN, for example children who are pre verbal, let you know how they feel? </a:t>
            </a:r>
          </a:p>
          <a:p>
            <a:pPr marL="514350" indent="-514350">
              <a:buFont typeface="Arial" panose="020B0604020202020204" pitchFamily="34" charset="0"/>
              <a:buChar char="•"/>
            </a:pPr>
            <a:r>
              <a:rPr lang="en-GB" dirty="0"/>
              <a:t>G</a:t>
            </a:r>
            <a:r>
              <a:rPr lang="en-GB" sz="2800" dirty="0"/>
              <a:t>ive examples of how you encourage children to let you know how they are feeling  </a:t>
            </a: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3026979" y="644579"/>
            <a:ext cx="613804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           Emotional Environment </a:t>
            </a:r>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551980"/>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1215D6-0BE6-43AB-BF39-37C2BCE32E49}"/>
              </a:ext>
            </a:extLst>
          </p:cNvPr>
          <p:cNvSpPr txBox="1"/>
          <p:nvPr/>
        </p:nvSpPr>
        <p:spPr>
          <a:xfrm>
            <a:off x="2511972" y="1450001"/>
            <a:ext cx="7609490"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2800" b="1" dirty="0">
                <a:latin typeface="Arial" panose="020B0604020202020204" pitchFamily="34" charset="0"/>
                <a:cs typeface="Arial" panose="020B0604020202020204" pitchFamily="34" charset="0"/>
              </a:rPr>
              <a:t>Breakout Activity 4:Emotional Environment</a:t>
            </a:r>
          </a:p>
        </p:txBody>
      </p:sp>
      <p:pic>
        <p:nvPicPr>
          <p:cNvPr id="8" name="Picture 2" descr="Getting started with Zoom breakout rooms, for teachers | by Nicole Hemenway  Bratz | TeachFX | Medium">
            <a:extLst>
              <a:ext uri="{FF2B5EF4-FFF2-40B4-BE49-F238E27FC236}">
                <a16:creationId xmlns:a16="http://schemas.microsoft.com/office/drawing/2014/main" id="{1305C029-AF1A-4B14-AD40-D049226B2E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86" y="2613485"/>
            <a:ext cx="4598971" cy="279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1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r>
              <a:rPr lang="en-GB" sz="2500" b="1" dirty="0"/>
              <a:t>Day 1: By the end of this session attendees will:</a:t>
            </a:r>
          </a:p>
          <a:p>
            <a:pPr marL="342900" indent="-342900">
              <a:buFont typeface="Arial" panose="020B0604020202020204" pitchFamily="34" charset="0"/>
              <a:buChar char="•"/>
            </a:pPr>
            <a:r>
              <a:rPr lang="en-GB" sz="2200" dirty="0"/>
              <a:t>Be able to reflect on ethos, visions and values and SEND policy at your own setting.</a:t>
            </a:r>
          </a:p>
          <a:p>
            <a:pPr marL="342900" indent="-342900">
              <a:buFont typeface="Arial" panose="020B0604020202020204" pitchFamily="34" charset="0"/>
              <a:buChar char="•"/>
            </a:pPr>
            <a:r>
              <a:rPr lang="en-GB" sz="2200" dirty="0"/>
              <a:t>Understand the importance of enabling all members of your early years setting community to feel included, involved, motivated and valued.</a:t>
            </a:r>
          </a:p>
          <a:p>
            <a:pPr marL="342900" indent="-342900">
              <a:buFont typeface="Arial" panose="020B0604020202020204" pitchFamily="34" charset="0"/>
              <a:buChar char="•"/>
            </a:pPr>
            <a:r>
              <a:rPr lang="en-GB" sz="2200" dirty="0"/>
              <a:t>Recognise and reflect on practitioner skills and knowledge, particularly the key person, to ensure they understand their crucial role in supporting all children, particularly those with SEND.</a:t>
            </a:r>
          </a:p>
          <a:p>
            <a:pPr marL="342900" indent="-342900">
              <a:buFont typeface="Arial" panose="020B0604020202020204" pitchFamily="34" charset="0"/>
              <a:buChar char="•"/>
            </a:pPr>
            <a:r>
              <a:rPr lang="en-GB" sz="2200" dirty="0"/>
              <a:t>Recognise the importance of enabling the whole setting team to understand the importance of creating an inclusive, enabling environment and celebrate each child’s learning journey using a celebratory, strengths-based approach.</a:t>
            </a:r>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3152191" y="644579"/>
            <a:ext cx="5887618"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Aims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8184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r>
              <a:rPr lang="en-GB" b="1" dirty="0"/>
              <a:t>  </a:t>
            </a:r>
            <a:r>
              <a:rPr lang="en-GB" sz="2400" b="1" dirty="0"/>
              <a:t>Strategies to support children to manage their emotion </a:t>
            </a:r>
          </a:p>
          <a:p>
            <a:pPr marL="457200" indent="-457200">
              <a:buFont typeface="Arial" panose="020B0604020202020204" pitchFamily="34" charset="0"/>
              <a:buChar char="•"/>
            </a:pPr>
            <a:r>
              <a:rPr lang="en-GB" sz="2400" dirty="0"/>
              <a:t>Naming a child’s emotion first – I can see you are sad… then give solution – do you need your quiet space ? </a:t>
            </a:r>
          </a:p>
          <a:p>
            <a:pPr marL="457200" indent="-457200">
              <a:buFont typeface="Arial" panose="020B0604020202020204" pitchFamily="34" charset="0"/>
              <a:buChar char="•"/>
            </a:pPr>
            <a:r>
              <a:rPr lang="en-GB" sz="2400" dirty="0"/>
              <a:t>Providing quiet/cosy areas to retreat to</a:t>
            </a:r>
          </a:p>
          <a:p>
            <a:pPr marL="457200" indent="-457200">
              <a:buFont typeface="Arial" panose="020B0604020202020204" pitchFamily="34" charset="0"/>
              <a:buChar char="•"/>
            </a:pPr>
            <a:r>
              <a:rPr lang="en-GB" sz="2400" dirty="0"/>
              <a:t>Building trusting relationships between staff and children</a:t>
            </a:r>
          </a:p>
          <a:p>
            <a:pPr marL="457200" indent="-457200">
              <a:buFont typeface="Arial" panose="020B0604020202020204" pitchFamily="34" charset="0"/>
              <a:buChar char="•"/>
            </a:pPr>
            <a:r>
              <a:rPr lang="en-GB" sz="2400" dirty="0"/>
              <a:t>Using emotion visuals where staff or child can show their emotion by moving a picture or pointing to a picture ( adult facilitation)</a:t>
            </a:r>
          </a:p>
          <a:p>
            <a:pPr marL="457200" indent="-457200">
              <a:buFont typeface="Arial" panose="020B0604020202020204" pitchFamily="34" charset="0"/>
              <a:buChar char="•"/>
            </a:pPr>
            <a:r>
              <a:rPr lang="en-GB" sz="2400" dirty="0"/>
              <a:t>Sensory Diet activities to help children keep regulated </a:t>
            </a:r>
          </a:p>
          <a:p>
            <a:pPr marL="457200" indent="-457200">
              <a:buFont typeface="Arial" panose="020B0604020202020204" pitchFamily="34" charset="0"/>
              <a:buChar char="•"/>
            </a:pPr>
            <a:r>
              <a:rPr lang="en-GB" sz="2400" dirty="0"/>
              <a:t>Books about emotions</a:t>
            </a:r>
          </a:p>
          <a:p>
            <a:pPr marL="457200" indent="-457200">
              <a:buFont typeface="Arial" panose="020B0604020202020204" pitchFamily="34" charset="0"/>
              <a:buChar char="•"/>
            </a:pPr>
            <a:r>
              <a:rPr lang="en-GB" sz="2400" dirty="0"/>
              <a:t>Social stories – by Carol Gray </a:t>
            </a:r>
            <a:r>
              <a:rPr lang="en-GB" sz="2400" dirty="0">
                <a:hlinkClick r:id="rId3"/>
              </a:rPr>
              <a:t>https://carolgraysocialstories.com/social-stories/what-is-it/</a:t>
            </a:r>
            <a:endParaRPr lang="en-GB" sz="2400"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endParaRPr lang="en-GB" dirty="0"/>
          </a:p>
          <a:p>
            <a:endParaRPr lang="en-GB"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Emotional Environment </a:t>
            </a:r>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551980"/>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0663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A9D237D8-72D9-43A7-B9D5-303CC7FE9B9D}"/>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12914" y="1632256"/>
            <a:ext cx="3568122" cy="4613330"/>
          </a:xfrm>
        </p:spPr>
      </p:pic>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485696" y="384830"/>
            <a:ext cx="7220607"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 Emotional Environment</a:t>
            </a:r>
          </a:p>
          <a:p>
            <a:endParaRPr lang="en-GB" b="1"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1C538A8A-8DF7-497F-8CBD-D2E074F12D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9441" y="3905364"/>
            <a:ext cx="3646257" cy="2720669"/>
          </a:xfrm>
          <a:prstGeom prst="rect">
            <a:avLst/>
          </a:prstGeom>
        </p:spPr>
      </p:pic>
      <p:pic>
        <p:nvPicPr>
          <p:cNvPr id="10" name="Picture 9" descr="A picture containing text, cluttered, several&#10;&#10;Description automatically generated">
            <a:extLst>
              <a:ext uri="{FF2B5EF4-FFF2-40B4-BE49-F238E27FC236}">
                <a16:creationId xmlns:a16="http://schemas.microsoft.com/office/drawing/2014/main" id="{3456A402-3FA7-42B2-9C45-12FEC82B31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0280" y="4659838"/>
            <a:ext cx="3528848" cy="1764424"/>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519F7217-454E-4143-B5C8-4C328C8393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2744" y="1180192"/>
            <a:ext cx="5391270" cy="2695635"/>
          </a:xfrm>
          <a:prstGeom prst="rect">
            <a:avLst/>
          </a:prstGeom>
        </p:spPr>
      </p:pic>
    </p:spTree>
    <p:extLst>
      <p:ext uri="{BB962C8B-B14F-4D97-AF65-F5344CB8AC3E}">
        <p14:creationId xmlns:p14="http://schemas.microsoft.com/office/powerpoint/2010/main" val="396127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239267"/>
            <a:ext cx="9899969" cy="5286268"/>
          </a:xfrm>
        </p:spPr>
        <p:txBody>
          <a:bodyPr/>
          <a:lstStyle/>
          <a:p>
            <a:pPr>
              <a:lnSpc>
                <a:spcPct val="107000"/>
              </a:lnSpc>
              <a:spcAft>
                <a:spcPts val="800"/>
              </a:spcAft>
            </a:pPr>
            <a:r>
              <a:rPr lang="en-GB" sz="2000" dirty="0">
                <a:effectLst/>
                <a:ea typeface="Times New Roman" panose="02020603050405020304" pitchFamily="18" charset="0"/>
              </a:rPr>
              <a:t>Rich environments indoors have a positive effect on the quality of children’s learning and development.</a:t>
            </a:r>
          </a:p>
          <a:p>
            <a:pPr algn="l">
              <a:buFont typeface="Arial" panose="020B0604020202020204" pitchFamily="34" charset="0"/>
              <a:buChar char="•"/>
            </a:pPr>
            <a:r>
              <a:rPr lang="en-GB" sz="2000" b="0" i="0" dirty="0">
                <a:solidFill>
                  <a:srgbClr val="000000"/>
                </a:solidFill>
                <a:effectLst/>
                <a:latin typeface="Arial" panose="020B0604020202020204" pitchFamily="34" charset="0"/>
              </a:rPr>
              <a:t>Provide a range of activities which serve different purposes: inspire imagination and role play, exploration of personal relationships and feelings, problem solving, quiet time and reflection. Ensure the activities and environment meet the needs of all the children who attend, from very young babies to older children</a:t>
            </a:r>
          </a:p>
          <a:p>
            <a:pPr algn="l">
              <a:buFont typeface="Arial" panose="020B0604020202020204" pitchFamily="34" charset="0"/>
              <a:buChar char="•"/>
            </a:pPr>
            <a:r>
              <a:rPr lang="en-GB" sz="2000" b="0" i="0" dirty="0">
                <a:solidFill>
                  <a:srgbClr val="000000"/>
                </a:solidFill>
                <a:effectLst/>
                <a:latin typeface="Arial" panose="020B0604020202020204" pitchFamily="34" charset="0"/>
              </a:rPr>
              <a:t>Consider how you can ensure all children feel welcomed and valued. Close collaboration with parents is vital - including family photos on display boards, singing songs sung in the family home, and providing a comfortable welcoming area with places for a parent to sit with staff and their child</a:t>
            </a:r>
          </a:p>
          <a:p>
            <a:pPr algn="l">
              <a:buFont typeface="Arial" panose="020B0604020202020204" pitchFamily="34" charset="0"/>
              <a:buChar char="•"/>
            </a:pPr>
            <a:r>
              <a:rPr lang="en-GB" sz="2000" dirty="0">
                <a:solidFill>
                  <a:srgbClr val="000000"/>
                </a:solidFill>
              </a:rPr>
              <a:t>I</a:t>
            </a:r>
            <a:r>
              <a:rPr lang="en-GB" sz="2000" b="0" i="0" dirty="0">
                <a:solidFill>
                  <a:srgbClr val="000000"/>
                </a:solidFill>
                <a:effectLst/>
                <a:latin typeface="Arial" panose="020B0604020202020204" pitchFamily="34" charset="0"/>
              </a:rPr>
              <a:t>ndividual children's needs are considered - What are they interested in and how you could incorporate this into your play environment? How can you help them communicate better? When are they ready to play and ready for rest? When are they intrinsically motivated to learn? How can they have choice and control? Is the environment meeting their individual needs?</a:t>
            </a:r>
          </a:p>
          <a:p>
            <a:pPr>
              <a:lnSpc>
                <a:spcPct val="107000"/>
              </a:lnSpc>
              <a:spcAft>
                <a:spcPts val="800"/>
              </a:spcAft>
            </a:pPr>
            <a:endParaRPr lang="en-GB" sz="1000" dirty="0">
              <a:effectLst/>
              <a:ea typeface="Times New Roman" panose="02020603050405020304" pitchFamily="18" charset="0"/>
            </a:endParaRP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362005"/>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Indoor Environment</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330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239267"/>
            <a:ext cx="9899969" cy="5286268"/>
          </a:xfrm>
        </p:spPr>
        <p:txBody>
          <a:bodyPr/>
          <a:lstStyle/>
          <a:p>
            <a:pPr algn="l">
              <a:buFont typeface="Arial" panose="020B0604020202020204" pitchFamily="34" charset="0"/>
              <a:buChar char="•"/>
            </a:pPr>
            <a:r>
              <a:rPr lang="en-GB" sz="2000" b="0" i="0" dirty="0">
                <a:solidFill>
                  <a:srgbClr val="000000"/>
                </a:solidFill>
                <a:effectLst/>
                <a:latin typeface="Arial" panose="020B0604020202020204" pitchFamily="34" charset="0"/>
              </a:rPr>
              <a:t>Ensure activities and resources are at child height and accessible and use resources which can be moved and used in a variety of ways</a:t>
            </a:r>
          </a:p>
          <a:p>
            <a:pPr algn="l">
              <a:buFont typeface="Arial" panose="020B0604020202020204" pitchFamily="34" charset="0"/>
              <a:buChar char="•"/>
            </a:pPr>
            <a:r>
              <a:rPr lang="en-GB" sz="2000" b="0" i="0" dirty="0">
                <a:solidFill>
                  <a:srgbClr val="000000"/>
                </a:solidFill>
                <a:effectLst/>
                <a:latin typeface="Arial" panose="020B0604020202020204" pitchFamily="34" charset="0"/>
              </a:rPr>
              <a:t>Allow children the time and space to focus and reduce noise distractions</a:t>
            </a:r>
          </a:p>
          <a:p>
            <a:pPr algn="l">
              <a:buFont typeface="Arial" panose="020B0604020202020204" pitchFamily="34" charset="0"/>
              <a:buChar char="•"/>
            </a:pPr>
            <a:r>
              <a:rPr lang="en-GB" sz="2000" b="0" i="0" dirty="0">
                <a:solidFill>
                  <a:srgbClr val="000000"/>
                </a:solidFill>
                <a:effectLst/>
                <a:latin typeface="Arial" panose="020B0604020202020204" pitchFamily="34" charset="0"/>
              </a:rPr>
              <a:t>Create an environment that is warm, welcoming and nurturing and facilitates a sense of belonging</a:t>
            </a:r>
          </a:p>
          <a:p>
            <a:pPr algn="l">
              <a:buFont typeface="Arial" panose="020B0604020202020204" pitchFamily="34" charset="0"/>
              <a:buChar char="•"/>
            </a:pPr>
            <a:r>
              <a:rPr lang="en-GB" sz="2000" b="0" i="0" dirty="0">
                <a:solidFill>
                  <a:srgbClr val="000000"/>
                </a:solidFill>
                <a:effectLst/>
                <a:latin typeface="Arial" panose="020B0604020202020204" pitchFamily="34" charset="0"/>
              </a:rPr>
              <a:t>Offer a range of resources, which are familiar as well as activities that are new to them</a:t>
            </a:r>
          </a:p>
          <a:p>
            <a:pPr algn="l">
              <a:buFont typeface="Arial" panose="020B0604020202020204" pitchFamily="34" charset="0"/>
              <a:buChar char="•"/>
            </a:pPr>
            <a:r>
              <a:rPr lang="en-GB" sz="2000" b="0" i="0" dirty="0">
                <a:solidFill>
                  <a:srgbClr val="000000"/>
                </a:solidFill>
                <a:effectLst/>
                <a:latin typeface="Arial" panose="020B0604020202020204" pitchFamily="34" charset="0"/>
              </a:rPr>
              <a:t>Ensure that the activities and environment offer room for outdoor and indoor play, sufficient space for children to move and collaborate, and encourage exploration and risk-taking</a:t>
            </a:r>
          </a:p>
          <a:p>
            <a:pPr algn="l">
              <a:buFont typeface="Arial" panose="020B0604020202020204" pitchFamily="34" charset="0"/>
              <a:buChar char="•"/>
            </a:pPr>
            <a:r>
              <a:rPr lang="en-GB" sz="2000" dirty="0">
                <a:effectLst/>
                <a:ea typeface="Times New Roman" panose="02020603050405020304" pitchFamily="18" charset="0"/>
              </a:rPr>
              <a:t>Indoor space needs careful planning as it needs to be flexible to accommodate children’s changing interests and needs. </a:t>
            </a:r>
            <a:r>
              <a:rPr lang="en-GB" sz="2000" dirty="0">
                <a:ea typeface="Times New Roman" panose="02020603050405020304" pitchFamily="18" charset="0"/>
              </a:rPr>
              <a:t> Planning for individual children’s needs is vital. </a:t>
            </a:r>
            <a:endParaRPr lang="en-GB" sz="2000" dirty="0">
              <a:effectLst/>
              <a:ea typeface="Times New Roman" panose="02020603050405020304" pitchFamily="18" charset="0"/>
            </a:endParaRPr>
          </a:p>
          <a:p>
            <a:pPr>
              <a:buFont typeface="Arial" panose="020B0604020202020204" pitchFamily="34" charset="0"/>
              <a:buChar char="•"/>
            </a:pPr>
            <a:r>
              <a:rPr lang="en-GB" sz="2000" dirty="0">
                <a:effectLst/>
                <a:ea typeface="Times New Roman" panose="02020603050405020304" pitchFamily="18" charset="0"/>
              </a:rPr>
              <a:t>Resources should be of the highest quality and well maintained, clean and relevant to their interests </a:t>
            </a:r>
          </a:p>
          <a:p>
            <a:pPr>
              <a:buFont typeface="Arial" panose="020B0604020202020204" pitchFamily="34" charset="0"/>
              <a:buChar char="•"/>
            </a:pPr>
            <a:r>
              <a:rPr lang="en-GB" sz="2000" b="0" i="0" dirty="0">
                <a:solidFill>
                  <a:srgbClr val="000000"/>
                </a:solidFill>
                <a:effectLst/>
                <a:latin typeface="Arial" panose="020B0604020202020204" pitchFamily="34" charset="0"/>
              </a:rPr>
              <a:t>Engage children in activities to build their emotional resilience and social skills</a:t>
            </a:r>
          </a:p>
          <a:p>
            <a:pPr>
              <a:lnSpc>
                <a:spcPct val="107000"/>
              </a:lnSpc>
              <a:spcAft>
                <a:spcPts val="800"/>
              </a:spcAft>
            </a:pPr>
            <a:endParaRPr lang="en-GB" sz="1000" dirty="0">
              <a:effectLst/>
              <a:ea typeface="Times New Roman" panose="02020603050405020304" pitchFamily="18" charset="0"/>
            </a:endParaRP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Indoor Environment</a:t>
            </a:r>
          </a:p>
          <a:p>
            <a:endParaRPr lang="en-GB" b="1"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666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r>
              <a:rPr lang="en-GB" sz="1600" b="1" dirty="0"/>
              <a:t>Accessibility</a:t>
            </a:r>
            <a:r>
              <a:rPr lang="en-GB" sz="1600" dirty="0"/>
              <a:t> </a:t>
            </a:r>
          </a:p>
          <a:p>
            <a:r>
              <a:rPr lang="en-GB" sz="1600" dirty="0"/>
              <a:t>Can children access all areas if they have mobility difficulties ? Wheelchair access? Is furniture at the right height? Are steps highlighted for children with a vision impairment ? </a:t>
            </a:r>
          </a:p>
          <a:p>
            <a:r>
              <a:rPr lang="en-GB" sz="1600" b="1" dirty="0"/>
              <a:t>Visual supports</a:t>
            </a:r>
          </a:p>
          <a:p>
            <a:r>
              <a:rPr lang="en-GB" sz="1600" dirty="0"/>
              <a:t>Visual Timetable for whole class and individual timetables for children who need them, Now and Next, SCERTS approach – subject verb sentence strip to request help, routines pictures, objects of reference e.g. clean nappy for nappy time </a:t>
            </a:r>
          </a:p>
          <a:p>
            <a:r>
              <a:rPr lang="en-GB" sz="1600" b="1" dirty="0"/>
              <a:t>Makaton Signs</a:t>
            </a:r>
          </a:p>
          <a:p>
            <a:r>
              <a:rPr lang="en-GB" sz="1600" dirty="0"/>
              <a:t>Use throughout the day e.g. at story and song time, for requesting e.g. milk/drink</a:t>
            </a:r>
          </a:p>
          <a:p>
            <a:r>
              <a:rPr lang="en-GB" sz="1600" b="1" dirty="0"/>
              <a:t>Appropriate resources </a:t>
            </a:r>
            <a:endParaRPr lang="en-GB" sz="1600" dirty="0"/>
          </a:p>
          <a:p>
            <a:r>
              <a:rPr lang="en-GB" sz="1600" dirty="0"/>
              <a:t>Toys and books that reflect all children – children with disabilities, children with different ethnic backgrounds, cultures and religions, sensory resources for children with sensory processing needs, dens for children who need access to a quiet space</a:t>
            </a:r>
          </a:p>
          <a:p>
            <a:r>
              <a:rPr lang="en-GB" sz="1600" b="1" dirty="0"/>
              <a:t>Sensory Stories </a:t>
            </a:r>
          </a:p>
          <a:p>
            <a:r>
              <a:rPr lang="en-GB" sz="1600" dirty="0"/>
              <a:t>Providing objects to link with books to make them more real and motivating  </a:t>
            </a:r>
          </a:p>
          <a:p>
            <a:endParaRPr lang="en-GB" sz="1800"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15042"/>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Inclusive and Enabling Indoor Environment</a:t>
            </a:r>
          </a:p>
          <a:p>
            <a:endParaRPr lang="en-GB" b="1"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95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795752" y="644579"/>
            <a:ext cx="6600496"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dirty="0"/>
              <a:t>                </a:t>
            </a:r>
            <a:r>
              <a:rPr lang="en-GB" b="1" dirty="0"/>
              <a:t>Indoor Environment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Graphical user interface, application&#10;&#10;Description automatically generated">
            <a:extLst>
              <a:ext uri="{FF2B5EF4-FFF2-40B4-BE49-F238E27FC236}">
                <a16:creationId xmlns:a16="http://schemas.microsoft.com/office/drawing/2014/main" id="{402FDFE3-6C13-4F91-AF77-FD47776BA9C6}"/>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664287" y="1405059"/>
            <a:ext cx="4191492" cy="2436081"/>
          </a:xfrm>
          <a:prstGeom prst="rect">
            <a:avLst/>
          </a:prstGeom>
        </p:spPr>
      </p:pic>
      <p:pic>
        <p:nvPicPr>
          <p:cNvPr id="6" name="Picture 5">
            <a:extLst>
              <a:ext uri="{FF2B5EF4-FFF2-40B4-BE49-F238E27FC236}">
                <a16:creationId xmlns:a16="http://schemas.microsoft.com/office/drawing/2014/main" id="{B3488D75-BB6D-4C1D-99B8-C00E8CD950D3}"/>
              </a:ext>
            </a:extLst>
          </p:cNvPr>
          <p:cNvPicPr>
            <a:picLocks noChangeAspect="1"/>
          </p:cNvPicPr>
          <p:nvPr/>
        </p:nvPicPr>
        <p:blipFill rotWithShape="1">
          <a:blip r:embed="rId5">
            <a:extLst>
              <a:ext uri="{28A0092B-C50C-407E-A947-70E740481C1C}">
                <a14:useLocalDpi xmlns:a14="http://schemas.microsoft.com/office/drawing/2010/main" val="0"/>
              </a:ext>
            </a:extLst>
          </a:blip>
          <a:srcRect l="-1" t="-1524" r="556" b="89162"/>
          <a:stretch/>
        </p:blipFill>
        <p:spPr>
          <a:xfrm>
            <a:off x="5678540" y="1605504"/>
            <a:ext cx="4106592" cy="1607839"/>
          </a:xfrm>
          <a:prstGeom prst="rect">
            <a:avLst/>
          </a:prstGeom>
        </p:spPr>
      </p:pic>
      <p:pic>
        <p:nvPicPr>
          <p:cNvPr id="7" name="Picture 6" descr="Logo, company name&#10;&#10;Description automatically generated">
            <a:extLst>
              <a:ext uri="{FF2B5EF4-FFF2-40B4-BE49-F238E27FC236}">
                <a16:creationId xmlns:a16="http://schemas.microsoft.com/office/drawing/2014/main" id="{5BEF0A8C-83A7-4210-92AE-5E3D516D47D1}"/>
              </a:ext>
            </a:extLst>
          </p:cNvPr>
          <p:cNvPicPr>
            <a:picLocks noChangeAspect="1"/>
          </p:cNvPicPr>
          <p:nvPr/>
        </p:nvPicPr>
        <p:blipFill rotWithShape="1">
          <a:blip r:embed="rId6">
            <a:extLst>
              <a:ext uri="{28A0092B-C50C-407E-A947-70E740481C1C}">
                <a14:useLocalDpi xmlns:a14="http://schemas.microsoft.com/office/drawing/2010/main" val="0"/>
              </a:ext>
            </a:extLst>
          </a:blip>
          <a:srcRect t="-2" r="19838" b="24992"/>
          <a:stretch/>
        </p:blipFill>
        <p:spPr>
          <a:xfrm>
            <a:off x="1235745" y="4134429"/>
            <a:ext cx="3483399" cy="2444639"/>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41976AF9-FECD-4375-8D33-0D4B43AB9F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2934" y="3609118"/>
            <a:ext cx="2825148" cy="2857500"/>
          </a:xfrm>
          <a:prstGeom prst="rect">
            <a:avLst/>
          </a:prstGeom>
        </p:spPr>
      </p:pic>
    </p:spTree>
    <p:extLst>
      <p:ext uri="{BB962C8B-B14F-4D97-AF65-F5344CB8AC3E}">
        <p14:creationId xmlns:p14="http://schemas.microsoft.com/office/powerpoint/2010/main" val="432685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endParaRPr lang="en-GB" sz="1800" dirty="0"/>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15042"/>
            <a:ext cx="8412162" cy="10350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Inclusive and Enabling Indoor Environment</a:t>
            </a:r>
          </a:p>
          <a:p>
            <a:r>
              <a:rPr lang="en-GB" b="1" dirty="0"/>
              <a:t>                          Sensory Story </a:t>
            </a:r>
          </a:p>
          <a:p>
            <a:endParaRPr lang="en-GB" b="1"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Making play inclusive - Sensory stories">
            <a:hlinkClick r:id="" action="ppaction://media"/>
            <a:extLst>
              <a:ext uri="{FF2B5EF4-FFF2-40B4-BE49-F238E27FC236}">
                <a16:creationId xmlns:a16="http://schemas.microsoft.com/office/drawing/2014/main" id="{BF44F3C5-6DEE-4211-8BCD-574D108AA33A}"/>
              </a:ext>
            </a:extLst>
          </p:cNvPr>
          <p:cNvPicPr>
            <a:picLocks noRot="1" noChangeAspect="1"/>
          </p:cNvPicPr>
          <p:nvPr>
            <a:videoFile r:link="rId1"/>
          </p:nvPr>
        </p:nvPicPr>
        <p:blipFill>
          <a:blip r:embed="rId5"/>
          <a:stretch>
            <a:fillRect/>
          </a:stretch>
        </p:blipFill>
        <p:spPr>
          <a:xfrm>
            <a:off x="1653075" y="1747913"/>
            <a:ext cx="9112082" cy="4788131"/>
          </a:xfrm>
          <a:prstGeom prst="rect">
            <a:avLst/>
          </a:prstGeom>
        </p:spPr>
      </p:pic>
    </p:spTree>
    <p:extLst>
      <p:ext uri="{BB962C8B-B14F-4D97-AF65-F5344CB8AC3E}">
        <p14:creationId xmlns:p14="http://schemas.microsoft.com/office/powerpoint/2010/main" val="230548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r>
              <a:rPr lang="en-GB" sz="2400" b="1" dirty="0">
                <a:solidFill>
                  <a:srgbClr val="111111"/>
                </a:solidFill>
              </a:rPr>
              <a:t>Focused Strategies </a:t>
            </a:r>
            <a:r>
              <a:rPr lang="en-GB" sz="2400" dirty="0">
                <a:solidFill>
                  <a:srgbClr val="111111"/>
                </a:solidFill>
              </a:rPr>
              <a:t>- </a:t>
            </a:r>
            <a:r>
              <a:rPr lang="en-GB" sz="2400" dirty="0">
                <a:latin typeface="Arial" panose="020B0604020202020204" pitchFamily="34" charset="0"/>
                <a:cs typeface="Arial" panose="020B0604020202020204" pitchFamily="34" charset="0"/>
              </a:rPr>
              <a:t>can support children to engage in an adult directed activity built up over time. These may start as very short e.g. 30 seconds building to one minute and so on depending on how the individual child responses</a:t>
            </a:r>
            <a:endParaRPr lang="en-GB" sz="2400" dirty="0">
              <a:solidFill>
                <a:srgbClr val="111111"/>
              </a:solidFill>
            </a:endParaRPr>
          </a:p>
          <a:p>
            <a:r>
              <a:rPr lang="en-GB" sz="2400" dirty="0">
                <a:latin typeface="Arial" panose="020B0604020202020204" pitchFamily="34" charset="0"/>
                <a:cs typeface="Arial" panose="020B0604020202020204" pitchFamily="34" charset="0"/>
              </a:rPr>
              <a:t>There are a range of possible strategies :</a:t>
            </a:r>
          </a:p>
          <a:p>
            <a:pPr marL="0" indent="0">
              <a:buNone/>
            </a:pPr>
            <a:r>
              <a:rPr lang="en-GB" sz="2400" dirty="0">
                <a:latin typeface="Arial" panose="020B0604020202020204" pitchFamily="34" charset="0"/>
                <a:cs typeface="Arial" panose="020B0604020202020204" pitchFamily="34" charset="0"/>
              </a:rPr>
              <a:t>- Activity Box</a:t>
            </a:r>
          </a:p>
          <a:p>
            <a:pPr marL="0" indent="0">
              <a:buNone/>
            </a:pPr>
            <a:r>
              <a:rPr lang="en-GB" sz="2400" dirty="0">
                <a:latin typeface="Arial" panose="020B0604020202020204" pitchFamily="34" charset="0"/>
                <a:cs typeface="Arial" panose="020B0604020202020204" pitchFamily="34" charset="0"/>
              </a:rPr>
              <a:t>- Attention Autism</a:t>
            </a:r>
          </a:p>
          <a:p>
            <a:pPr>
              <a:buFontTx/>
              <a:buChar char="-"/>
            </a:pPr>
            <a:r>
              <a:rPr lang="en-GB" sz="2400" dirty="0">
                <a:latin typeface="Arial" panose="020B0604020202020204" pitchFamily="34" charset="0"/>
                <a:cs typeface="Arial" panose="020B0604020202020204" pitchFamily="34" charset="0"/>
              </a:rPr>
              <a:t>People Games</a:t>
            </a:r>
          </a:p>
          <a:p>
            <a:pPr>
              <a:buFontTx/>
              <a:buChar char="-"/>
            </a:pPr>
            <a:r>
              <a:rPr lang="en-GB" sz="2400" dirty="0">
                <a:latin typeface="Arial" panose="020B0604020202020204" pitchFamily="34" charset="0"/>
                <a:cs typeface="Arial" panose="020B0604020202020204" pitchFamily="34" charset="0"/>
              </a:rPr>
              <a:t>Sensory Processing activities ( SPARK (EY)</a:t>
            </a:r>
          </a:p>
          <a:p>
            <a:r>
              <a:rPr lang="en-GB" sz="2400" dirty="0">
                <a:latin typeface="Arial" panose="020B0604020202020204" pitchFamily="34" charset="0"/>
                <a:cs typeface="Arial" panose="020B0604020202020204" pitchFamily="34" charset="0"/>
              </a:rPr>
              <a:t>These must be child focused, follow their interests and reviewed and reflected on – how is the child responding? Do resources need to be changed ? Should more children be included in the session ? </a:t>
            </a:r>
          </a:p>
          <a:p>
            <a:endParaRPr lang="en-GB" sz="2400" dirty="0">
              <a:solidFill>
                <a:srgbClr val="111111"/>
              </a:solidFill>
            </a:endParaRPr>
          </a:p>
          <a:p>
            <a:endParaRPr lang="en-GB" sz="2400" b="0" i="0" dirty="0">
              <a:solidFill>
                <a:srgbClr val="111111"/>
              </a:solidFill>
              <a:effectLst/>
            </a:endParaRPr>
          </a:p>
          <a:p>
            <a:pPr marL="342900" indent="-342900" algn="l">
              <a:buFont typeface="Arial" panose="020B0604020202020204" pitchFamily="34" charset="0"/>
              <a:buChar char="•"/>
            </a:pPr>
            <a:endParaRPr lang="en-GB" sz="2400" b="0" i="0" dirty="0">
              <a:solidFill>
                <a:srgbClr val="111111"/>
              </a:solidFill>
              <a:effectLst/>
            </a:endParaRPr>
          </a:p>
          <a:p>
            <a:endParaRPr lang="en-GB" sz="2400"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264008" y="644579"/>
            <a:ext cx="7663984"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GB" b="1" dirty="0"/>
              <a:t>      Inclusive and Enabling Environments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5175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705872"/>
            <a:ext cx="9899969" cy="4788131"/>
          </a:xfrm>
        </p:spPr>
        <p:txBody>
          <a:bodyPr/>
          <a:lstStyle/>
          <a:p>
            <a:pPr marL="457200" indent="-457200">
              <a:buFont typeface="Arial" panose="020B0604020202020204" pitchFamily="34" charset="0"/>
              <a:buChar char="•"/>
            </a:pPr>
            <a:r>
              <a:rPr lang="en-GB" sz="1800" dirty="0"/>
              <a:t>For c</a:t>
            </a:r>
            <a:r>
              <a:rPr lang="en-GB" sz="1800" b="0" i="0" dirty="0">
                <a:effectLst/>
              </a:rPr>
              <a:t>hildren with individual needs and complex disabilities, contact with the outdoors is almost guaranteed to produce stronger responses than the levels normally exhibited during indoor play</a:t>
            </a:r>
          </a:p>
          <a:p>
            <a:pPr marL="457200" indent="-457200">
              <a:buFont typeface="Arial" panose="020B0604020202020204" pitchFamily="34" charset="0"/>
              <a:buChar char="•"/>
            </a:pPr>
            <a:r>
              <a:rPr lang="en-GB" sz="1800" dirty="0"/>
              <a:t>It gives children with additional needs opportunities to gain confidence in their physical development</a:t>
            </a:r>
          </a:p>
          <a:p>
            <a:pPr marL="457200" indent="-457200">
              <a:buFont typeface="Arial" panose="020B0604020202020204" pitchFamily="34" charset="0"/>
              <a:buChar char="•"/>
            </a:pPr>
            <a:r>
              <a:rPr lang="en-GB" sz="1800" dirty="0"/>
              <a:t>The outdoors offers a rich, multi sensory environment that is meaningful, stimulating and motivating for all young children </a:t>
            </a:r>
          </a:p>
          <a:p>
            <a:pPr marL="457200" indent="-457200">
              <a:buFont typeface="Arial" panose="020B0604020202020204" pitchFamily="34" charset="0"/>
              <a:buChar char="•"/>
            </a:pPr>
            <a:r>
              <a:rPr lang="en-GB" sz="1800" dirty="0"/>
              <a:t>Children can move more freely and take risks</a:t>
            </a:r>
          </a:p>
          <a:p>
            <a:pPr marL="457200" indent="-457200">
              <a:buFont typeface="Arial" panose="020B0604020202020204" pitchFamily="34" charset="0"/>
              <a:buChar char="•"/>
            </a:pPr>
            <a:r>
              <a:rPr lang="en-GB" sz="1800" dirty="0"/>
              <a:t>Children develop their health and strength and coordination. </a:t>
            </a:r>
          </a:p>
          <a:p>
            <a:pPr marL="457200" indent="-457200">
              <a:buFont typeface="Arial" panose="020B0604020202020204" pitchFamily="34" charset="0"/>
              <a:buChar char="•"/>
            </a:pPr>
            <a:r>
              <a:rPr lang="en-GB" sz="1800" b="0" i="0" dirty="0">
                <a:solidFill>
                  <a:srgbClr val="000000"/>
                </a:solidFill>
                <a:effectLst/>
              </a:rPr>
              <a:t>When outside, all of a child's senses are stimulated and there is direct contact with the weather, seasons and natural world. </a:t>
            </a:r>
            <a:endParaRPr lang="en-GB" sz="1800" dirty="0"/>
          </a:p>
          <a:p>
            <a:pPr marL="457200" indent="-457200">
              <a:buFont typeface="Arial" panose="020B0604020202020204" pitchFamily="34" charset="0"/>
              <a:buChar char="•"/>
            </a:pPr>
            <a:r>
              <a:rPr lang="en-GB" sz="1800" dirty="0"/>
              <a:t>Relationships are different outdoors - children who are quiet indoors are often less inhibited outdoors</a:t>
            </a:r>
          </a:p>
          <a:p>
            <a:pPr marL="457200" indent="-457200">
              <a:buFont typeface="Arial" panose="020B0604020202020204" pitchFamily="34" charset="0"/>
              <a:buChar char="•"/>
            </a:pPr>
            <a:r>
              <a:rPr lang="en-GB" sz="1800" dirty="0"/>
              <a:t>Working on large scale activities provides the opportunity for children to cooperate, negotiate and collaborate.</a:t>
            </a: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974428" y="644579"/>
            <a:ext cx="6243144"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       </a:t>
            </a:r>
            <a:r>
              <a:rPr lang="en-GB" b="1" dirty="0"/>
              <a:t>Outdoor Environment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709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0C1DF5E9-0E9D-446D-BF2E-5F73F63FB4C7}"/>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93206" y="2048995"/>
            <a:ext cx="6643614" cy="4103035"/>
          </a:xfrm>
        </p:spPr>
      </p:pic>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090587" y="644578"/>
            <a:ext cx="8010827" cy="56515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sz="2400" dirty="0"/>
              <a:t>  Possible Barriers to Accessing the Outdoor Environment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3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BCBEAA-730C-444E-9C99-46BBA958ED48}"/>
              </a:ext>
            </a:extLst>
          </p:cNvPr>
          <p:cNvSpPr>
            <a:spLocks noGrp="1"/>
          </p:cNvSpPr>
          <p:nvPr>
            <p:ph type="body" sz="quarter" idx="11"/>
          </p:nvPr>
        </p:nvSpPr>
        <p:spPr>
          <a:xfrm>
            <a:off x="3048000" y="459644"/>
            <a:ext cx="634429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Part 1: Building solid foundations</a:t>
            </a:r>
          </a:p>
        </p:txBody>
      </p:sp>
      <p:pic>
        <p:nvPicPr>
          <p:cNvPr id="10" name="Picture 2" descr="C:\Users\SimonsV\AppData\Local\Microsoft\Windows\Temporary Internet Files\Content.Outlook\OFGLL62P\EIS web logo small.png">
            <a:extLst>
              <a:ext uri="{FF2B5EF4-FFF2-40B4-BE49-F238E27FC236}">
                <a16:creationId xmlns:a16="http://schemas.microsoft.com/office/drawing/2014/main" id="{A55E361E-07C2-435C-B1B0-755D7533DF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text&#10;&#10;Description automatically generated">
            <a:extLst>
              <a:ext uri="{FF2B5EF4-FFF2-40B4-BE49-F238E27FC236}">
                <a16:creationId xmlns:a16="http://schemas.microsoft.com/office/drawing/2014/main" id="{32DA5578-EB19-41C3-876D-C5715AD8F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335" y="1180192"/>
            <a:ext cx="5427766" cy="4123418"/>
          </a:xfrm>
          <a:prstGeom prst="rect">
            <a:avLst/>
          </a:prstGeom>
        </p:spPr>
      </p:pic>
      <p:sp>
        <p:nvSpPr>
          <p:cNvPr id="2" name="TextBox 1">
            <a:extLst>
              <a:ext uri="{FF2B5EF4-FFF2-40B4-BE49-F238E27FC236}">
                <a16:creationId xmlns:a16="http://schemas.microsoft.com/office/drawing/2014/main" id="{519C9550-3FEF-43AB-B10C-F5577409C153}"/>
              </a:ext>
            </a:extLst>
          </p:cNvPr>
          <p:cNvSpPr txBox="1"/>
          <p:nvPr/>
        </p:nvSpPr>
        <p:spPr>
          <a:xfrm>
            <a:off x="3462335" y="5644055"/>
            <a:ext cx="5427766"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sz="2800" b="1" dirty="0"/>
              <a:t>Creating and embedding a whole team inclusive ethos and vision</a:t>
            </a:r>
          </a:p>
        </p:txBody>
      </p:sp>
    </p:spTree>
    <p:extLst>
      <p:ext uri="{BB962C8B-B14F-4D97-AF65-F5344CB8AC3E}">
        <p14:creationId xmlns:p14="http://schemas.microsoft.com/office/powerpoint/2010/main" val="4479094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r>
              <a:rPr lang="en-GB" sz="2400" dirty="0"/>
              <a:t>Outdoor areas that are accessible to all children- check could a child with mobility needs access all of your outdoor areas?</a:t>
            </a:r>
          </a:p>
          <a:p>
            <a:pPr marL="342900" indent="-342900" algn="l">
              <a:buFont typeface="Arial" panose="020B0604020202020204" pitchFamily="34" charset="0"/>
              <a:buChar char="•"/>
            </a:pPr>
            <a:r>
              <a:rPr lang="en-GB" sz="2400" dirty="0"/>
              <a:t> </a:t>
            </a:r>
            <a:r>
              <a:rPr lang="en-GB" sz="2400" dirty="0">
                <a:solidFill>
                  <a:srgbClr val="111111"/>
                </a:solidFill>
              </a:rPr>
              <a:t>Use</a:t>
            </a:r>
            <a:r>
              <a:rPr lang="en-GB" sz="2400" b="0" i="0" dirty="0">
                <a:solidFill>
                  <a:srgbClr val="111111"/>
                </a:solidFill>
                <a:effectLst/>
              </a:rPr>
              <a:t>s different levels around spaces to accommodate those who use a wheelchair </a:t>
            </a:r>
          </a:p>
          <a:p>
            <a:pPr marL="342900" indent="-342900" algn="l">
              <a:buFont typeface="Arial" panose="020B0604020202020204" pitchFamily="34" charset="0"/>
              <a:buChar char="•"/>
            </a:pPr>
            <a:r>
              <a:rPr lang="en-GB" sz="2400" b="0" i="0" dirty="0">
                <a:solidFill>
                  <a:srgbClr val="111111"/>
                </a:solidFill>
                <a:effectLst/>
              </a:rPr>
              <a:t> Introducing shade, light and texture to make the environment more appealing to children who experience cognitive or sensory impairment</a:t>
            </a:r>
          </a:p>
          <a:p>
            <a:pPr marL="342900" indent="-342900" algn="l">
              <a:buFont typeface="Arial" panose="020B0604020202020204" pitchFamily="34" charset="0"/>
              <a:buChar char="•"/>
            </a:pPr>
            <a:r>
              <a:rPr lang="en-GB" sz="2400" b="0" i="0" dirty="0">
                <a:solidFill>
                  <a:srgbClr val="111111"/>
                </a:solidFill>
                <a:effectLst/>
              </a:rPr>
              <a:t>Sensory gardens introduce a natural element to the outdoor area and support children to use all their senses – touch, taste and sound </a:t>
            </a:r>
          </a:p>
          <a:p>
            <a:pPr marL="342900" indent="-342900" algn="l">
              <a:buFont typeface="Arial" panose="020B0604020202020204" pitchFamily="34" charset="0"/>
              <a:buChar char="•"/>
            </a:pPr>
            <a:r>
              <a:rPr lang="en-GB" sz="2400" b="0" i="0" dirty="0">
                <a:solidFill>
                  <a:srgbClr val="111111"/>
                </a:solidFill>
                <a:effectLst/>
              </a:rPr>
              <a:t>Quiet spaces </a:t>
            </a:r>
            <a:r>
              <a:rPr lang="en-GB" sz="2400" dirty="0">
                <a:solidFill>
                  <a:srgbClr val="111111"/>
                </a:solidFill>
              </a:rPr>
              <a:t>are </a:t>
            </a:r>
            <a:r>
              <a:rPr lang="en-GB" sz="2400" b="0" i="0" dirty="0">
                <a:solidFill>
                  <a:srgbClr val="111111"/>
                </a:solidFill>
                <a:effectLst/>
              </a:rPr>
              <a:t>also important, especially for children with sensory needs ( ASD) who may feel overwhelmed in a larger group area. </a:t>
            </a:r>
          </a:p>
          <a:p>
            <a:pPr marL="342900" indent="-342900" algn="l">
              <a:buFont typeface="Arial" panose="020B0604020202020204" pitchFamily="34" charset="0"/>
              <a:buChar char="•"/>
            </a:pPr>
            <a:endParaRPr lang="en-GB" sz="2400" b="0" i="0" dirty="0">
              <a:solidFill>
                <a:srgbClr val="111111"/>
              </a:solidFill>
              <a:effectLst/>
            </a:endParaRPr>
          </a:p>
          <a:p>
            <a:endParaRPr lang="en-GB" sz="2400"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  Inclusive and Enabling Outdoor Environments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2629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768934"/>
            <a:ext cx="9899969" cy="4788131"/>
          </a:xfrm>
        </p:spPr>
        <p:txBody>
          <a:bodyPr/>
          <a:lstStyle/>
          <a:p>
            <a:endParaRPr lang="en-GB" sz="2400" b="0" i="0" dirty="0">
              <a:solidFill>
                <a:srgbClr val="111111"/>
              </a:solidFill>
              <a:effectLst/>
            </a:endParaRPr>
          </a:p>
          <a:p>
            <a:pPr marL="342900" indent="-342900" algn="l">
              <a:buFont typeface="Arial" panose="020B0604020202020204" pitchFamily="34" charset="0"/>
              <a:buChar char="•"/>
            </a:pPr>
            <a:endParaRPr lang="en-GB" sz="2400" b="0" i="0" dirty="0">
              <a:solidFill>
                <a:srgbClr val="111111"/>
              </a:solidFill>
              <a:effectLst/>
            </a:endParaRPr>
          </a:p>
          <a:p>
            <a:endParaRPr lang="en-GB" sz="2400"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  Inclusive and Enabling Outdoor Environments </a:t>
            </a:r>
          </a:p>
          <a:p>
            <a:endParaRPr lang="en-GB" b="1"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EYFS – Physical development – Core strength and co-ordination">
            <a:hlinkClick r:id="" action="ppaction://media"/>
            <a:extLst>
              <a:ext uri="{FF2B5EF4-FFF2-40B4-BE49-F238E27FC236}">
                <a16:creationId xmlns:a16="http://schemas.microsoft.com/office/drawing/2014/main" id="{E3BDACA8-5C55-4882-8D98-6291E59D60DD}"/>
              </a:ext>
            </a:extLst>
          </p:cNvPr>
          <p:cNvPicPr>
            <a:picLocks noRot="1" noChangeAspect="1"/>
          </p:cNvPicPr>
          <p:nvPr>
            <a:videoFile r:link="rId1"/>
          </p:nvPr>
        </p:nvPicPr>
        <p:blipFill>
          <a:blip r:embed="rId5"/>
          <a:stretch>
            <a:fillRect/>
          </a:stretch>
        </p:blipFill>
        <p:spPr>
          <a:xfrm>
            <a:off x="2322786" y="2091559"/>
            <a:ext cx="7704083" cy="3794234"/>
          </a:xfrm>
          <a:prstGeom prst="rect">
            <a:avLst/>
          </a:prstGeom>
        </p:spPr>
      </p:pic>
    </p:spTree>
    <p:extLst>
      <p:ext uri="{BB962C8B-B14F-4D97-AF65-F5344CB8AC3E}">
        <p14:creationId xmlns:p14="http://schemas.microsoft.com/office/powerpoint/2010/main" val="28323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705872"/>
            <a:ext cx="9899969" cy="4788131"/>
          </a:xfrm>
        </p:spPr>
        <p:txBody>
          <a:bodyPr/>
          <a:lstStyle/>
          <a:p>
            <a:pPr marL="457200" indent="-457200">
              <a:buFont typeface="Arial" panose="020B0604020202020204" pitchFamily="34" charset="0"/>
              <a:buChar char="•"/>
            </a:pPr>
            <a:r>
              <a:rPr lang="en-GB" sz="2400" dirty="0"/>
              <a:t>The outdoors offers a rich, multi sensory environment that is meaningful, stimulating and motivating for all young children. </a:t>
            </a:r>
          </a:p>
          <a:p>
            <a:pPr marL="457200" indent="-457200">
              <a:buFont typeface="Arial" panose="020B0604020202020204" pitchFamily="34" charset="0"/>
              <a:buChar char="•"/>
            </a:pPr>
            <a:r>
              <a:rPr lang="en-GB" sz="2400" dirty="0"/>
              <a:t>Children can move more freely and take risks.</a:t>
            </a:r>
          </a:p>
          <a:p>
            <a:pPr marL="457200" indent="-457200">
              <a:buFont typeface="Arial" panose="020B0604020202020204" pitchFamily="34" charset="0"/>
              <a:buChar char="•"/>
            </a:pPr>
            <a:r>
              <a:rPr lang="en-GB" sz="2400" dirty="0"/>
              <a:t>Children develop their health and strength and coordination. </a:t>
            </a:r>
          </a:p>
          <a:p>
            <a:pPr marL="457200" indent="-457200">
              <a:buFont typeface="Arial" panose="020B0604020202020204" pitchFamily="34" charset="0"/>
              <a:buChar char="•"/>
            </a:pPr>
            <a:r>
              <a:rPr lang="en-GB" sz="2400" dirty="0"/>
              <a:t>They have an opportunity to experience nature and the weather. </a:t>
            </a:r>
          </a:p>
          <a:p>
            <a:pPr marL="457200" indent="-457200">
              <a:buFont typeface="Arial" panose="020B0604020202020204" pitchFamily="34" charset="0"/>
              <a:buChar char="•"/>
            </a:pPr>
            <a:r>
              <a:rPr lang="en-GB" sz="2400" dirty="0"/>
              <a:t>Relationships are different outdoors - children who are quiet indoors are often less inhibited outdoors.</a:t>
            </a:r>
          </a:p>
          <a:p>
            <a:pPr marL="457200" indent="-457200">
              <a:buFont typeface="Arial" panose="020B0604020202020204" pitchFamily="34" charset="0"/>
              <a:buChar char="•"/>
            </a:pPr>
            <a:r>
              <a:rPr lang="en-GB" sz="2400" dirty="0"/>
              <a:t>Working on large scale activities provides the opportunity for children to cooperate, negotiate and collaborate.</a:t>
            </a: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r>
              <a:rPr lang="en-GB" dirty="0"/>
              <a:t>                       </a:t>
            </a:r>
            <a:r>
              <a:rPr lang="en-GB" b="1" dirty="0"/>
              <a:t>Outdoor Environment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7033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23146" y="1316989"/>
            <a:ext cx="9899969" cy="4788131"/>
          </a:xfrm>
        </p:spPr>
        <p:txBody>
          <a:bodyPr/>
          <a:lstStyle/>
          <a:p>
            <a:r>
              <a:rPr lang="en-GB" sz="2400" b="1" dirty="0">
                <a:solidFill>
                  <a:srgbClr val="111111"/>
                </a:solidFill>
              </a:rPr>
              <a:t>General ideas …</a:t>
            </a:r>
          </a:p>
          <a:p>
            <a:pPr marL="342900" indent="-342900">
              <a:buFont typeface="Arial" panose="020B0604020202020204" pitchFamily="34" charset="0"/>
              <a:buChar char="•"/>
            </a:pPr>
            <a:r>
              <a:rPr lang="en-GB" sz="2400" baseline="0" dirty="0">
                <a:latin typeface="Arial" panose="020B0604020202020204" pitchFamily="34" charset="0"/>
                <a:cs typeface="Arial" panose="020B0604020202020204" pitchFamily="34" charset="0"/>
              </a:rPr>
              <a:t>Changing snack to rolling to support children who find it difficult to sit for a whole snack time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Creating a sensory den for a child to retreat to if they have sensory processing difficulties</a:t>
            </a:r>
          </a:p>
          <a:p>
            <a:pPr marL="342900" indent="-342900">
              <a:buFont typeface="Arial" panose="020B0604020202020204" pitchFamily="34" charset="0"/>
              <a:buChar char="•"/>
            </a:pPr>
            <a:r>
              <a:rPr lang="en-GB" sz="2400" dirty="0"/>
              <a:t>Sensory Diet/SPARK(EY) activities to support children who are always on the go/become physical when frustrated/need encouraging to join in e.g. </a:t>
            </a:r>
            <a:r>
              <a:rPr lang="en-GB" sz="2400" dirty="0">
                <a:latin typeface="Arial" panose="020B0604020202020204" pitchFamily="34" charset="0"/>
                <a:cs typeface="Arial" panose="020B0604020202020204" pitchFamily="34" charset="0"/>
              </a:rPr>
              <a:t>sensory, messy play, heavy work – pushing/pulling, wobble cushion</a:t>
            </a:r>
          </a:p>
          <a:p>
            <a:pPr marL="342900" indent="-342900">
              <a:buFont typeface="Arial" panose="020B0604020202020204" pitchFamily="34" charset="0"/>
              <a:buChar char="•"/>
            </a:pPr>
            <a:r>
              <a:rPr lang="en-GB" sz="2400" baseline="0" dirty="0">
                <a:latin typeface="Arial" panose="020B0604020202020204" pitchFamily="34" charset="0"/>
                <a:cs typeface="Arial" panose="020B0604020202020204" pitchFamily="34" charset="0"/>
              </a:rPr>
              <a:t>Making sure there is lots of outdoor time to support children who need lots of physical activity</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Providing a prop bag to support story time </a:t>
            </a:r>
          </a:p>
          <a:p>
            <a:r>
              <a:rPr lang="en-GB" sz="2400" b="1" i="1" baseline="0" dirty="0"/>
              <a:t> Are all your children accessing resources and activities in an   equitable way ? </a:t>
            </a:r>
            <a:endParaRPr lang="en-GB" sz="2400" b="1" i="1" baseline="0" dirty="0">
              <a:latin typeface="Arial" panose="020B0604020202020204" pitchFamily="34" charset="0"/>
              <a:cs typeface="Arial" panose="020B0604020202020204" pitchFamily="34" charset="0"/>
            </a:endParaRPr>
          </a:p>
          <a:p>
            <a:endParaRPr lang="en-GB" sz="2400" b="0" i="0" dirty="0">
              <a:solidFill>
                <a:srgbClr val="111111"/>
              </a:solidFill>
              <a:effectLst/>
            </a:endParaRPr>
          </a:p>
          <a:p>
            <a:pPr marL="342900" indent="-342900" algn="l">
              <a:buFont typeface="Arial" panose="020B0604020202020204" pitchFamily="34" charset="0"/>
              <a:buChar char="•"/>
            </a:pPr>
            <a:endParaRPr lang="en-GB" sz="2400" b="0" i="0" dirty="0">
              <a:solidFill>
                <a:srgbClr val="111111"/>
              </a:solidFill>
              <a:effectLst/>
            </a:endParaRPr>
          </a:p>
          <a:p>
            <a:endParaRPr lang="en-GB" sz="2400"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  Inclusive and Enabling Environments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939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
            <a:extLst>
              <a:ext uri="{FF2B5EF4-FFF2-40B4-BE49-F238E27FC236}">
                <a16:creationId xmlns:a16="http://schemas.microsoft.com/office/drawing/2014/main" id="{E8360159-99A8-E870-FA7F-C959F502F79F}"/>
              </a:ext>
            </a:extLst>
          </p:cNvPr>
          <p:cNvGraphicFramePr>
            <a:graphicFrameLocks noGrp="1"/>
          </p:cNvGraphicFramePr>
          <p:nvPr>
            <p:ph sz="quarter" idx="10"/>
            <p:extLst>
              <p:ext uri="{D42A27DB-BD31-4B8C-83A1-F6EECF244321}">
                <p14:modId xmlns:p14="http://schemas.microsoft.com/office/powerpoint/2010/main" val="2871934826"/>
              </p:ext>
            </p:extLst>
          </p:nvPr>
        </p:nvGraphicFramePr>
        <p:xfrm>
          <a:off x="1758568" y="1608081"/>
          <a:ext cx="9266784" cy="4929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3888828" y="644579"/>
            <a:ext cx="462455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Final soundbites…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312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text, ground&#10;&#10;Description automatically generated">
            <a:extLst>
              <a:ext uri="{FF2B5EF4-FFF2-40B4-BE49-F238E27FC236}">
                <a16:creationId xmlns:a16="http://schemas.microsoft.com/office/drawing/2014/main" id="{6A0B363F-A7FD-4985-B6C8-DA4473E2C9BE}"/>
              </a:ext>
            </a:extLst>
          </p:cNvPr>
          <p:cNvPicPr>
            <a:picLocks noGrp="1" noChangeAspect="1"/>
          </p:cNvPicPr>
          <p:nvPr>
            <p:ph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69760" y="615042"/>
            <a:ext cx="6252479" cy="5404304"/>
          </a:xfrm>
          <a:prstGeom prst="rect">
            <a:avLst/>
          </a:prstGeom>
        </p:spPr>
      </p:pic>
    </p:spTree>
    <p:extLst>
      <p:ext uri="{BB962C8B-B14F-4D97-AF65-F5344CB8AC3E}">
        <p14:creationId xmlns:p14="http://schemas.microsoft.com/office/powerpoint/2010/main" val="11695608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218588" y="373823"/>
            <a:ext cx="7754824" cy="104758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sz="3200" b="1" dirty="0"/>
              <a:t>Part 3: Personalising the Strengths based approach</a:t>
            </a:r>
            <a:endParaRPr lang="en-GB" sz="3200"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A89A1EBA-A23C-45C5-B71B-6F2C5E24F73F}"/>
              </a:ext>
            </a:extLst>
          </p:cNvPr>
          <p:cNvPicPr>
            <a:picLocks noGrp="1" noChangeAspect="1"/>
          </p:cNvPicPr>
          <p:nvPr>
            <p:ph sz="quarter" idx="10"/>
          </p:nvPr>
        </p:nvPicPr>
        <p:blipFill>
          <a:blip r:embed="rId4"/>
          <a:stretch>
            <a:fillRect/>
          </a:stretch>
        </p:blipFill>
        <p:spPr>
          <a:xfrm>
            <a:off x="3394842" y="1530898"/>
            <a:ext cx="5067165" cy="5067165"/>
          </a:xfrm>
          <a:prstGeom prst="rect">
            <a:avLst/>
          </a:prstGeom>
        </p:spPr>
      </p:pic>
    </p:spTree>
    <p:extLst>
      <p:ext uri="{BB962C8B-B14F-4D97-AF65-F5344CB8AC3E}">
        <p14:creationId xmlns:p14="http://schemas.microsoft.com/office/powerpoint/2010/main" val="7406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endParaRPr lang="en-GB" dirty="0">
              <a:sym typeface="Wingdings" panose="05000000000000000000" pitchFamily="2" charset="2"/>
            </a:endParaRPr>
          </a:p>
          <a:p>
            <a:endParaRPr lang="en-GB" dirty="0"/>
          </a:p>
          <a:p>
            <a:pPr marL="0" indent="0">
              <a:buNone/>
            </a:pPr>
            <a:endParaRPr lang="en-GB" sz="2800" dirty="0"/>
          </a:p>
          <a:p>
            <a:pPr marL="0" indent="0">
              <a:buNone/>
            </a:pPr>
            <a:endParaRPr lang="en-GB" dirty="0"/>
          </a:p>
          <a:p>
            <a:pPr marL="0" indent="0">
              <a:buNone/>
            </a:pPr>
            <a:endParaRPr lang="en-GB" sz="2800" dirty="0"/>
          </a:p>
          <a:p>
            <a:pPr marL="0" indent="0">
              <a:buNone/>
            </a:pPr>
            <a:r>
              <a:rPr lang="en-GB" sz="2800" dirty="0"/>
              <a:t>‘</a:t>
            </a:r>
            <a:r>
              <a:rPr lang="en-GB" sz="1800" dirty="0"/>
              <a:t>When children with SEND are expected to fit within a linear developmental framework, it can become difficult to celebrate progress and leads to a deficit model (a focus on what the child is unable to do rather than celebrating what they can do). We must recognise and acknowledge that for some children their development and learning will be significantly different from their peers. Practitioners need to champion what children can do, not what they cannot achieve.’</a:t>
            </a:r>
          </a:p>
          <a:p>
            <a:pPr marL="0" indent="0" algn="r">
              <a:buNone/>
            </a:pPr>
            <a:r>
              <a:rPr lang="en-GB" sz="1800" dirty="0"/>
              <a:t>Pen Green: A Celebratory Approach.. 2021</a:t>
            </a:r>
          </a:p>
          <a:p>
            <a:r>
              <a:rPr lang="en-GB" dirty="0"/>
              <a:t> </a:t>
            </a:r>
          </a:p>
          <a:p>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extLst>
              <a:ext uri="{FF2B5EF4-FFF2-40B4-BE49-F238E27FC236}">
                <a16:creationId xmlns:a16="http://schemas.microsoft.com/office/drawing/2014/main" id="{3D91CD1B-B445-4716-9007-EA3E4C2ED025}"/>
              </a:ext>
            </a:extLst>
          </p:cNvPr>
          <p:cNvPicPr>
            <a:picLocks noChangeAspect="1"/>
          </p:cNvPicPr>
          <p:nvPr/>
        </p:nvPicPr>
        <p:blipFill>
          <a:blip r:embed="rId5"/>
          <a:stretch>
            <a:fillRect/>
          </a:stretch>
        </p:blipFill>
        <p:spPr>
          <a:xfrm>
            <a:off x="3247696" y="1482123"/>
            <a:ext cx="5373578" cy="2562783"/>
          </a:xfrm>
          <a:prstGeom prst="rect">
            <a:avLst/>
          </a:prstGeom>
        </p:spPr>
      </p:pic>
      <p:sp>
        <p:nvSpPr>
          <p:cNvPr id="6" name="Text Placeholder 2">
            <a:extLst>
              <a:ext uri="{FF2B5EF4-FFF2-40B4-BE49-F238E27FC236}">
                <a16:creationId xmlns:a16="http://schemas.microsoft.com/office/drawing/2014/main" id="{F6BFE9B2-EB7E-414E-B1B4-19C67769E659}"/>
              </a:ext>
            </a:extLst>
          </p:cNvPr>
          <p:cNvSpPr txBox="1">
            <a:spLocks/>
          </p:cNvSpPr>
          <p:nvPr/>
        </p:nvSpPr>
        <p:spPr>
          <a:xfrm>
            <a:off x="2313181" y="611073"/>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Can Do Approach – Strength Based </a:t>
            </a:r>
          </a:p>
        </p:txBody>
      </p:sp>
    </p:spTree>
    <p:extLst>
      <p:ext uri="{BB962C8B-B14F-4D97-AF65-F5344CB8AC3E}">
        <p14:creationId xmlns:p14="http://schemas.microsoft.com/office/powerpoint/2010/main" val="1383119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D5FC4428-D13A-4A3C-9D1F-9435FEAFB69E}"/>
              </a:ext>
            </a:extLst>
          </p:cNvPr>
          <p:cNvSpPr txBox="1">
            <a:spLocks noGrp="1"/>
          </p:cNvSpPr>
          <p:nvPr>
            <p:ph type="body" sz="quarter" idx="11"/>
          </p:nvPr>
        </p:nvSpPr>
        <p:spPr>
          <a:xfrm>
            <a:off x="2116759" y="518400"/>
            <a:ext cx="7925949"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Information Gathering</a:t>
            </a:r>
          </a:p>
        </p:txBody>
      </p:sp>
      <p:pic>
        <p:nvPicPr>
          <p:cNvPr id="7" name="Picture 6">
            <a:extLst>
              <a:ext uri="{FF2B5EF4-FFF2-40B4-BE49-F238E27FC236}">
                <a16:creationId xmlns:a16="http://schemas.microsoft.com/office/drawing/2014/main" id="{656E31B3-20BC-4A86-8574-86BAF4A38B90}"/>
              </a:ext>
            </a:extLst>
          </p:cNvPr>
          <p:cNvPicPr>
            <a:picLocks noChangeAspect="1"/>
          </p:cNvPicPr>
          <p:nvPr/>
        </p:nvPicPr>
        <p:blipFill rotWithShape="1">
          <a:blip r:embed="rId4"/>
          <a:srcRect l="1926"/>
          <a:stretch/>
        </p:blipFill>
        <p:spPr>
          <a:xfrm>
            <a:off x="386148" y="1907544"/>
            <a:ext cx="4666864" cy="3570233"/>
          </a:xfrm>
          <a:prstGeom prst="rect">
            <a:avLst/>
          </a:prstGeom>
        </p:spPr>
      </p:pic>
      <p:pic>
        <p:nvPicPr>
          <p:cNvPr id="9" name="Picture 8">
            <a:extLst>
              <a:ext uri="{FF2B5EF4-FFF2-40B4-BE49-F238E27FC236}">
                <a16:creationId xmlns:a16="http://schemas.microsoft.com/office/drawing/2014/main" id="{4FE2D115-8BE1-45C1-9F34-5DEDAB0B4EF2}"/>
              </a:ext>
            </a:extLst>
          </p:cNvPr>
          <p:cNvPicPr>
            <a:picLocks noChangeAspect="1"/>
          </p:cNvPicPr>
          <p:nvPr/>
        </p:nvPicPr>
        <p:blipFill>
          <a:blip r:embed="rId5"/>
          <a:stretch>
            <a:fillRect/>
          </a:stretch>
        </p:blipFill>
        <p:spPr>
          <a:xfrm>
            <a:off x="5445444" y="1429242"/>
            <a:ext cx="3048556" cy="4337323"/>
          </a:xfrm>
          <a:prstGeom prst="rect">
            <a:avLst/>
          </a:prstGeom>
        </p:spPr>
      </p:pic>
      <p:pic>
        <p:nvPicPr>
          <p:cNvPr id="11" name="Picture 10">
            <a:extLst>
              <a:ext uri="{FF2B5EF4-FFF2-40B4-BE49-F238E27FC236}">
                <a16:creationId xmlns:a16="http://schemas.microsoft.com/office/drawing/2014/main" id="{AA601391-2248-481A-8F22-13CC70A9A806}"/>
              </a:ext>
            </a:extLst>
          </p:cNvPr>
          <p:cNvPicPr>
            <a:picLocks noChangeAspect="1"/>
          </p:cNvPicPr>
          <p:nvPr/>
        </p:nvPicPr>
        <p:blipFill>
          <a:blip r:embed="rId6"/>
          <a:stretch>
            <a:fillRect/>
          </a:stretch>
        </p:blipFill>
        <p:spPr>
          <a:xfrm>
            <a:off x="8886432" y="1429243"/>
            <a:ext cx="3082460" cy="4337323"/>
          </a:xfrm>
          <a:prstGeom prst="rect">
            <a:avLst/>
          </a:prstGeom>
        </p:spPr>
      </p:pic>
    </p:spTree>
    <p:extLst>
      <p:ext uri="{BB962C8B-B14F-4D97-AF65-F5344CB8AC3E}">
        <p14:creationId xmlns:p14="http://schemas.microsoft.com/office/powerpoint/2010/main" val="31655238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1">
            <a:extLst>
              <a:ext uri="{FF2B5EF4-FFF2-40B4-BE49-F238E27FC236}">
                <a16:creationId xmlns:a16="http://schemas.microsoft.com/office/drawing/2014/main" id="{F31D6B93-333F-4987-93A4-74041FD25F20}"/>
              </a:ext>
            </a:extLst>
          </p:cNvPr>
          <p:cNvSpPr>
            <a:spLocks noGrp="1"/>
          </p:cNvSpPr>
          <p:nvPr>
            <p:ph sz="quarter" idx="10"/>
          </p:nvPr>
        </p:nvSpPr>
        <p:spPr>
          <a:xfrm>
            <a:off x="8610551" y="1419738"/>
            <a:ext cx="3132619" cy="2303528"/>
          </a:xfrm>
        </p:spPr>
        <p:txBody>
          <a:bodyPr/>
          <a:lstStyle/>
          <a:p>
            <a:pPr>
              <a:lnSpc>
                <a:spcPct val="107000"/>
              </a:lnSpc>
              <a:spcAft>
                <a:spcPts val="800"/>
              </a:spcAft>
              <a:tabLst>
                <a:tab pos="457200" algn="l"/>
              </a:tabLst>
            </a:pPr>
            <a:r>
              <a:rPr lang="en-GB" sz="1800" dirty="0">
                <a:effectLst/>
                <a:ea typeface="Calibri" panose="020F0502020204030204" pitchFamily="34" charset="0"/>
              </a:rPr>
              <a:t>The richest profiles are positive and written in a celebratory style. They are not cluttered with acronyms and professional jargon. One way that helps to achieve this is if they are written from the child’s own ‘voice’.</a:t>
            </a:r>
          </a:p>
          <a:p>
            <a:pPr lvl="0">
              <a:lnSpc>
                <a:spcPct val="107000"/>
              </a:lnSpc>
              <a:spcAft>
                <a:spcPts val="800"/>
              </a:spcAft>
              <a:tabLst>
                <a:tab pos="457200" algn="l"/>
              </a:tabLst>
            </a:pPr>
            <a:r>
              <a:rPr lang="en-GB" sz="1800" dirty="0">
                <a:effectLst/>
                <a:ea typeface="Calibri" panose="020F0502020204030204" pitchFamily="34" charset="0"/>
              </a:rPr>
              <a:t>The profile will naturally evolve over time, as the child is always changing and developing; updating the profile allows for it to remain relevant and celebratory as it really does focus on the present. </a:t>
            </a:r>
          </a:p>
          <a:p>
            <a:pPr lvl="0">
              <a:lnSpc>
                <a:spcPct val="107000"/>
              </a:lnSpc>
              <a:spcAft>
                <a:spcPts val="800"/>
              </a:spcAft>
              <a:tabLst>
                <a:tab pos="457200" algn="l"/>
              </a:tabLst>
            </a:pPr>
            <a:endParaRPr lang="en-GB" sz="1800" dirty="0">
              <a:latin typeface="Calibri" panose="020F0502020204030204" pitchFamily="34" charset="0"/>
              <a:cs typeface="Calibri" panose="020F0502020204030204" pitchFamily="34" charset="0"/>
            </a:endParaRPr>
          </a:p>
          <a:p>
            <a:pPr lvl="0">
              <a:lnSpc>
                <a:spcPct val="107000"/>
              </a:lnSpc>
              <a:spcAft>
                <a:spcPts val="800"/>
              </a:spcAft>
              <a:tabLst>
                <a:tab pos="457200" algn="l"/>
              </a:tabLst>
            </a:pPr>
            <a:endParaRPr lang="en-US" dirty="0"/>
          </a:p>
        </p:txBody>
      </p:sp>
      <p:sp>
        <p:nvSpPr>
          <p:cNvPr id="2" name="TextBox 1">
            <a:extLst>
              <a:ext uri="{FF2B5EF4-FFF2-40B4-BE49-F238E27FC236}">
                <a16:creationId xmlns:a16="http://schemas.microsoft.com/office/drawing/2014/main" id="{D26AF381-6400-4853-A7FA-8471CC52BC21}"/>
              </a:ext>
            </a:extLst>
          </p:cNvPr>
          <p:cNvSpPr txBox="1"/>
          <p:nvPr/>
        </p:nvSpPr>
        <p:spPr>
          <a:xfrm>
            <a:off x="334416" y="1419738"/>
            <a:ext cx="3112978" cy="1857368"/>
          </a:xfrm>
          <a:prstGeom prst="rect">
            <a:avLst/>
          </a:prstGeom>
          <a:noFill/>
        </p:spPr>
        <p:txBody>
          <a:bodyPr wrap="square" rtlCol="0">
            <a:spAutoFit/>
          </a:bodyPr>
          <a:lstStyle/>
          <a:p>
            <a:pPr lvl="0">
              <a:lnSpc>
                <a:spcPct val="107000"/>
              </a:lnSpc>
              <a:spcAft>
                <a:spcPts val="800"/>
              </a:spcAft>
              <a:tabLst>
                <a:tab pos="457200" algn="l"/>
              </a:tabLst>
            </a:pPr>
            <a:r>
              <a:rPr lang="en-GB" sz="1800" dirty="0">
                <a:effectLst/>
                <a:latin typeface="Arial" panose="020B0604020202020204" pitchFamily="34" charset="0"/>
                <a:ea typeface="Calibri" panose="020F0502020204030204" pitchFamily="34" charset="0"/>
                <a:cs typeface="Arial" panose="020B0604020202020204" pitchFamily="34" charset="0"/>
              </a:rPr>
              <a:t>The One Page Profile is a useful tool that can be powerful for communicating a child’s voice and facilitating their own agency in child centred practice. </a:t>
            </a:r>
          </a:p>
        </p:txBody>
      </p:sp>
      <p:pic>
        <p:nvPicPr>
          <p:cNvPr id="6" name="Picture 5" descr="Graphical user interface, text, application, Word&#10;&#10;Description automatically generated">
            <a:extLst>
              <a:ext uri="{FF2B5EF4-FFF2-40B4-BE49-F238E27FC236}">
                <a16:creationId xmlns:a16="http://schemas.microsoft.com/office/drawing/2014/main" id="{2165CDC4-62C6-4107-A3FE-ABC34AF1F7D1}"/>
              </a:ext>
            </a:extLst>
          </p:cNvPr>
          <p:cNvPicPr>
            <a:picLocks noChangeAspect="1"/>
          </p:cNvPicPr>
          <p:nvPr/>
        </p:nvPicPr>
        <p:blipFill rotWithShape="1">
          <a:blip r:embed="rId4">
            <a:extLst>
              <a:ext uri="{28A0092B-C50C-407E-A947-70E740481C1C}">
                <a14:useLocalDpi xmlns:a14="http://schemas.microsoft.com/office/drawing/2010/main" val="0"/>
              </a:ext>
            </a:extLst>
          </a:blip>
          <a:srcRect l="24546" t="19448" r="25175" b="4529"/>
          <a:stretch/>
        </p:blipFill>
        <p:spPr>
          <a:xfrm>
            <a:off x="3373820" y="1795309"/>
            <a:ext cx="5122317" cy="3642953"/>
          </a:xfrm>
          <a:prstGeom prst="rect">
            <a:avLst/>
          </a:prstGeom>
        </p:spPr>
      </p:pic>
      <p:sp>
        <p:nvSpPr>
          <p:cNvPr id="9" name="TextBox 8">
            <a:extLst>
              <a:ext uri="{FF2B5EF4-FFF2-40B4-BE49-F238E27FC236}">
                <a16:creationId xmlns:a16="http://schemas.microsoft.com/office/drawing/2014/main" id="{066E3E2B-BB18-438B-A171-9655EE022955}"/>
              </a:ext>
            </a:extLst>
          </p:cNvPr>
          <p:cNvSpPr txBox="1"/>
          <p:nvPr/>
        </p:nvSpPr>
        <p:spPr>
          <a:xfrm>
            <a:off x="305999" y="3657635"/>
            <a:ext cx="2953407" cy="2585323"/>
          </a:xfrm>
          <a:prstGeom prst="rect">
            <a:avLst/>
          </a:prstGeom>
          <a:noFill/>
        </p:spPr>
        <p:txBody>
          <a:bodyPr wrap="square" rtlCol="0">
            <a:spAutoFit/>
          </a:bodyPr>
          <a:lstStyle/>
          <a:p>
            <a:r>
              <a:rPr lang="en-GB" sz="1800" dirty="0">
                <a:effectLst/>
                <a:latin typeface="Arial" panose="020B0604020202020204" pitchFamily="34" charset="0"/>
                <a:ea typeface="Calibri" panose="020F0502020204030204" pitchFamily="34" charset="0"/>
                <a:cs typeface="Arial" panose="020B0604020202020204" pitchFamily="34" charset="0"/>
              </a:rPr>
              <a:t>It is co-constructed from knowledge of those who are involved with the child. This helps to make the voice of the child very clear and apparent through the input of those who know the child well.</a:t>
            </a:r>
          </a:p>
          <a:p>
            <a:endParaRPr lang="en-GB" dirty="0"/>
          </a:p>
        </p:txBody>
      </p:sp>
      <p:sp>
        <p:nvSpPr>
          <p:cNvPr id="8" name="Text Placeholder 2">
            <a:extLst>
              <a:ext uri="{FF2B5EF4-FFF2-40B4-BE49-F238E27FC236}">
                <a16:creationId xmlns:a16="http://schemas.microsoft.com/office/drawing/2014/main" id="{04D50E4F-CD57-4979-8E9B-CD384AF00280}"/>
              </a:ext>
            </a:extLst>
          </p:cNvPr>
          <p:cNvSpPr txBox="1">
            <a:spLocks/>
          </p:cNvSpPr>
          <p:nvPr/>
        </p:nvSpPr>
        <p:spPr>
          <a:xfrm>
            <a:off x="2292161" y="61504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One Page Profiles</a:t>
            </a:r>
          </a:p>
        </p:txBody>
      </p:sp>
    </p:spTree>
    <p:extLst>
      <p:ext uri="{BB962C8B-B14F-4D97-AF65-F5344CB8AC3E}">
        <p14:creationId xmlns:p14="http://schemas.microsoft.com/office/powerpoint/2010/main" val="3189270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1A388C-76F5-4338-B5CD-B6806C122111}"/>
              </a:ext>
            </a:extLst>
          </p:cNvPr>
          <p:cNvSpPr>
            <a:spLocks noGrp="1"/>
          </p:cNvSpPr>
          <p:nvPr>
            <p:ph type="body" sz="quarter" idx="10"/>
          </p:nvPr>
        </p:nvSpPr>
        <p:spPr/>
        <p:txBody>
          <a:bodyPr/>
          <a:lstStyle/>
          <a:p>
            <a:pPr marL="0" indent="0">
              <a:buNone/>
            </a:pPr>
            <a:endParaRPr lang="en-GB" dirty="0"/>
          </a:p>
          <a:p>
            <a:pPr marL="0" indent="0">
              <a:buNone/>
            </a:pPr>
            <a:r>
              <a:rPr lang="en-GB" dirty="0"/>
              <a:t>It is not and should never be one person’s responsibility alone to ensure that settings are inclusive. Although the updated SEND Code of Practice (2014) suggests that primarily it is the strategic role of the Special Educational Needs Co-ordinator (SENCo), if a setting is going to be fully inclusive, it needs every member of the team to be on board. This begins with the ethos of the setting and its fundamental  aims that relate to all families and children </a:t>
            </a:r>
          </a:p>
          <a:p>
            <a:pPr marL="0" indent="0" algn="r">
              <a:buNone/>
            </a:pPr>
            <a:r>
              <a:rPr lang="en-GB" sz="1800" dirty="0"/>
              <a:t>(</a:t>
            </a:r>
            <a:r>
              <a:rPr lang="en-GB" sz="1800" i="1" dirty="0"/>
              <a:t>Brodie and Savage: Inclusion and Early Years Practice 2015)</a:t>
            </a:r>
          </a:p>
        </p:txBody>
      </p:sp>
      <p:sp>
        <p:nvSpPr>
          <p:cNvPr id="3" name="Text Placeholder 2">
            <a:extLst>
              <a:ext uri="{FF2B5EF4-FFF2-40B4-BE49-F238E27FC236}">
                <a16:creationId xmlns:a16="http://schemas.microsoft.com/office/drawing/2014/main" id="{DF187425-817F-4821-8061-56E0387CD7FE}"/>
              </a:ext>
            </a:extLst>
          </p:cNvPr>
          <p:cNvSpPr>
            <a:spLocks noGrp="1"/>
          </p:cNvSpPr>
          <p:nvPr>
            <p:ph type="body" sz="quarter" idx="11"/>
          </p:nvPr>
        </p:nvSpPr>
        <p:spPr>
          <a:xfrm>
            <a:off x="1392237" y="860808"/>
            <a:ext cx="8412162" cy="105207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Not just the SENCo’s job!</a:t>
            </a:r>
          </a:p>
          <a:p>
            <a:pPr algn="ctr"/>
            <a:r>
              <a:rPr lang="en-GB" dirty="0"/>
              <a:t>A whole team approach to supporting Inclusion</a:t>
            </a:r>
          </a:p>
        </p:txBody>
      </p:sp>
    </p:spTree>
    <p:extLst>
      <p:ext uri="{BB962C8B-B14F-4D97-AF65-F5344CB8AC3E}">
        <p14:creationId xmlns:p14="http://schemas.microsoft.com/office/powerpoint/2010/main" val="3770225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454827"/>
            <a:ext cx="10401902" cy="5124649"/>
          </a:xfrm>
        </p:spPr>
        <p:txBody>
          <a:bodyPr/>
          <a:lstStyle/>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r>
              <a:rPr lang="en-GB" sz="2000" dirty="0"/>
              <a:t>‘The paperwork often overrides more in-depth discussions about how we can meaningfully support children. When I visit settings to support children with SEND, I would view observations that were often kept away from the child’s main learning journey. This was because they captured delays or difficulties rather than actual learning. The learning journeys would also have far fewer observations. I would often hear the same narrative that the child didn’t really do enough to be observed. Granted, observing children with SEND can more challenging, but this rarely because they aren’t learning. They are just learning in a way that might not feel known or understood to us.’ </a:t>
            </a:r>
          </a:p>
          <a:p>
            <a:pPr marL="0" indent="0" algn="r">
              <a:buNone/>
            </a:pPr>
            <a:r>
              <a:rPr lang="en-GB" sz="2000" dirty="0"/>
              <a:t>Kerry Murphy: A Guide To SEND in the Early Years, p.132.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FF4BCB76-D994-4ACE-86EA-716BF0839D29}"/>
              </a:ext>
            </a:extLst>
          </p:cNvPr>
          <p:cNvSpPr txBox="1">
            <a:spLocks/>
          </p:cNvSpPr>
          <p:nvPr/>
        </p:nvSpPr>
        <p:spPr>
          <a:xfrm>
            <a:off x="2218588" y="61504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Understanding the Child</a:t>
            </a:r>
          </a:p>
        </p:txBody>
      </p:sp>
      <p:pic>
        <p:nvPicPr>
          <p:cNvPr id="3" name="Picture 2">
            <a:extLst>
              <a:ext uri="{FF2B5EF4-FFF2-40B4-BE49-F238E27FC236}">
                <a16:creationId xmlns:a16="http://schemas.microsoft.com/office/drawing/2014/main" id="{E859E611-848A-4C00-A41B-5EB0B55670D7}"/>
              </a:ext>
            </a:extLst>
          </p:cNvPr>
          <p:cNvPicPr>
            <a:picLocks noChangeAspect="1"/>
          </p:cNvPicPr>
          <p:nvPr/>
        </p:nvPicPr>
        <p:blipFill rotWithShape="1">
          <a:blip r:embed="rId4"/>
          <a:srcRect b="8291"/>
          <a:stretch/>
        </p:blipFill>
        <p:spPr>
          <a:xfrm>
            <a:off x="4101990" y="1337846"/>
            <a:ext cx="3714750" cy="2445877"/>
          </a:xfrm>
          <a:prstGeom prst="rect">
            <a:avLst/>
          </a:prstGeom>
        </p:spPr>
      </p:pic>
    </p:spTree>
    <p:extLst>
      <p:ext uri="{BB962C8B-B14F-4D97-AF65-F5344CB8AC3E}">
        <p14:creationId xmlns:p14="http://schemas.microsoft.com/office/powerpoint/2010/main" val="2809186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1359174" y="2827283"/>
            <a:ext cx="10401902" cy="3730986"/>
          </a:xfrm>
        </p:spPr>
        <p:txBody>
          <a:bodyPr/>
          <a:lstStyle/>
          <a:p>
            <a:pPr marL="0" indent="0" algn="r">
              <a:buNone/>
            </a:pPr>
            <a:endParaRPr lang="en-GB" dirty="0"/>
          </a:p>
          <a:p>
            <a:pPr marL="0" indent="0">
              <a:buNone/>
            </a:pPr>
            <a:r>
              <a:rPr lang="en-GB" dirty="0"/>
              <a:t>With this in mind….</a:t>
            </a:r>
          </a:p>
          <a:p>
            <a:pPr marL="0" indent="0">
              <a:buNone/>
            </a:pPr>
            <a:r>
              <a:rPr lang="en-GB" dirty="0"/>
              <a:t>How do you observe and celebrate different styles of play? </a:t>
            </a:r>
          </a:p>
          <a:p>
            <a:r>
              <a:rPr lang="en-GB" dirty="0"/>
              <a:t>Why are they important when personalising the strength based approach. </a:t>
            </a:r>
          </a:p>
          <a:p>
            <a:r>
              <a:rPr lang="en-GB" dirty="0"/>
              <a:t>How do you include parent information and work with parents as partners to support a child centred approach?</a:t>
            </a:r>
          </a:p>
          <a:p>
            <a:pPr marL="0" indent="0">
              <a:buNone/>
            </a:pPr>
            <a:endParaRPr lang="en-GB" sz="2000" dirty="0"/>
          </a:p>
          <a:p>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0E2B682-C9C4-42A6-93AA-C96DBC8A41DA}"/>
              </a:ext>
            </a:extLst>
          </p:cNvPr>
          <p:cNvPicPr>
            <a:picLocks noChangeAspect="1"/>
          </p:cNvPicPr>
          <p:nvPr/>
        </p:nvPicPr>
        <p:blipFill>
          <a:blip r:embed="rId4"/>
          <a:stretch>
            <a:fillRect/>
          </a:stretch>
        </p:blipFill>
        <p:spPr>
          <a:xfrm>
            <a:off x="3920359" y="615042"/>
            <a:ext cx="3982763" cy="2230347"/>
          </a:xfrm>
          <a:prstGeom prst="rect">
            <a:avLst/>
          </a:prstGeom>
        </p:spPr>
      </p:pic>
    </p:spTree>
    <p:extLst>
      <p:ext uri="{BB962C8B-B14F-4D97-AF65-F5344CB8AC3E}">
        <p14:creationId xmlns:p14="http://schemas.microsoft.com/office/powerpoint/2010/main" val="8242607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1052704" y="1545875"/>
            <a:ext cx="10086591" cy="4413492"/>
          </a:xfrm>
        </p:spPr>
        <p:txBody>
          <a:bodyPr/>
          <a:lstStyle/>
          <a:p>
            <a:r>
              <a:rPr lang="en-GB" sz="2000" b="0" i="0" dirty="0">
                <a:solidFill>
                  <a:srgbClr val="000000"/>
                </a:solidFill>
                <a:effectLst/>
              </a:rPr>
              <a:t>Esme is two. She lives at home with her mum, dad and older brother. She has a neurological condition which affects her vision and hearing. Esme’s also has a global delay across all areas of her development.</a:t>
            </a:r>
          </a:p>
          <a:p>
            <a:r>
              <a:rPr lang="en-GB" sz="2000" dirty="0"/>
              <a:t>When it was her focus week, practitioner's admitted finding observing her difficult, as her play was described as being ‘repetitive and the same’. Some practitioners felt Esme didn’t really play at all.</a:t>
            </a:r>
          </a:p>
          <a:p>
            <a:r>
              <a:rPr lang="en-GB" sz="2000" dirty="0"/>
              <a:t>The team decided to address the gap in their knowledge and embarked on a journey to celebrate Esme’s play. Once all practitioners understood that Esme’s play did look different to that of her peers, it could begin to be truly valued and an emerging picture of strengths, personal development and learning quickly emerged. The team found it much easier to focus on what Esme could do, rather than what she could not.</a:t>
            </a:r>
          </a:p>
          <a:p>
            <a:r>
              <a:rPr lang="en-GB" sz="2000" dirty="0"/>
              <a:t>The team have identified that Esme enjoys sensory play has a rotational schema and also a trajectory schema –  her family report that she loves singing and dancing as well as throwing balls for the family dog to fetch.</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A5E7C83E-14AE-4C05-9798-E107D5798672}"/>
              </a:ext>
            </a:extLst>
          </p:cNvPr>
          <p:cNvSpPr txBox="1">
            <a:spLocks/>
          </p:cNvSpPr>
          <p:nvPr/>
        </p:nvSpPr>
        <p:spPr>
          <a:xfrm>
            <a:off x="2302671" y="586958"/>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Introducing Esme and her play</a:t>
            </a:r>
          </a:p>
        </p:txBody>
      </p:sp>
    </p:spTree>
    <p:extLst>
      <p:ext uri="{BB962C8B-B14F-4D97-AF65-F5344CB8AC3E}">
        <p14:creationId xmlns:p14="http://schemas.microsoft.com/office/powerpoint/2010/main" val="1105638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967DF69-AAA0-49F4-B468-73A325021433}"/>
              </a:ext>
            </a:extLst>
          </p:cNvPr>
          <p:cNvSpPr txBox="1"/>
          <p:nvPr/>
        </p:nvSpPr>
        <p:spPr>
          <a:xfrm>
            <a:off x="943517" y="1207731"/>
            <a:ext cx="4672748" cy="510909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September 2022– Esme notices the dolls pram. She pushes the dolls pram over and lowers herself into a crouching position. She spins the wheels of the pram with her hands, she uses both hands -  palmer grasp to spin the wheels. She bobs up and down makes a high pitched vocalisation as the wheels spin. When they stop, she spins them again. After about one minute, Esme moves off to the water tray, she then returns to the pram and spins the wheels again – she repeats this several times. A child moves the pram away and when Esme returns to the area she does not look for the pram – an adult hands her a ball, which she throws. She does not look for it, or try to find it – the adult models this for her and she throws it again</a:t>
            </a:r>
            <a:r>
              <a:rPr lang="en-GB" sz="2000" dirty="0">
                <a:latin typeface="Ink Free" panose="03080402000500000000" pitchFamily="66" charset="0"/>
              </a:rPr>
              <a:t>.</a:t>
            </a:r>
            <a:endParaRPr lang="en-GB" sz="2000" dirty="0"/>
          </a:p>
        </p:txBody>
      </p:sp>
      <p:pic>
        <p:nvPicPr>
          <p:cNvPr id="9" name="Graphic 8" descr="Clipboard outline">
            <a:extLst>
              <a:ext uri="{FF2B5EF4-FFF2-40B4-BE49-F238E27FC236}">
                <a16:creationId xmlns:a16="http://schemas.microsoft.com/office/drawing/2014/main" id="{6074E4BF-B156-4251-A879-60F7C7C37C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4236" y="2734762"/>
            <a:ext cx="914400" cy="914400"/>
          </a:xfrm>
          <a:prstGeom prst="rect">
            <a:avLst/>
          </a:prstGeom>
        </p:spPr>
      </p:pic>
      <p:pic>
        <p:nvPicPr>
          <p:cNvPr id="10" name="Graphic 9" descr="Clipboard outline">
            <a:extLst>
              <a:ext uri="{FF2B5EF4-FFF2-40B4-BE49-F238E27FC236}">
                <a16:creationId xmlns:a16="http://schemas.microsoft.com/office/drawing/2014/main" id="{9A85568D-6A9C-453B-AA79-F0EBCA8C64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7760" y="2848875"/>
            <a:ext cx="914400" cy="914400"/>
          </a:xfrm>
          <a:prstGeom prst="rect">
            <a:avLst/>
          </a:prstGeom>
        </p:spPr>
      </p:pic>
      <p:sp>
        <p:nvSpPr>
          <p:cNvPr id="11" name="TextBox 10">
            <a:extLst>
              <a:ext uri="{FF2B5EF4-FFF2-40B4-BE49-F238E27FC236}">
                <a16:creationId xmlns:a16="http://schemas.microsoft.com/office/drawing/2014/main" id="{33A857CA-EC88-4C13-9FED-3F7EB1BE1777}"/>
              </a:ext>
            </a:extLst>
          </p:cNvPr>
          <p:cNvSpPr txBox="1"/>
          <p:nvPr/>
        </p:nvSpPr>
        <p:spPr>
          <a:xfrm>
            <a:off x="6253655" y="1282258"/>
            <a:ext cx="5234152" cy="4801314"/>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October 2022 – Esme is outside, she picks up a small ball from the floor, she is beginning to use her fingers more than her palm to grasp the ball. She throws the ball – the ground is slightly sloped and the ball rolls back to her. She picks up the ball and moves closer to the slope, she throws the ball again, towards the slope. The ball returns to her, she stamps her feet and vocalises as the ball returns to her. The adult models the ‘again’ in speech and Makaton. Esme repeats the process and looks to the adult, who models ‘again’ for her. On the third attempt, the adult gets the ball, as it has rolled into a plant and Esme can not see it, Esme makes an attempt at signing ‘again’ and vocalises, the adult praises her, repeats the sign and hands her the ball. Esme remains engaged in this activity for over 5 mins.</a:t>
            </a:r>
          </a:p>
        </p:txBody>
      </p:sp>
      <p:sp>
        <p:nvSpPr>
          <p:cNvPr id="8" name="Text Placeholder 2">
            <a:extLst>
              <a:ext uri="{FF2B5EF4-FFF2-40B4-BE49-F238E27FC236}">
                <a16:creationId xmlns:a16="http://schemas.microsoft.com/office/drawing/2014/main" id="{2A141F92-3392-4626-BC17-F45BCB225B0F}"/>
              </a:ext>
            </a:extLst>
          </p:cNvPr>
          <p:cNvSpPr txBox="1">
            <a:spLocks/>
          </p:cNvSpPr>
          <p:nvPr/>
        </p:nvSpPr>
        <p:spPr>
          <a:xfrm>
            <a:off x="2218588" y="491853"/>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Observing Personalised Play</a:t>
            </a:r>
          </a:p>
        </p:txBody>
      </p:sp>
    </p:spTree>
    <p:extLst>
      <p:ext uri="{BB962C8B-B14F-4D97-AF65-F5344CB8AC3E}">
        <p14:creationId xmlns:p14="http://schemas.microsoft.com/office/powerpoint/2010/main" val="1189646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065" y="332466"/>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81A236-CB5A-4E24-987B-11F814067824}"/>
              </a:ext>
            </a:extLst>
          </p:cNvPr>
          <p:cNvSpPr txBox="1"/>
          <p:nvPr/>
        </p:nvSpPr>
        <p:spPr>
          <a:xfrm>
            <a:off x="1187668" y="1305341"/>
            <a:ext cx="10058401" cy="507831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November 2022 – Esme has been showing an interest in playing with peg boards, she places them in their little holes. She is showing an increased interest in books, selecting her own from the rack – her developing fine motor skills means she can now turn the pages independently; she began by using a whole palm swipe, but has now developed the ability to use her fingers to turn the pages. Adults report that Esme can be destructive with books, ripping pages and rolling the paper between her fingers. </a:t>
            </a:r>
          </a:p>
          <a:p>
            <a:r>
              <a:rPr lang="en-GB" dirty="0">
                <a:latin typeface="Arial" panose="020B0604020202020204" pitchFamily="34" charset="0"/>
                <a:cs typeface="Arial" panose="020B0604020202020204" pitchFamily="34" charset="0"/>
              </a:rPr>
              <a:t>Practitioners notice that when washing her hands, Esme has also been ripping paper towels in the bathroom. A box of different textured papers is created and placed within the environment and practitioners model ripping the paper for Esme. If adults notice Esme ripping books for a sensation, they bring her the box of paper and model it’s use. After modelling this for a few days, it is noticed that Esme self accesses this resource – usually after a period of social interaction. Esme currently enjoys the soft tissue paper – she rips fine strips and rolls them between her thumb and forefinger to create a twisted ball. She spends an extended time rolling the ball between her fingers before rubbing the ball of paper into her hair. She then creates a second ball. Once the second ball is created, she holds both balls in her hands she leaves them on the floor. She has been engaged in this activity for almost ten minutes and return to it several times within the session – when she does, she does not rip paper, but picks up the balls she has left and rubs them into her hair.</a:t>
            </a:r>
          </a:p>
        </p:txBody>
      </p:sp>
      <p:pic>
        <p:nvPicPr>
          <p:cNvPr id="9" name="Graphic 8" descr="Clipboard outline">
            <a:extLst>
              <a:ext uri="{FF2B5EF4-FFF2-40B4-BE49-F238E27FC236}">
                <a16:creationId xmlns:a16="http://schemas.microsoft.com/office/drawing/2014/main" id="{732703A2-3B0C-43D3-BFCB-EE4D349C1D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1964" y="993228"/>
            <a:ext cx="914400" cy="914400"/>
          </a:xfrm>
          <a:prstGeom prst="rect">
            <a:avLst/>
          </a:prstGeom>
        </p:spPr>
      </p:pic>
      <p:sp>
        <p:nvSpPr>
          <p:cNvPr id="6" name="Text Placeholder 2">
            <a:extLst>
              <a:ext uri="{FF2B5EF4-FFF2-40B4-BE49-F238E27FC236}">
                <a16:creationId xmlns:a16="http://schemas.microsoft.com/office/drawing/2014/main" id="{8D4DC389-ECF3-472E-A245-35F570279A45}"/>
              </a:ext>
            </a:extLst>
          </p:cNvPr>
          <p:cNvSpPr txBox="1">
            <a:spLocks/>
          </p:cNvSpPr>
          <p:nvPr/>
        </p:nvSpPr>
        <p:spPr>
          <a:xfrm>
            <a:off x="2428795" y="428078"/>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Personalised Play Continued</a:t>
            </a:r>
          </a:p>
        </p:txBody>
      </p:sp>
    </p:spTree>
    <p:extLst>
      <p:ext uri="{BB962C8B-B14F-4D97-AF65-F5344CB8AC3E}">
        <p14:creationId xmlns:p14="http://schemas.microsoft.com/office/powerpoint/2010/main" val="2092759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6072E954-DECE-40F8-B5D8-854D8DCC6569}"/>
              </a:ext>
            </a:extLst>
          </p:cNvPr>
          <p:cNvSpPr txBox="1">
            <a:spLocks/>
          </p:cNvSpPr>
          <p:nvPr/>
        </p:nvSpPr>
        <p:spPr>
          <a:xfrm>
            <a:off x="2302672" y="61504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Group Discussion</a:t>
            </a:r>
          </a:p>
        </p:txBody>
      </p:sp>
      <p:pic>
        <p:nvPicPr>
          <p:cNvPr id="6" name="Picture 5">
            <a:extLst>
              <a:ext uri="{FF2B5EF4-FFF2-40B4-BE49-F238E27FC236}">
                <a16:creationId xmlns:a16="http://schemas.microsoft.com/office/drawing/2014/main" id="{5FEA3F0F-4509-4AF9-9F44-2FAE3A849DAE}"/>
              </a:ext>
            </a:extLst>
          </p:cNvPr>
          <p:cNvPicPr>
            <a:picLocks noChangeAspect="1"/>
          </p:cNvPicPr>
          <p:nvPr/>
        </p:nvPicPr>
        <p:blipFill>
          <a:blip r:embed="rId4"/>
          <a:stretch>
            <a:fillRect/>
          </a:stretch>
        </p:blipFill>
        <p:spPr>
          <a:xfrm>
            <a:off x="2646061" y="2004027"/>
            <a:ext cx="6899877" cy="3899930"/>
          </a:xfrm>
          <a:prstGeom prst="rect">
            <a:avLst/>
          </a:prstGeom>
        </p:spPr>
      </p:pic>
    </p:spTree>
    <p:extLst>
      <p:ext uri="{BB962C8B-B14F-4D97-AF65-F5344CB8AC3E}">
        <p14:creationId xmlns:p14="http://schemas.microsoft.com/office/powerpoint/2010/main" val="11906976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08" y="460834"/>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348361C-14C3-4441-A077-20374CE2D179}"/>
              </a:ext>
            </a:extLst>
          </p:cNvPr>
          <p:cNvPicPr>
            <a:picLocks noChangeAspect="1"/>
          </p:cNvPicPr>
          <p:nvPr/>
        </p:nvPicPr>
        <p:blipFill>
          <a:blip r:embed="rId4"/>
          <a:stretch>
            <a:fillRect/>
          </a:stretch>
        </p:blipFill>
        <p:spPr>
          <a:xfrm>
            <a:off x="137573" y="1381262"/>
            <a:ext cx="3178118" cy="4972254"/>
          </a:xfrm>
          <a:prstGeom prst="rect">
            <a:avLst/>
          </a:prstGeom>
        </p:spPr>
      </p:pic>
      <p:sp>
        <p:nvSpPr>
          <p:cNvPr id="9" name="Text Placeholder 2">
            <a:extLst>
              <a:ext uri="{FF2B5EF4-FFF2-40B4-BE49-F238E27FC236}">
                <a16:creationId xmlns:a16="http://schemas.microsoft.com/office/drawing/2014/main" id="{D9C36303-835F-4486-A092-C3086A5065D4}"/>
              </a:ext>
            </a:extLst>
          </p:cNvPr>
          <p:cNvSpPr txBox="1">
            <a:spLocks/>
          </p:cNvSpPr>
          <p:nvPr/>
        </p:nvSpPr>
        <p:spPr>
          <a:xfrm>
            <a:off x="2439306" y="42386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Personalising the Graduated Approach</a:t>
            </a:r>
          </a:p>
        </p:txBody>
      </p:sp>
      <p:pic>
        <p:nvPicPr>
          <p:cNvPr id="14" name="Picture 13">
            <a:extLst>
              <a:ext uri="{FF2B5EF4-FFF2-40B4-BE49-F238E27FC236}">
                <a16:creationId xmlns:a16="http://schemas.microsoft.com/office/drawing/2014/main" id="{D88D2B90-97C8-4E6A-9B70-7657AC7ADB49}"/>
              </a:ext>
            </a:extLst>
          </p:cNvPr>
          <p:cNvPicPr>
            <a:picLocks noChangeAspect="1"/>
          </p:cNvPicPr>
          <p:nvPr/>
        </p:nvPicPr>
        <p:blipFill>
          <a:blip r:embed="rId5"/>
          <a:stretch>
            <a:fillRect/>
          </a:stretch>
        </p:blipFill>
        <p:spPr>
          <a:xfrm>
            <a:off x="3375995" y="1381263"/>
            <a:ext cx="3971887" cy="4972255"/>
          </a:xfrm>
          <a:prstGeom prst="rect">
            <a:avLst/>
          </a:prstGeom>
        </p:spPr>
      </p:pic>
      <p:pic>
        <p:nvPicPr>
          <p:cNvPr id="16" name="Picture 15">
            <a:extLst>
              <a:ext uri="{FF2B5EF4-FFF2-40B4-BE49-F238E27FC236}">
                <a16:creationId xmlns:a16="http://schemas.microsoft.com/office/drawing/2014/main" id="{81076AB8-AFBE-4223-AB5C-D0FC08A8FDBF}"/>
              </a:ext>
            </a:extLst>
          </p:cNvPr>
          <p:cNvPicPr>
            <a:picLocks noChangeAspect="1"/>
          </p:cNvPicPr>
          <p:nvPr/>
        </p:nvPicPr>
        <p:blipFill>
          <a:blip r:embed="rId6"/>
          <a:stretch>
            <a:fillRect/>
          </a:stretch>
        </p:blipFill>
        <p:spPr>
          <a:xfrm>
            <a:off x="7347882" y="1313754"/>
            <a:ext cx="4267383" cy="4972256"/>
          </a:xfrm>
          <a:prstGeom prst="rect">
            <a:avLst/>
          </a:prstGeom>
        </p:spPr>
      </p:pic>
    </p:spTree>
    <p:extLst>
      <p:ext uri="{BB962C8B-B14F-4D97-AF65-F5344CB8AC3E}">
        <p14:creationId xmlns:p14="http://schemas.microsoft.com/office/powerpoint/2010/main" val="3224006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ECB32E4-DE56-4796-8380-3FD0E92C2741}"/>
              </a:ext>
            </a:extLst>
          </p:cNvPr>
          <p:cNvPicPr>
            <a:picLocks noGrp="1" noChangeAspect="1"/>
          </p:cNvPicPr>
          <p:nvPr>
            <p:ph sz="quarter" idx="10"/>
          </p:nvPr>
        </p:nvPicPr>
        <p:blipFill>
          <a:blip r:embed="rId3"/>
          <a:stretch>
            <a:fillRect/>
          </a:stretch>
        </p:blipFill>
        <p:spPr>
          <a:xfrm>
            <a:off x="980768" y="1104625"/>
            <a:ext cx="4723954" cy="5527514"/>
          </a:xfrm>
        </p:spPr>
      </p:pic>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1494"/>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9DD11BC-688D-4AA9-9F51-D3AA368F8261}"/>
              </a:ext>
            </a:extLst>
          </p:cNvPr>
          <p:cNvPicPr>
            <a:picLocks noChangeAspect="1"/>
          </p:cNvPicPr>
          <p:nvPr/>
        </p:nvPicPr>
        <p:blipFill>
          <a:blip r:embed="rId5"/>
          <a:stretch>
            <a:fillRect/>
          </a:stretch>
        </p:blipFill>
        <p:spPr>
          <a:xfrm>
            <a:off x="6096000" y="1104625"/>
            <a:ext cx="4174474" cy="5527514"/>
          </a:xfrm>
          <a:prstGeom prst="rect">
            <a:avLst/>
          </a:prstGeom>
        </p:spPr>
      </p:pic>
      <p:sp>
        <p:nvSpPr>
          <p:cNvPr id="7" name="Text Placeholder 2">
            <a:extLst>
              <a:ext uri="{FF2B5EF4-FFF2-40B4-BE49-F238E27FC236}">
                <a16:creationId xmlns:a16="http://schemas.microsoft.com/office/drawing/2014/main" id="{09D32538-44DB-4778-AAE9-5D06D15D217E}"/>
              </a:ext>
            </a:extLst>
          </p:cNvPr>
          <p:cNvSpPr txBox="1">
            <a:spLocks/>
          </p:cNvSpPr>
          <p:nvPr/>
        </p:nvSpPr>
        <p:spPr>
          <a:xfrm>
            <a:off x="2134505" y="351494"/>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5">
                    <a:lumMod val="75000"/>
                  </a:schemeClr>
                </a:solidFill>
              </a:rPr>
              <a:t>Individual Provision Plan</a:t>
            </a:r>
          </a:p>
        </p:txBody>
      </p:sp>
    </p:spTree>
    <p:extLst>
      <p:ext uri="{BB962C8B-B14F-4D97-AF65-F5344CB8AC3E}">
        <p14:creationId xmlns:p14="http://schemas.microsoft.com/office/powerpoint/2010/main" val="12001074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737403"/>
            <a:ext cx="4841929" cy="4788131"/>
          </a:xfrm>
        </p:spPr>
        <p:txBody>
          <a:bodyPr/>
          <a:lstStyle/>
          <a:p>
            <a:endParaRPr lang="en-GB" dirty="0"/>
          </a:p>
          <a:p>
            <a:endParaRPr lang="en-GB" dirty="0"/>
          </a:p>
          <a:p>
            <a:endParaRPr lang="en-GB" dirty="0"/>
          </a:p>
          <a:p>
            <a:endParaRPr lang="en-GB" dirty="0"/>
          </a:p>
          <a:p>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84"/>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a:extLst>
              <a:ext uri="{FF2B5EF4-FFF2-40B4-BE49-F238E27FC236}">
                <a16:creationId xmlns:a16="http://schemas.microsoft.com/office/drawing/2014/main" id="{64A72B33-4FB3-411F-AB1C-1FCE0C11A01F}"/>
              </a:ext>
            </a:extLst>
          </p:cNvPr>
          <p:cNvPicPr>
            <a:picLocks noChangeAspect="1"/>
          </p:cNvPicPr>
          <p:nvPr/>
        </p:nvPicPr>
        <p:blipFill>
          <a:blip r:embed="rId5"/>
          <a:stretch>
            <a:fillRect/>
          </a:stretch>
        </p:blipFill>
        <p:spPr>
          <a:xfrm>
            <a:off x="3286152" y="1828799"/>
            <a:ext cx="4925067" cy="4578861"/>
          </a:xfrm>
          <a:prstGeom prst="rect">
            <a:avLst/>
          </a:prstGeom>
        </p:spPr>
      </p:pic>
      <p:sp>
        <p:nvSpPr>
          <p:cNvPr id="6" name="Text Placeholder 2">
            <a:extLst>
              <a:ext uri="{FF2B5EF4-FFF2-40B4-BE49-F238E27FC236}">
                <a16:creationId xmlns:a16="http://schemas.microsoft.com/office/drawing/2014/main" id="{23F97EE0-4C4D-4AFF-92DC-EBC33F808AC4}"/>
              </a:ext>
            </a:extLst>
          </p:cNvPr>
          <p:cNvSpPr txBox="1">
            <a:spLocks/>
          </p:cNvSpPr>
          <p:nvPr/>
        </p:nvSpPr>
        <p:spPr>
          <a:xfrm>
            <a:off x="2218588" y="332466"/>
            <a:ext cx="7754824" cy="1123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Break Out Activity 5: </a:t>
            </a:r>
          </a:p>
          <a:p>
            <a:pPr algn="ctr"/>
            <a:r>
              <a:rPr lang="en-GB" b="1" dirty="0"/>
              <a:t>Individual Provision Plan</a:t>
            </a:r>
          </a:p>
        </p:txBody>
      </p:sp>
    </p:spTree>
    <p:extLst>
      <p:ext uri="{BB962C8B-B14F-4D97-AF65-F5344CB8AC3E}">
        <p14:creationId xmlns:p14="http://schemas.microsoft.com/office/powerpoint/2010/main" val="1943191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65188" y="1737403"/>
            <a:ext cx="4841929" cy="4788131"/>
          </a:xfrm>
        </p:spPr>
        <p:txBody>
          <a:bodyPr/>
          <a:lstStyle/>
          <a:p>
            <a:endParaRPr lang="en-GB" dirty="0"/>
          </a:p>
          <a:p>
            <a:endParaRPr lang="en-GB" dirty="0"/>
          </a:p>
          <a:p>
            <a:endParaRPr lang="en-GB" dirty="0"/>
          </a:p>
          <a:p>
            <a:endParaRPr lang="en-GB" dirty="0"/>
          </a:p>
          <a:p>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784"/>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23F97EE0-4C4D-4AFF-92DC-EBC33F808AC4}"/>
              </a:ext>
            </a:extLst>
          </p:cNvPr>
          <p:cNvSpPr txBox="1">
            <a:spLocks/>
          </p:cNvSpPr>
          <p:nvPr/>
        </p:nvSpPr>
        <p:spPr>
          <a:xfrm>
            <a:off x="2344712" y="332466"/>
            <a:ext cx="7754824" cy="112378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Break Out Activity: </a:t>
            </a:r>
          </a:p>
          <a:p>
            <a:pPr algn="ctr"/>
            <a:r>
              <a:rPr lang="en-GB" b="1" dirty="0"/>
              <a:t>Individual Provision Plan</a:t>
            </a:r>
          </a:p>
        </p:txBody>
      </p:sp>
      <p:pic>
        <p:nvPicPr>
          <p:cNvPr id="3" name="Picture 2">
            <a:extLst>
              <a:ext uri="{FF2B5EF4-FFF2-40B4-BE49-F238E27FC236}">
                <a16:creationId xmlns:a16="http://schemas.microsoft.com/office/drawing/2014/main" id="{06B115C5-C5C9-4B5D-B10F-8E3628D0283D}"/>
              </a:ext>
            </a:extLst>
          </p:cNvPr>
          <p:cNvPicPr>
            <a:picLocks noChangeAspect="1"/>
          </p:cNvPicPr>
          <p:nvPr/>
        </p:nvPicPr>
        <p:blipFill>
          <a:blip r:embed="rId4"/>
          <a:stretch>
            <a:fillRect/>
          </a:stretch>
        </p:blipFill>
        <p:spPr>
          <a:xfrm>
            <a:off x="1130299" y="2422449"/>
            <a:ext cx="5619484" cy="3418037"/>
          </a:xfrm>
          <a:prstGeom prst="rect">
            <a:avLst/>
          </a:prstGeom>
        </p:spPr>
      </p:pic>
      <p:pic>
        <p:nvPicPr>
          <p:cNvPr id="7" name="Picture 6">
            <a:extLst>
              <a:ext uri="{FF2B5EF4-FFF2-40B4-BE49-F238E27FC236}">
                <a16:creationId xmlns:a16="http://schemas.microsoft.com/office/drawing/2014/main" id="{6F2E12F6-8CAF-44A7-8C74-96A36654E1EB}"/>
              </a:ext>
            </a:extLst>
          </p:cNvPr>
          <p:cNvPicPr>
            <a:picLocks noChangeAspect="1"/>
          </p:cNvPicPr>
          <p:nvPr/>
        </p:nvPicPr>
        <p:blipFill>
          <a:blip r:embed="rId5"/>
          <a:stretch>
            <a:fillRect/>
          </a:stretch>
        </p:blipFill>
        <p:spPr>
          <a:xfrm>
            <a:off x="7416320" y="1737403"/>
            <a:ext cx="3752835" cy="4969082"/>
          </a:xfrm>
          <a:prstGeom prst="rect">
            <a:avLst/>
          </a:prstGeom>
        </p:spPr>
      </p:pic>
    </p:spTree>
    <p:extLst>
      <p:ext uri="{BB962C8B-B14F-4D97-AF65-F5344CB8AC3E}">
        <p14:creationId xmlns:p14="http://schemas.microsoft.com/office/powerpoint/2010/main" val="415047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3B5DCE-FE37-42C9-AC96-841C01B261DA}"/>
              </a:ext>
            </a:extLst>
          </p:cNvPr>
          <p:cNvSpPr>
            <a:spLocks noGrp="1"/>
          </p:cNvSpPr>
          <p:nvPr>
            <p:ph sz="quarter" idx="10"/>
          </p:nvPr>
        </p:nvSpPr>
        <p:spPr>
          <a:xfrm>
            <a:off x="5286704" y="1989652"/>
            <a:ext cx="6655612" cy="4064307"/>
          </a:xfrm>
        </p:spPr>
        <p:txBody>
          <a:bodyPr/>
          <a:lstStyle/>
          <a:p>
            <a:r>
              <a:rPr lang="en-GB" sz="2400" dirty="0"/>
              <a:t>Share with your group you setting's ethos/vision? </a:t>
            </a:r>
          </a:p>
          <a:p>
            <a:r>
              <a:rPr lang="en-GB" sz="2400" dirty="0"/>
              <a:t>Questions to consider:</a:t>
            </a:r>
          </a:p>
          <a:p>
            <a:pPr marL="457200" indent="-457200">
              <a:buFont typeface="Arial" panose="020B0604020202020204" pitchFamily="34" charset="0"/>
              <a:buChar char="•"/>
            </a:pPr>
            <a:r>
              <a:rPr lang="en-GB" sz="2400" dirty="0"/>
              <a:t>When was it created and who by?</a:t>
            </a:r>
          </a:p>
          <a:p>
            <a:pPr marL="457200" indent="-457200">
              <a:buFont typeface="Arial" panose="020B0604020202020204" pitchFamily="34" charset="0"/>
              <a:buChar char="•"/>
            </a:pPr>
            <a:r>
              <a:rPr lang="en-GB" sz="2400" dirty="0"/>
              <a:t>Are all staff and parents aware of it? Is it displayed?</a:t>
            </a:r>
          </a:p>
          <a:p>
            <a:pPr marL="457200" indent="-457200">
              <a:buFont typeface="Arial" panose="020B0604020202020204" pitchFamily="34" charset="0"/>
              <a:buChar char="•"/>
            </a:pPr>
            <a:r>
              <a:rPr lang="en-GB" sz="2400" dirty="0"/>
              <a:t>How do you embed it in to your daily practice?</a:t>
            </a:r>
          </a:p>
        </p:txBody>
      </p:sp>
      <p:sp>
        <p:nvSpPr>
          <p:cNvPr id="3" name="Text Placeholder 2">
            <a:extLst>
              <a:ext uri="{FF2B5EF4-FFF2-40B4-BE49-F238E27FC236}">
                <a16:creationId xmlns:a16="http://schemas.microsoft.com/office/drawing/2014/main" id="{BA655878-6F45-4DC0-93C8-ADFE82D42695}"/>
              </a:ext>
            </a:extLst>
          </p:cNvPr>
          <p:cNvSpPr>
            <a:spLocks noGrp="1"/>
          </p:cNvSpPr>
          <p:nvPr>
            <p:ph type="body" sz="quarter" idx="11"/>
          </p:nvPr>
        </p:nvSpPr>
        <p:spPr>
          <a:xfrm>
            <a:off x="2585545" y="206342"/>
            <a:ext cx="7220607" cy="1443782"/>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Breakout Activity 1:  </a:t>
            </a:r>
          </a:p>
          <a:p>
            <a:pPr algn="ctr"/>
            <a:r>
              <a:rPr lang="en-GB" b="1" dirty="0"/>
              <a:t>Introductions and Ethos discussion </a:t>
            </a:r>
          </a:p>
          <a:p>
            <a:pPr algn="ctr"/>
            <a:r>
              <a:rPr lang="en-GB" b="1" dirty="0"/>
              <a:t>5 mins</a:t>
            </a:r>
          </a:p>
        </p:txBody>
      </p:sp>
      <p:pic>
        <p:nvPicPr>
          <p:cNvPr id="4" name="Picture 2" descr="Getting started with Zoom breakout rooms, for teachers | by Nicole Hemenway  Bratz | TeachFX | Medium">
            <a:extLst>
              <a:ext uri="{FF2B5EF4-FFF2-40B4-BE49-F238E27FC236}">
                <a16:creationId xmlns:a16="http://schemas.microsoft.com/office/drawing/2014/main" id="{DEBE5439-CBD7-4927-9D97-3E7590883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18" y="2278954"/>
            <a:ext cx="4454097" cy="27064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68D8261E-3F27-48A0-B357-FAD84AB345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023" y="499428"/>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493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346841" y="1454827"/>
            <a:ext cx="6348249" cy="5093118"/>
          </a:xfrm>
        </p:spPr>
        <p:txBody>
          <a:bodyPr/>
          <a:lstStyle/>
          <a:p>
            <a:r>
              <a:rPr lang="en-GB" sz="2400" dirty="0"/>
              <a:t>We aspire to:</a:t>
            </a:r>
          </a:p>
          <a:p>
            <a:r>
              <a:rPr lang="en-GB" sz="2000" dirty="0"/>
              <a:t>Understand that children's learning is dynamic, complex and holistic. </a:t>
            </a:r>
          </a:p>
          <a:p>
            <a:r>
              <a:rPr lang="en-GB" sz="2000" dirty="0"/>
              <a:t>Acknowledge and value that children demonstrate their cognition and learning in different ways through their play.</a:t>
            </a:r>
          </a:p>
          <a:p>
            <a:r>
              <a:rPr lang="en-GB" sz="2000" dirty="0"/>
              <a:t>Support connection and regulation by honouring all forms of play, communication and learning styles.</a:t>
            </a:r>
          </a:p>
          <a:p>
            <a:r>
              <a:rPr lang="en-GB" sz="2000" dirty="0"/>
              <a:t>Meet the child at their point of development, not assuming they will meet us at our expectation of what their development ‘should’ be, based on that of other children.</a:t>
            </a:r>
          </a:p>
          <a:p>
            <a:r>
              <a:rPr lang="en-GB" sz="2000" dirty="0"/>
              <a:t>Have a ‘can do’, celebratory, strengths based approach to the child's learning  journey that presumes competence and doesn’t focus on what is absent, or missing.</a:t>
            </a:r>
          </a:p>
          <a:p>
            <a:endParaRPr lang="en-GB" dirty="0"/>
          </a:p>
          <a:p>
            <a:pPr marL="457200" indent="-457200">
              <a:buFont typeface="Arial" panose="020B0604020202020204" pitchFamily="34" charset="0"/>
              <a:buChar char="•"/>
            </a:pPr>
            <a:endParaRPr lang="en-GB"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8F630CF0-A969-42D6-A6F8-85AA02EEA9F2}"/>
              </a:ext>
            </a:extLst>
          </p:cNvPr>
          <p:cNvSpPr txBox="1">
            <a:spLocks/>
          </p:cNvSpPr>
          <p:nvPr/>
        </p:nvSpPr>
        <p:spPr>
          <a:xfrm>
            <a:off x="2218588" y="61504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solidFill>
                  <a:schemeClr val="accent5">
                    <a:lumMod val="75000"/>
                  </a:schemeClr>
                </a:solidFill>
              </a:rPr>
              <a:t>Our Aspiration </a:t>
            </a:r>
          </a:p>
        </p:txBody>
      </p:sp>
      <p:pic>
        <p:nvPicPr>
          <p:cNvPr id="3" name="Picture 2">
            <a:extLst>
              <a:ext uri="{FF2B5EF4-FFF2-40B4-BE49-F238E27FC236}">
                <a16:creationId xmlns:a16="http://schemas.microsoft.com/office/drawing/2014/main" id="{BA73D1C1-A815-4B09-9ABF-23A9A14565A3}"/>
              </a:ext>
            </a:extLst>
          </p:cNvPr>
          <p:cNvPicPr>
            <a:picLocks noChangeAspect="1"/>
          </p:cNvPicPr>
          <p:nvPr/>
        </p:nvPicPr>
        <p:blipFill>
          <a:blip r:embed="rId3"/>
          <a:stretch>
            <a:fillRect/>
          </a:stretch>
        </p:blipFill>
        <p:spPr>
          <a:xfrm>
            <a:off x="6679806" y="2207171"/>
            <a:ext cx="5165354" cy="3100553"/>
          </a:xfrm>
          <a:prstGeom prst="rect">
            <a:avLst/>
          </a:prstGeom>
        </p:spPr>
      </p:pic>
    </p:spTree>
    <p:extLst>
      <p:ext uri="{BB962C8B-B14F-4D97-AF65-F5344CB8AC3E}">
        <p14:creationId xmlns:p14="http://schemas.microsoft.com/office/powerpoint/2010/main" val="30154898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Graphical user interface, application, table&#10;&#10;Description automatically generated">
            <a:extLst>
              <a:ext uri="{FF2B5EF4-FFF2-40B4-BE49-F238E27FC236}">
                <a16:creationId xmlns:a16="http://schemas.microsoft.com/office/drawing/2014/main" id="{2CEDC722-FEC1-4306-8F1A-57301363B799}"/>
              </a:ext>
            </a:extLst>
          </p:cNvPr>
          <p:cNvPicPr>
            <a:picLocks noGrp="1" noChangeAspect="1"/>
          </p:cNvPicPr>
          <p:nvPr>
            <p:ph sz="quarter" idx="10"/>
          </p:nvPr>
        </p:nvPicPr>
        <p:blipFill rotWithShape="1">
          <a:blip r:embed="rId2">
            <a:extLst>
              <a:ext uri="{28A0092B-C50C-407E-A947-70E740481C1C}">
                <a14:useLocalDpi xmlns:a14="http://schemas.microsoft.com/office/drawing/2010/main" val="0"/>
              </a:ext>
            </a:extLst>
          </a:blip>
          <a:srcRect l="23358" t="25623" r="24245" b="13152"/>
          <a:stretch/>
        </p:blipFill>
        <p:spPr>
          <a:xfrm>
            <a:off x="1061545" y="1648222"/>
            <a:ext cx="9543393" cy="4941764"/>
          </a:xfrm>
        </p:spPr>
      </p:pic>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8"/>
            <a:ext cx="8412162" cy="87942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Reflective Tools: Inclusive Ethos/Enabling environments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441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285391"/>
            <a:ext cx="8412162" cy="89480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Reflective Tools: Staff  Knowledge and Understanding/ Positive Relationships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descr="Graphical user interface, application, Word&#10;&#10;Description automatically generated">
            <a:extLst>
              <a:ext uri="{FF2B5EF4-FFF2-40B4-BE49-F238E27FC236}">
                <a16:creationId xmlns:a16="http://schemas.microsoft.com/office/drawing/2014/main" id="{6FB43223-B76F-457B-ACFD-DEF5D51D37F2}"/>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l="23358" t="24745" r="24834" b="12933"/>
          <a:stretch/>
        </p:blipFill>
        <p:spPr>
          <a:xfrm>
            <a:off x="483475" y="1539380"/>
            <a:ext cx="10762594" cy="5318620"/>
          </a:xfrm>
        </p:spPr>
      </p:pic>
    </p:spTree>
    <p:extLst>
      <p:ext uri="{BB962C8B-B14F-4D97-AF65-F5344CB8AC3E}">
        <p14:creationId xmlns:p14="http://schemas.microsoft.com/office/powerpoint/2010/main" val="10056284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6072E954-DECE-40F8-B5D8-854D8DCC6569}"/>
              </a:ext>
            </a:extLst>
          </p:cNvPr>
          <p:cNvSpPr txBox="1">
            <a:spLocks/>
          </p:cNvSpPr>
          <p:nvPr/>
        </p:nvSpPr>
        <p:spPr>
          <a:xfrm>
            <a:off x="2302672" y="615042"/>
            <a:ext cx="7754824" cy="56515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b="1" dirty="0"/>
              <a:t>Group Discussion</a:t>
            </a:r>
          </a:p>
        </p:txBody>
      </p:sp>
      <p:pic>
        <p:nvPicPr>
          <p:cNvPr id="6" name="Picture 5">
            <a:extLst>
              <a:ext uri="{FF2B5EF4-FFF2-40B4-BE49-F238E27FC236}">
                <a16:creationId xmlns:a16="http://schemas.microsoft.com/office/drawing/2014/main" id="{5FEA3F0F-4509-4AF9-9F44-2FAE3A849DAE}"/>
              </a:ext>
            </a:extLst>
          </p:cNvPr>
          <p:cNvPicPr>
            <a:picLocks noChangeAspect="1"/>
          </p:cNvPicPr>
          <p:nvPr/>
        </p:nvPicPr>
        <p:blipFill>
          <a:blip r:embed="rId4"/>
          <a:stretch>
            <a:fillRect/>
          </a:stretch>
        </p:blipFill>
        <p:spPr>
          <a:xfrm>
            <a:off x="2646061" y="2004027"/>
            <a:ext cx="6899877" cy="3899930"/>
          </a:xfrm>
          <a:prstGeom prst="rect">
            <a:avLst/>
          </a:prstGeom>
        </p:spPr>
      </p:pic>
    </p:spTree>
    <p:extLst>
      <p:ext uri="{BB962C8B-B14F-4D97-AF65-F5344CB8AC3E}">
        <p14:creationId xmlns:p14="http://schemas.microsoft.com/office/powerpoint/2010/main" val="179593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alendar&#10;&#10;Description automatically generated with low confidence">
            <a:extLst>
              <a:ext uri="{FF2B5EF4-FFF2-40B4-BE49-F238E27FC236}">
                <a16:creationId xmlns:a16="http://schemas.microsoft.com/office/drawing/2014/main" id="{79297A0A-9BB0-48BB-BCDE-2B90DDBD5930}"/>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241738" y="301671"/>
            <a:ext cx="11508828" cy="6428046"/>
          </a:xfrm>
        </p:spPr>
      </p:pic>
    </p:spTree>
    <p:extLst>
      <p:ext uri="{BB962C8B-B14F-4D97-AF65-F5344CB8AC3E}">
        <p14:creationId xmlns:p14="http://schemas.microsoft.com/office/powerpoint/2010/main" val="3609970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p:txBody>
          <a:bodyPr/>
          <a:lstStyle/>
          <a:p>
            <a:pPr marL="342900" indent="-342900">
              <a:buFont typeface="Arial" panose="020B0604020202020204" pitchFamily="34" charset="0"/>
              <a:buChar char="•"/>
            </a:pPr>
            <a:r>
              <a:rPr lang="en-GB" sz="2400" dirty="0"/>
              <a:t>Transitions</a:t>
            </a:r>
          </a:p>
          <a:p>
            <a:pPr marL="457200" indent="-457200">
              <a:buFont typeface="Arial" panose="020B0604020202020204" pitchFamily="34" charset="0"/>
              <a:buChar char="•"/>
            </a:pPr>
            <a:r>
              <a:rPr lang="en-GB" sz="2400" dirty="0"/>
              <a:t>Team Around the Child</a:t>
            </a:r>
          </a:p>
          <a:p>
            <a:pPr marL="457200" indent="-457200">
              <a:buFont typeface="Arial" panose="020B0604020202020204" pitchFamily="34" charset="0"/>
              <a:buChar char="•"/>
            </a:pPr>
            <a:r>
              <a:rPr lang="en-GB" sz="2400" dirty="0"/>
              <a:t>Targets</a:t>
            </a:r>
          </a:p>
          <a:p>
            <a:pPr marL="457200" indent="-457200">
              <a:buFont typeface="Arial" panose="020B0604020202020204" pitchFamily="34" charset="0"/>
              <a:buChar char="•"/>
            </a:pPr>
            <a:r>
              <a:rPr lang="en-GB" sz="2400" dirty="0"/>
              <a:t>Tapping into professional agency support: Guest speakers</a:t>
            </a:r>
          </a:p>
          <a:p>
            <a:pPr marL="1257300" lvl="2" indent="-342900">
              <a:buFont typeface="Arial" panose="020B0604020202020204" pitchFamily="34" charset="0"/>
              <a:buChar char="•"/>
            </a:pPr>
            <a:r>
              <a:rPr lang="en-GB" dirty="0"/>
              <a:t>Health visiting service</a:t>
            </a:r>
          </a:p>
          <a:p>
            <a:pPr marL="1257300" lvl="2" indent="-342900">
              <a:buFont typeface="Arial" panose="020B0604020202020204" pitchFamily="34" charset="0"/>
              <a:buChar char="•"/>
            </a:pPr>
            <a:r>
              <a:rPr lang="en-GB" dirty="0"/>
              <a:t>Children's Centre Services</a:t>
            </a:r>
          </a:p>
          <a:p>
            <a:pPr marL="1257300" lvl="2" indent="-342900">
              <a:buFont typeface="Arial" panose="020B0604020202020204" pitchFamily="34" charset="0"/>
              <a:buChar char="•"/>
            </a:pPr>
            <a:r>
              <a:rPr lang="en-GB" dirty="0"/>
              <a:t>Speech and Language Team</a:t>
            </a:r>
          </a:p>
          <a:p>
            <a:pPr marL="1257300" lvl="2" indent="-342900">
              <a:buFont typeface="Arial" panose="020B0604020202020204" pitchFamily="34" charset="0"/>
              <a:buChar char="•"/>
            </a:pPr>
            <a:r>
              <a:rPr lang="en-GB" dirty="0"/>
              <a:t>SENDIP</a:t>
            </a:r>
          </a:p>
          <a:p>
            <a:pPr marL="1257300" lvl="2" indent="-342900">
              <a:buFont typeface="Arial" panose="020B0604020202020204" pitchFamily="34" charset="0"/>
              <a:buChar char="•"/>
            </a:pPr>
            <a:r>
              <a:rPr lang="en-GB" dirty="0"/>
              <a:t>SENDIAS</a:t>
            </a:r>
          </a:p>
          <a:p>
            <a:pPr marL="1257300" lvl="2" indent="-342900">
              <a:buFont typeface="Arial" panose="020B0604020202020204" pitchFamily="34" charset="0"/>
              <a:buChar char="•"/>
            </a:pPr>
            <a:r>
              <a:rPr lang="en-GB" dirty="0"/>
              <a:t>Specialist Preschool Provider – First Steps BOP</a:t>
            </a:r>
          </a:p>
          <a:p>
            <a:pPr marL="342900" indent="-342900">
              <a:buFont typeface="Arial" panose="020B0604020202020204" pitchFamily="34" charset="0"/>
              <a:buChar char="•"/>
            </a:pPr>
            <a:r>
              <a:rPr lang="en-GB" sz="2400" dirty="0"/>
              <a:t>Training: Opportunities for whole team CPD</a:t>
            </a:r>
          </a:p>
          <a:p>
            <a:endParaRPr lang="en-GB" sz="2400"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543503" y="644579"/>
            <a:ext cx="7451835" cy="10928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Day 2: Wednesday 11</a:t>
            </a:r>
            <a:r>
              <a:rPr lang="en-GB" baseline="30000" dirty="0"/>
              <a:t>th</a:t>
            </a:r>
            <a:r>
              <a:rPr lang="en-GB" dirty="0"/>
              <a:t> January 2023</a:t>
            </a:r>
          </a:p>
          <a:p>
            <a:pPr algn="ctr"/>
            <a:r>
              <a:rPr lang="en-GB" dirty="0"/>
              <a:t>Crossing all the T’s!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61" y="478407"/>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468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And finally…</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in on Mindfulness activities">
            <a:extLst>
              <a:ext uri="{FF2B5EF4-FFF2-40B4-BE49-F238E27FC236}">
                <a16:creationId xmlns:a16="http://schemas.microsoft.com/office/drawing/2014/main" id="{45EB288A-FF44-4600-AD2E-290D3DC157E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1170847" y="1288999"/>
            <a:ext cx="4873475" cy="4873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clusion | Teaching quotes, Education quotes, Early childhood quotes">
            <a:extLst>
              <a:ext uri="{FF2B5EF4-FFF2-40B4-BE49-F238E27FC236}">
                <a16:creationId xmlns:a16="http://schemas.microsoft.com/office/drawing/2014/main" id="{8D581F58-CA95-4E0E-BCB8-AD3C80B3E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4219" y="1288999"/>
            <a:ext cx="3900210" cy="477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9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p:cTn id="15" dur="1000" fill="hold"/>
                                        <p:tgtEl>
                                          <p:spTgt spid="1028"/>
                                        </p:tgtEl>
                                        <p:attrNameLst>
                                          <p:attrName>ppt_w</p:attrName>
                                        </p:attrNameLst>
                                      </p:cBhvr>
                                      <p:tavLst>
                                        <p:tav tm="0">
                                          <p:val>
                                            <p:fltVal val="0"/>
                                          </p:val>
                                        </p:tav>
                                        <p:tav tm="100000">
                                          <p:val>
                                            <p:strVal val="#ppt_w"/>
                                          </p:val>
                                        </p:tav>
                                      </p:tavLst>
                                    </p:anim>
                                    <p:anim calcmode="lin" valueType="num">
                                      <p:cBhvr>
                                        <p:cTn id="16" dur="1000" fill="hold"/>
                                        <p:tgtEl>
                                          <p:spTgt spid="1028"/>
                                        </p:tgtEl>
                                        <p:attrNameLst>
                                          <p:attrName>ppt_h</p:attrName>
                                        </p:attrNameLst>
                                      </p:cBhvr>
                                      <p:tavLst>
                                        <p:tav tm="0">
                                          <p:val>
                                            <p:fltVal val="0"/>
                                          </p:val>
                                        </p:tav>
                                        <p:tav tm="100000">
                                          <p:val>
                                            <p:strVal val="#ppt_h"/>
                                          </p:val>
                                        </p:tav>
                                      </p:tavLst>
                                    </p:anim>
                                    <p:anim calcmode="lin" valueType="num">
                                      <p:cBhvr>
                                        <p:cTn id="17" dur="1000" fill="hold"/>
                                        <p:tgtEl>
                                          <p:spTgt spid="1028"/>
                                        </p:tgtEl>
                                        <p:attrNameLst>
                                          <p:attrName>style.rotation</p:attrName>
                                        </p:attrNameLst>
                                      </p:cBhvr>
                                      <p:tavLst>
                                        <p:tav tm="0">
                                          <p:val>
                                            <p:fltVal val="90"/>
                                          </p:val>
                                        </p:tav>
                                        <p:tav tm="100000">
                                          <p:val>
                                            <p:fltVal val="0"/>
                                          </p:val>
                                        </p:tav>
                                      </p:tavLst>
                                    </p:anim>
                                    <p:animEffect transition="in" filter="fade">
                                      <p:cBhvr>
                                        <p:cTn id="18"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C9E08-0800-4683-812C-ECB5E821FE28}"/>
              </a:ext>
            </a:extLst>
          </p:cNvPr>
          <p:cNvSpPr>
            <a:spLocks noGrp="1"/>
          </p:cNvSpPr>
          <p:nvPr>
            <p:ph sz="quarter" idx="10"/>
          </p:nvPr>
        </p:nvSpPr>
        <p:spPr>
          <a:xfrm>
            <a:off x="517296" y="1302154"/>
            <a:ext cx="7280328" cy="4788131"/>
          </a:xfrm>
        </p:spPr>
        <p:txBody>
          <a:bodyPr/>
          <a:lstStyle/>
          <a:p>
            <a:r>
              <a:rPr lang="en-GB" sz="2100" b="1" dirty="0"/>
              <a:t>An inclusive ethos should:</a:t>
            </a:r>
          </a:p>
          <a:p>
            <a:pPr marL="457200" indent="-457200">
              <a:buFont typeface="Arial" panose="020B0604020202020204" pitchFamily="34" charset="0"/>
              <a:buChar char="•"/>
            </a:pPr>
            <a:r>
              <a:rPr lang="en-GB" sz="2100" dirty="0"/>
              <a:t>Reflect the values the setting seeks to promote</a:t>
            </a:r>
          </a:p>
          <a:p>
            <a:pPr marL="457200" indent="-457200">
              <a:buFont typeface="Arial" panose="020B0604020202020204" pitchFamily="34" charset="0"/>
              <a:buChar char="•"/>
            </a:pPr>
            <a:r>
              <a:rPr lang="en-GB" sz="2100" dirty="0"/>
              <a:t>Respect all children and parents – trying to support them or having knowledge to be able to signpost to professional services</a:t>
            </a:r>
          </a:p>
          <a:p>
            <a:pPr marL="457200" indent="-457200">
              <a:buFont typeface="Arial" panose="020B0604020202020204" pitchFamily="34" charset="0"/>
              <a:buChar char="•"/>
            </a:pPr>
            <a:r>
              <a:rPr lang="en-GB" sz="2100" dirty="0"/>
              <a:t>Encourage and inspire all children</a:t>
            </a:r>
          </a:p>
          <a:p>
            <a:pPr marL="457200" indent="-457200">
              <a:buFont typeface="Arial" panose="020B0604020202020204" pitchFamily="34" charset="0"/>
              <a:buChar char="•"/>
            </a:pPr>
            <a:r>
              <a:rPr lang="en-GB" sz="2100" dirty="0"/>
              <a:t>Support children to feel secure and that they belong</a:t>
            </a:r>
          </a:p>
          <a:p>
            <a:pPr marL="457200" indent="-457200">
              <a:buFont typeface="Arial" panose="020B0604020202020204" pitchFamily="34" charset="0"/>
              <a:buChar char="•"/>
            </a:pPr>
            <a:r>
              <a:rPr lang="en-GB" sz="2100" dirty="0"/>
              <a:t>Develop inclusive policies  and procedures as a ‘whole team approach’</a:t>
            </a:r>
          </a:p>
          <a:p>
            <a:pPr marL="457200" indent="-457200">
              <a:buFont typeface="Arial" panose="020B0604020202020204" pitchFamily="34" charset="0"/>
              <a:buChar char="•"/>
            </a:pPr>
            <a:r>
              <a:rPr lang="en-GB" sz="2100" dirty="0"/>
              <a:t>Ensure that everyone's’ voice is heard, including those of parents and children</a:t>
            </a:r>
          </a:p>
          <a:p>
            <a:pPr marL="457200" indent="-457200">
              <a:buFont typeface="Arial" panose="020B0604020202020204" pitchFamily="34" charset="0"/>
              <a:buChar char="•"/>
            </a:pPr>
            <a:r>
              <a:rPr lang="en-GB" sz="2100" dirty="0"/>
              <a:t>Create an environment which reduces barriers to learning</a:t>
            </a:r>
          </a:p>
          <a:p>
            <a:pPr marL="457200" indent="-457200">
              <a:buFont typeface="Arial" panose="020B0604020202020204" pitchFamily="34" charset="0"/>
              <a:buChar char="•"/>
            </a:pPr>
            <a:r>
              <a:rPr lang="en-GB" sz="2100" dirty="0"/>
              <a:t>Promote positive relationships between adults and children</a:t>
            </a:r>
          </a:p>
          <a:p>
            <a:pPr marL="457200" indent="-457200">
              <a:buFont typeface="Arial" panose="020B0604020202020204" pitchFamily="34" charset="0"/>
              <a:buChar char="•"/>
            </a:pPr>
            <a:endParaRPr lang="en-GB" sz="1900" dirty="0"/>
          </a:p>
          <a:p>
            <a:endParaRPr lang="en-GB" sz="1900" dirty="0"/>
          </a:p>
        </p:txBody>
      </p:sp>
      <p:sp>
        <p:nvSpPr>
          <p:cNvPr id="3" name="Text Placeholder 2">
            <a:extLst>
              <a:ext uri="{FF2B5EF4-FFF2-40B4-BE49-F238E27FC236}">
                <a16:creationId xmlns:a16="http://schemas.microsoft.com/office/drawing/2014/main" id="{39FADB53-6A0C-4236-BEAE-EFE9B51C61FF}"/>
              </a:ext>
            </a:extLst>
          </p:cNvPr>
          <p:cNvSpPr>
            <a:spLocks noGrp="1"/>
          </p:cNvSpPr>
          <p:nvPr>
            <p:ph type="body" sz="quarter" idx="11"/>
          </p:nvPr>
        </p:nvSpPr>
        <p:spPr>
          <a:xfrm>
            <a:off x="2825933" y="332467"/>
            <a:ext cx="6540134"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b="1" dirty="0"/>
              <a:t> Ethos and Vision</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DD78B81F-A462-439A-8CF6-F19417E0F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023" y="499428"/>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thos Text Stock Illustrations – 32 Ethos Text Stock Illustrations, Vectors  &amp; Clipart - Dreamstime">
            <a:extLst>
              <a:ext uri="{FF2B5EF4-FFF2-40B4-BE49-F238E27FC236}">
                <a16:creationId xmlns:a16="http://schemas.microsoft.com/office/drawing/2014/main" id="{5C581AE0-4344-477B-900B-73195AB3B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927" y="1653792"/>
            <a:ext cx="3958840" cy="2634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D013517-DDC9-4779-AEC6-553F611C766C}"/>
              </a:ext>
            </a:extLst>
          </p:cNvPr>
          <p:cNvSpPr txBox="1"/>
          <p:nvPr/>
        </p:nvSpPr>
        <p:spPr>
          <a:xfrm>
            <a:off x="8189985" y="4288220"/>
            <a:ext cx="3615559" cy="1477328"/>
          </a:xfrm>
          <a:prstGeom prst="rect">
            <a:avLst/>
          </a:prstGeom>
          <a:noFill/>
        </p:spPr>
        <p:txBody>
          <a:bodyPr wrap="square" rtlCol="0">
            <a:spAutoFit/>
          </a:bodyPr>
          <a:lstStyle/>
          <a:p>
            <a:r>
              <a:rPr lang="en-GB" i="1" dirty="0"/>
              <a:t>The fundamental character or spirit of a culture; the underlying  sentiment that informs the beliefs, customs or practices of a group or society</a:t>
            </a:r>
          </a:p>
        </p:txBody>
      </p:sp>
    </p:spTree>
    <p:extLst>
      <p:ext uri="{BB962C8B-B14F-4D97-AF65-F5344CB8AC3E}">
        <p14:creationId xmlns:p14="http://schemas.microsoft.com/office/powerpoint/2010/main" val="358890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437AF-3967-4A02-BE30-E36274F11420}"/>
              </a:ext>
            </a:extLst>
          </p:cNvPr>
          <p:cNvSpPr>
            <a:spLocks noGrp="1"/>
          </p:cNvSpPr>
          <p:nvPr>
            <p:ph type="body" sz="quarter" idx="10"/>
          </p:nvPr>
        </p:nvSpPr>
        <p:spPr>
          <a:xfrm>
            <a:off x="3651941" y="1336914"/>
            <a:ext cx="8146327" cy="5416262"/>
          </a:xfrm>
        </p:spPr>
        <p:txBody>
          <a:bodyPr/>
          <a:lstStyle/>
          <a:p>
            <a:pPr marL="0" indent="0" algn="l">
              <a:buNone/>
            </a:pPr>
            <a:r>
              <a:rPr lang="en-GB" b="1" i="0" dirty="0">
                <a:solidFill>
                  <a:srgbClr val="89A12F"/>
                </a:solidFill>
                <a:effectLst/>
                <a:latin typeface="canada-type-gibson"/>
              </a:rPr>
              <a:t>Inclusive Practice and Equality of Access</a:t>
            </a:r>
          </a:p>
          <a:p>
            <a:pPr algn="l">
              <a:buFont typeface="Arial" panose="020B0604020202020204" pitchFamily="34" charset="0"/>
              <a:buChar char="•"/>
            </a:pPr>
            <a:r>
              <a:rPr lang="en-GB" b="0" i="0" dirty="0">
                <a:solidFill>
                  <a:schemeClr val="tx2"/>
                </a:solidFill>
                <a:effectLst/>
                <a:latin typeface="canada-type-gibson"/>
              </a:rPr>
              <a:t>We believe that every child and adult has something unique that they bring to the centre</a:t>
            </a:r>
          </a:p>
          <a:p>
            <a:pPr algn="l">
              <a:buFont typeface="Arial" panose="020B0604020202020204" pitchFamily="34" charset="0"/>
              <a:buChar char="•"/>
            </a:pPr>
            <a:r>
              <a:rPr lang="en-GB" b="0" i="0" dirty="0">
                <a:solidFill>
                  <a:schemeClr val="tx2"/>
                </a:solidFill>
                <a:effectLst/>
                <a:latin typeface="canada-type-gibson"/>
              </a:rPr>
              <a:t>We value their contribution and aim to nurture and develop each individual</a:t>
            </a:r>
          </a:p>
          <a:p>
            <a:pPr algn="l">
              <a:buFont typeface="Arial" panose="020B0604020202020204" pitchFamily="34" charset="0"/>
              <a:buChar char="•"/>
            </a:pPr>
            <a:r>
              <a:rPr lang="en-GB" b="0" i="0" dirty="0">
                <a:solidFill>
                  <a:schemeClr val="tx2"/>
                </a:solidFill>
                <a:effectLst/>
                <a:latin typeface="canada-type-gibson"/>
              </a:rPr>
              <a:t>We respect, value and celebrate our differences</a:t>
            </a:r>
          </a:p>
          <a:p>
            <a:pPr algn="l">
              <a:buFont typeface="Arial" panose="020B0604020202020204" pitchFamily="34" charset="0"/>
              <a:buChar char="•"/>
            </a:pPr>
            <a:r>
              <a:rPr lang="en-GB" b="0" i="0" dirty="0">
                <a:solidFill>
                  <a:schemeClr val="tx2"/>
                </a:solidFill>
                <a:effectLst/>
                <a:latin typeface="canada-type-gibson"/>
              </a:rPr>
              <a:t>We support each child’s well-being, self image and confidence in their abilities to learn and achieve</a:t>
            </a:r>
          </a:p>
          <a:p>
            <a:pPr algn="l">
              <a:buFont typeface="Arial" panose="020B0604020202020204" pitchFamily="34" charset="0"/>
              <a:buChar char="•"/>
            </a:pPr>
            <a:r>
              <a:rPr lang="en-GB" b="0" i="0" dirty="0">
                <a:solidFill>
                  <a:schemeClr val="tx2"/>
                </a:solidFill>
                <a:effectLst/>
                <a:latin typeface="canada-type-gibson"/>
              </a:rPr>
              <a:t>We recognise that we all learn from each other</a:t>
            </a:r>
          </a:p>
          <a:p>
            <a:pPr algn="l">
              <a:buFont typeface="Arial" panose="020B0604020202020204" pitchFamily="34" charset="0"/>
              <a:buChar char="•"/>
            </a:pPr>
            <a:r>
              <a:rPr lang="en-GB" b="0" i="0" dirty="0">
                <a:solidFill>
                  <a:schemeClr val="tx2"/>
                </a:solidFill>
                <a:effectLst/>
                <a:latin typeface="canada-type-gibson"/>
              </a:rPr>
              <a:t>Everyone has a fundamental right to a fair and equal education</a:t>
            </a:r>
          </a:p>
          <a:p>
            <a:endParaRPr lang="en-GB" dirty="0"/>
          </a:p>
        </p:txBody>
      </p:sp>
      <p:sp>
        <p:nvSpPr>
          <p:cNvPr id="3" name="Text Placeholder 2">
            <a:extLst>
              <a:ext uri="{FF2B5EF4-FFF2-40B4-BE49-F238E27FC236}">
                <a16:creationId xmlns:a16="http://schemas.microsoft.com/office/drawing/2014/main" id="{327BCB9E-7545-4141-9EE7-71BCCCE55772}"/>
              </a:ext>
            </a:extLst>
          </p:cNvPr>
          <p:cNvSpPr>
            <a:spLocks noGrp="1"/>
          </p:cNvSpPr>
          <p:nvPr>
            <p:ph type="body" sz="quarter" idx="11"/>
          </p:nvPr>
        </p:nvSpPr>
        <p:spPr>
          <a:xfrm>
            <a:off x="2810184" y="357022"/>
            <a:ext cx="6736588" cy="56515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Penn Green Vision Statement</a:t>
            </a:r>
          </a:p>
        </p:txBody>
      </p:sp>
      <p:pic>
        <p:nvPicPr>
          <p:cNvPr id="5" name="Picture 4">
            <a:extLst>
              <a:ext uri="{FF2B5EF4-FFF2-40B4-BE49-F238E27FC236}">
                <a16:creationId xmlns:a16="http://schemas.microsoft.com/office/drawing/2014/main" id="{BA2EA7BF-D4D6-4693-BD10-9D459F34193E}"/>
              </a:ext>
            </a:extLst>
          </p:cNvPr>
          <p:cNvPicPr>
            <a:picLocks noChangeAspect="1"/>
          </p:cNvPicPr>
          <p:nvPr/>
        </p:nvPicPr>
        <p:blipFill>
          <a:blip r:embed="rId2"/>
          <a:stretch>
            <a:fillRect/>
          </a:stretch>
        </p:blipFill>
        <p:spPr>
          <a:xfrm>
            <a:off x="393732" y="2008138"/>
            <a:ext cx="3060926" cy="2036907"/>
          </a:xfrm>
          <a:prstGeom prst="rect">
            <a:avLst/>
          </a:prstGeom>
        </p:spPr>
      </p:pic>
      <p:pic>
        <p:nvPicPr>
          <p:cNvPr id="6" name="Picture 2" descr="C:\Users\SimonsV\AppData\Local\Microsoft\Windows\Temporary Internet Files\Content.Outlook\OFGLL62P\EIS web logo small.png">
            <a:extLst>
              <a:ext uri="{FF2B5EF4-FFF2-40B4-BE49-F238E27FC236}">
                <a16:creationId xmlns:a16="http://schemas.microsoft.com/office/drawing/2014/main" id="{AAFB4DCE-3FA3-4B58-8B89-21DC59ED4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023" y="499428"/>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16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6045</TotalTime>
  <Words>8048</Words>
  <Application>Microsoft Office PowerPoint</Application>
  <PresentationFormat>Widescreen</PresentationFormat>
  <Paragraphs>615</Paragraphs>
  <Slides>76</Slides>
  <Notes>45</Notes>
  <HiddenSlides>1</HiddenSlides>
  <MMClips>4</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76</vt:i4>
      </vt:variant>
    </vt:vector>
  </HeadingPairs>
  <TitlesOfParts>
    <vt:vector size="89" baseType="lpstr">
      <vt:lpstr>-apple-system</vt:lpstr>
      <vt:lpstr>arial</vt:lpstr>
      <vt:lpstr>arial</vt:lpstr>
      <vt:lpstr>Calibri</vt:lpstr>
      <vt:lpstr>Calibri Light</vt:lpstr>
      <vt:lpstr>canada-type-gibson</vt:lpstr>
      <vt:lpstr>halyard-display</vt:lpstr>
      <vt:lpstr>Ink Free</vt:lpstr>
      <vt:lpstr>Roboto</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Two Models of Disability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Thomas</dc:creator>
  <cp:lastModifiedBy>Samantha Hawkesford</cp:lastModifiedBy>
  <cp:revision>209</cp:revision>
  <dcterms:created xsi:type="dcterms:W3CDTF">2020-05-13T12:32:44Z</dcterms:created>
  <dcterms:modified xsi:type="dcterms:W3CDTF">2024-04-03T10:51:22Z</dcterms:modified>
</cp:coreProperties>
</file>