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8"/>
  </p:notesMasterIdLst>
  <p:sldIdLst>
    <p:sldId id="286" r:id="rId2"/>
    <p:sldId id="340" r:id="rId3"/>
    <p:sldId id="341" r:id="rId4"/>
    <p:sldId id="336" r:id="rId5"/>
    <p:sldId id="337" r:id="rId6"/>
    <p:sldId id="318" r:id="rId7"/>
    <p:sldId id="319" r:id="rId8"/>
    <p:sldId id="320" r:id="rId9"/>
    <p:sldId id="332" r:id="rId10"/>
    <p:sldId id="334" r:id="rId11"/>
    <p:sldId id="338" r:id="rId12"/>
    <p:sldId id="308" r:id="rId13"/>
    <p:sldId id="314" r:id="rId14"/>
    <p:sldId id="312" r:id="rId15"/>
    <p:sldId id="317" r:id="rId16"/>
    <p:sldId id="315" r:id="rId17"/>
    <p:sldId id="321" r:id="rId18"/>
    <p:sldId id="339" r:id="rId19"/>
    <p:sldId id="323" r:id="rId20"/>
    <p:sldId id="324" r:id="rId21"/>
    <p:sldId id="325" r:id="rId22"/>
    <p:sldId id="330" r:id="rId23"/>
    <p:sldId id="326" r:id="rId24"/>
    <p:sldId id="327" r:id="rId25"/>
    <p:sldId id="328" r:id="rId26"/>
    <p:sldId id="32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Thomas" initials="AT" lastIdx="1" clrIdx="0">
    <p:extLst>
      <p:ext uri="{19B8F6BF-5375-455C-9EA6-DF929625EA0E}">
        <p15:presenceInfo xmlns:p15="http://schemas.microsoft.com/office/powerpoint/2012/main" userId="S::ThomasA1@bathnes.gov.uk::49907510-21ab-4864-90e1-5e21e8ddb6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172E38"/>
    <a:srgbClr val="00A3DA"/>
    <a:srgbClr val="00A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3" autoAdjust="0"/>
    <p:restoredTop sz="93522" autoAdjust="0"/>
  </p:normalViewPr>
  <p:slideViewPr>
    <p:cSldViewPr snapToGrid="0">
      <p:cViewPr varScale="1">
        <p:scale>
          <a:sx n="62" d="100"/>
          <a:sy n="62" d="100"/>
        </p:scale>
        <p:origin x="9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C6F554-E14F-47D3-A976-C92FCE48A1B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E59BBF5-692E-4650-BF25-A5E4CA898F5B}">
      <dgm:prSet custT="1"/>
      <dgm:spPr/>
      <dgm:t>
        <a:bodyPr/>
        <a:lstStyle/>
        <a:p>
          <a:r>
            <a:rPr lang="en-GB" sz="2800" dirty="0">
              <a:latin typeface="Arial" panose="020B0604020202020204" pitchFamily="34" charset="0"/>
              <a:cs typeface="Arial" panose="020B0604020202020204" pitchFamily="34" charset="0"/>
            </a:rPr>
            <a:t>Sign of the Week</a:t>
          </a:r>
          <a:endParaRPr lang="en-US" sz="2800" dirty="0">
            <a:latin typeface="Arial" panose="020B0604020202020204" pitchFamily="34" charset="0"/>
            <a:cs typeface="Arial" panose="020B0604020202020204" pitchFamily="34" charset="0"/>
          </a:endParaRPr>
        </a:p>
      </dgm:t>
    </dgm:pt>
    <dgm:pt modelId="{5526700A-131C-4DE6-ACB2-C6D6C54FDCB0}" type="parTrans" cxnId="{FFEA61E2-C749-4FCA-BAE8-24342CB801F3}">
      <dgm:prSet/>
      <dgm:spPr/>
      <dgm:t>
        <a:bodyPr/>
        <a:lstStyle/>
        <a:p>
          <a:endParaRPr lang="en-US"/>
        </a:p>
      </dgm:t>
    </dgm:pt>
    <dgm:pt modelId="{4BE61A07-B135-430B-8FF7-939C1AAD1547}" type="sibTrans" cxnId="{FFEA61E2-C749-4FCA-BAE8-24342CB801F3}">
      <dgm:prSet/>
      <dgm:spPr/>
      <dgm:t>
        <a:bodyPr/>
        <a:lstStyle/>
        <a:p>
          <a:endParaRPr lang="en-US"/>
        </a:p>
      </dgm:t>
    </dgm:pt>
    <dgm:pt modelId="{1F388CDF-0FFF-488A-9504-3C7CB831DD7F}">
      <dgm:prSet custT="1"/>
      <dgm:spPr/>
      <dgm:t>
        <a:bodyPr/>
        <a:lstStyle/>
        <a:p>
          <a:r>
            <a:rPr lang="en-GB" sz="2800" dirty="0">
              <a:latin typeface="Arial" panose="020B0604020202020204" pitchFamily="34" charset="0"/>
              <a:cs typeface="Arial" panose="020B0604020202020204" pitchFamily="34" charset="0"/>
            </a:rPr>
            <a:t>Greetings</a:t>
          </a:r>
          <a:endParaRPr lang="en-US" sz="2800" dirty="0">
            <a:latin typeface="Arial" panose="020B0604020202020204" pitchFamily="34" charset="0"/>
            <a:cs typeface="Arial" panose="020B0604020202020204" pitchFamily="34" charset="0"/>
          </a:endParaRPr>
        </a:p>
      </dgm:t>
    </dgm:pt>
    <dgm:pt modelId="{D60EBD74-4E37-4D47-BAAC-67A13D988C27}" type="parTrans" cxnId="{22630BE3-95FC-4870-B5F3-A8BCC284AD90}">
      <dgm:prSet/>
      <dgm:spPr/>
      <dgm:t>
        <a:bodyPr/>
        <a:lstStyle/>
        <a:p>
          <a:endParaRPr lang="en-US"/>
        </a:p>
      </dgm:t>
    </dgm:pt>
    <dgm:pt modelId="{EC0466C9-63A1-4E7A-BB32-05B1CE4940FC}" type="sibTrans" cxnId="{22630BE3-95FC-4870-B5F3-A8BCC284AD90}">
      <dgm:prSet/>
      <dgm:spPr/>
      <dgm:t>
        <a:bodyPr/>
        <a:lstStyle/>
        <a:p>
          <a:endParaRPr lang="en-US"/>
        </a:p>
      </dgm:t>
    </dgm:pt>
    <dgm:pt modelId="{4DC97082-4C9F-49DF-8576-0C8E441CCAB3}">
      <dgm:prSet custT="1"/>
      <dgm:spPr/>
      <dgm:t>
        <a:bodyPr/>
        <a:lstStyle/>
        <a:p>
          <a:r>
            <a:rPr lang="en-GB" sz="2800" dirty="0">
              <a:latin typeface="Arial" panose="020B0604020202020204" pitchFamily="34" charset="0"/>
              <a:cs typeface="Arial" panose="020B0604020202020204" pitchFamily="34" charset="0"/>
            </a:rPr>
            <a:t>Finger spelling</a:t>
          </a:r>
          <a:endParaRPr lang="en-US" sz="2800" dirty="0">
            <a:latin typeface="Arial" panose="020B0604020202020204" pitchFamily="34" charset="0"/>
            <a:cs typeface="Arial" panose="020B0604020202020204" pitchFamily="34" charset="0"/>
          </a:endParaRPr>
        </a:p>
      </dgm:t>
    </dgm:pt>
    <dgm:pt modelId="{01051B12-3696-4297-AF28-BCDD7CDD4269}" type="parTrans" cxnId="{457FD787-D208-4F9F-8231-A9B61EA450F0}">
      <dgm:prSet/>
      <dgm:spPr/>
      <dgm:t>
        <a:bodyPr/>
        <a:lstStyle/>
        <a:p>
          <a:endParaRPr lang="en-US"/>
        </a:p>
      </dgm:t>
    </dgm:pt>
    <dgm:pt modelId="{8BB580FC-B0BB-4F10-A18B-EACF7FDC01A9}" type="sibTrans" cxnId="{457FD787-D208-4F9F-8231-A9B61EA450F0}">
      <dgm:prSet/>
      <dgm:spPr/>
      <dgm:t>
        <a:bodyPr/>
        <a:lstStyle/>
        <a:p>
          <a:endParaRPr lang="en-US"/>
        </a:p>
      </dgm:t>
    </dgm:pt>
    <dgm:pt modelId="{89C8A435-91A1-4F2B-8D3F-B32DC8403687}">
      <dgm:prSet custT="1"/>
      <dgm:spPr/>
      <dgm:t>
        <a:bodyPr/>
        <a:lstStyle/>
        <a:p>
          <a:r>
            <a:rPr lang="en-GB" sz="2800" dirty="0">
              <a:latin typeface="Arial" panose="020B0604020202020204" pitchFamily="34" charset="0"/>
              <a:cs typeface="Arial" panose="020B0604020202020204" pitchFamily="34" charset="0"/>
            </a:rPr>
            <a:t>Names</a:t>
          </a:r>
          <a:endParaRPr lang="en-US" sz="2800" dirty="0">
            <a:latin typeface="Arial" panose="020B0604020202020204" pitchFamily="34" charset="0"/>
            <a:cs typeface="Arial" panose="020B0604020202020204" pitchFamily="34" charset="0"/>
          </a:endParaRPr>
        </a:p>
      </dgm:t>
    </dgm:pt>
    <dgm:pt modelId="{EFBB1546-0404-4A5B-99D0-A54858AF908A}" type="parTrans" cxnId="{14432706-E076-4CA2-9C69-65D85EE03696}">
      <dgm:prSet/>
      <dgm:spPr/>
      <dgm:t>
        <a:bodyPr/>
        <a:lstStyle/>
        <a:p>
          <a:endParaRPr lang="en-US"/>
        </a:p>
      </dgm:t>
    </dgm:pt>
    <dgm:pt modelId="{1E60E9BC-E425-4236-AF76-2AC043939969}" type="sibTrans" cxnId="{14432706-E076-4CA2-9C69-65D85EE03696}">
      <dgm:prSet/>
      <dgm:spPr/>
      <dgm:t>
        <a:bodyPr/>
        <a:lstStyle/>
        <a:p>
          <a:endParaRPr lang="en-US"/>
        </a:p>
      </dgm:t>
    </dgm:pt>
    <dgm:pt modelId="{BA36B51F-CCB8-489E-93A1-BD31C985E602}">
      <dgm:prSet custT="1"/>
      <dgm:spPr/>
      <dgm:t>
        <a:bodyPr/>
        <a:lstStyle/>
        <a:p>
          <a:r>
            <a:rPr lang="en-GB" sz="2800" dirty="0">
              <a:latin typeface="Arial" panose="020B0604020202020204" pitchFamily="34" charset="0"/>
              <a:cs typeface="Arial" panose="020B0604020202020204" pitchFamily="34" charset="0"/>
            </a:rPr>
            <a:t>Routines</a:t>
          </a:r>
          <a:endParaRPr lang="en-US" sz="2800" dirty="0">
            <a:latin typeface="Arial" panose="020B0604020202020204" pitchFamily="34" charset="0"/>
            <a:cs typeface="Arial" panose="020B0604020202020204" pitchFamily="34" charset="0"/>
          </a:endParaRPr>
        </a:p>
      </dgm:t>
    </dgm:pt>
    <dgm:pt modelId="{03B3FD5C-03AB-48F6-9B77-1005197CE378}" type="parTrans" cxnId="{72A8705F-9816-4077-9E49-2203124E71C1}">
      <dgm:prSet/>
      <dgm:spPr/>
      <dgm:t>
        <a:bodyPr/>
        <a:lstStyle/>
        <a:p>
          <a:endParaRPr lang="en-US"/>
        </a:p>
      </dgm:t>
    </dgm:pt>
    <dgm:pt modelId="{92BF89B7-DC7D-4889-811B-7289FAEB5BB9}" type="sibTrans" cxnId="{72A8705F-9816-4077-9E49-2203124E71C1}">
      <dgm:prSet/>
      <dgm:spPr/>
      <dgm:t>
        <a:bodyPr/>
        <a:lstStyle/>
        <a:p>
          <a:endParaRPr lang="en-US"/>
        </a:p>
      </dgm:t>
    </dgm:pt>
    <dgm:pt modelId="{D04ABB95-C7DD-4334-8EDE-6C61F63562C5}" type="pres">
      <dgm:prSet presAssocID="{C5C6F554-E14F-47D3-A976-C92FCE48A1B9}" presName="vert0" presStyleCnt="0">
        <dgm:presLayoutVars>
          <dgm:dir/>
          <dgm:animOne val="branch"/>
          <dgm:animLvl val="lvl"/>
        </dgm:presLayoutVars>
      </dgm:prSet>
      <dgm:spPr/>
    </dgm:pt>
    <dgm:pt modelId="{1F1CC075-47CA-4DEC-9A4C-A0F36897E967}" type="pres">
      <dgm:prSet presAssocID="{DE59BBF5-692E-4650-BF25-A5E4CA898F5B}" presName="thickLine" presStyleLbl="alignNode1" presStyleIdx="0" presStyleCnt="5"/>
      <dgm:spPr/>
    </dgm:pt>
    <dgm:pt modelId="{BA903AFA-408D-4A1F-BF68-84F47564FE2C}" type="pres">
      <dgm:prSet presAssocID="{DE59BBF5-692E-4650-BF25-A5E4CA898F5B}" presName="horz1" presStyleCnt="0"/>
      <dgm:spPr/>
    </dgm:pt>
    <dgm:pt modelId="{D4B8750E-34F1-45A1-AC9D-DD82CA094582}" type="pres">
      <dgm:prSet presAssocID="{DE59BBF5-692E-4650-BF25-A5E4CA898F5B}" presName="tx1" presStyleLbl="revTx" presStyleIdx="0" presStyleCnt="5"/>
      <dgm:spPr/>
    </dgm:pt>
    <dgm:pt modelId="{0CF2CA35-78E9-4B0C-A742-DB86F2454EA7}" type="pres">
      <dgm:prSet presAssocID="{DE59BBF5-692E-4650-BF25-A5E4CA898F5B}" presName="vert1" presStyleCnt="0"/>
      <dgm:spPr/>
    </dgm:pt>
    <dgm:pt modelId="{7FE9B93F-7F55-4A32-BB6C-2EE9A120D217}" type="pres">
      <dgm:prSet presAssocID="{1F388CDF-0FFF-488A-9504-3C7CB831DD7F}" presName="thickLine" presStyleLbl="alignNode1" presStyleIdx="1" presStyleCnt="5"/>
      <dgm:spPr/>
    </dgm:pt>
    <dgm:pt modelId="{ADEC0742-91F6-41D2-A3E5-1308756DC4BC}" type="pres">
      <dgm:prSet presAssocID="{1F388CDF-0FFF-488A-9504-3C7CB831DD7F}" presName="horz1" presStyleCnt="0"/>
      <dgm:spPr/>
    </dgm:pt>
    <dgm:pt modelId="{4A501563-BD2A-4C81-A492-F6FE254D61D0}" type="pres">
      <dgm:prSet presAssocID="{1F388CDF-0FFF-488A-9504-3C7CB831DD7F}" presName="tx1" presStyleLbl="revTx" presStyleIdx="1" presStyleCnt="5"/>
      <dgm:spPr/>
    </dgm:pt>
    <dgm:pt modelId="{059A7CF2-6F2F-4650-A0C7-78656ECEAEAB}" type="pres">
      <dgm:prSet presAssocID="{1F388CDF-0FFF-488A-9504-3C7CB831DD7F}" presName="vert1" presStyleCnt="0"/>
      <dgm:spPr/>
    </dgm:pt>
    <dgm:pt modelId="{ED39A415-22C7-4405-972D-ADAE5975481D}" type="pres">
      <dgm:prSet presAssocID="{4DC97082-4C9F-49DF-8576-0C8E441CCAB3}" presName="thickLine" presStyleLbl="alignNode1" presStyleIdx="2" presStyleCnt="5"/>
      <dgm:spPr/>
    </dgm:pt>
    <dgm:pt modelId="{0C493C38-D007-48F5-B299-5F5285A6586A}" type="pres">
      <dgm:prSet presAssocID="{4DC97082-4C9F-49DF-8576-0C8E441CCAB3}" presName="horz1" presStyleCnt="0"/>
      <dgm:spPr/>
    </dgm:pt>
    <dgm:pt modelId="{68DF7927-9445-4B8A-B1C7-D50DC89D54F8}" type="pres">
      <dgm:prSet presAssocID="{4DC97082-4C9F-49DF-8576-0C8E441CCAB3}" presName="tx1" presStyleLbl="revTx" presStyleIdx="2" presStyleCnt="5"/>
      <dgm:spPr/>
    </dgm:pt>
    <dgm:pt modelId="{F6FF2742-8C31-4081-8032-9CFDB9E15CFA}" type="pres">
      <dgm:prSet presAssocID="{4DC97082-4C9F-49DF-8576-0C8E441CCAB3}" presName="vert1" presStyleCnt="0"/>
      <dgm:spPr/>
    </dgm:pt>
    <dgm:pt modelId="{CB60EEB1-D09E-4CD1-924C-3FB0D2868AC5}" type="pres">
      <dgm:prSet presAssocID="{89C8A435-91A1-4F2B-8D3F-B32DC8403687}" presName="thickLine" presStyleLbl="alignNode1" presStyleIdx="3" presStyleCnt="5"/>
      <dgm:spPr/>
    </dgm:pt>
    <dgm:pt modelId="{E2C91AEA-144E-424D-AEF9-490D4F6B3A1A}" type="pres">
      <dgm:prSet presAssocID="{89C8A435-91A1-4F2B-8D3F-B32DC8403687}" presName="horz1" presStyleCnt="0"/>
      <dgm:spPr/>
    </dgm:pt>
    <dgm:pt modelId="{A3F12C3D-7C86-4624-BE34-A290CDEBAFBE}" type="pres">
      <dgm:prSet presAssocID="{89C8A435-91A1-4F2B-8D3F-B32DC8403687}" presName="tx1" presStyleLbl="revTx" presStyleIdx="3" presStyleCnt="5"/>
      <dgm:spPr/>
    </dgm:pt>
    <dgm:pt modelId="{3FECAF4C-3ADC-4E8D-BA66-6B9DCCCD615C}" type="pres">
      <dgm:prSet presAssocID="{89C8A435-91A1-4F2B-8D3F-B32DC8403687}" presName="vert1" presStyleCnt="0"/>
      <dgm:spPr/>
    </dgm:pt>
    <dgm:pt modelId="{80571E27-041B-4818-ADD2-A8CB66BE4A30}" type="pres">
      <dgm:prSet presAssocID="{BA36B51F-CCB8-489E-93A1-BD31C985E602}" presName="thickLine" presStyleLbl="alignNode1" presStyleIdx="4" presStyleCnt="5"/>
      <dgm:spPr/>
    </dgm:pt>
    <dgm:pt modelId="{91298D3C-D968-456F-88A9-F57E47CF1D4A}" type="pres">
      <dgm:prSet presAssocID="{BA36B51F-CCB8-489E-93A1-BD31C985E602}" presName="horz1" presStyleCnt="0"/>
      <dgm:spPr/>
    </dgm:pt>
    <dgm:pt modelId="{45E92292-52DF-48B6-863E-2223CCA9E72B}" type="pres">
      <dgm:prSet presAssocID="{BA36B51F-CCB8-489E-93A1-BD31C985E602}" presName="tx1" presStyleLbl="revTx" presStyleIdx="4" presStyleCnt="5"/>
      <dgm:spPr/>
    </dgm:pt>
    <dgm:pt modelId="{428D3809-D554-4ABA-8822-62C3A31AC2F0}" type="pres">
      <dgm:prSet presAssocID="{BA36B51F-CCB8-489E-93A1-BD31C985E602}" presName="vert1" presStyleCnt="0"/>
      <dgm:spPr/>
    </dgm:pt>
  </dgm:ptLst>
  <dgm:cxnLst>
    <dgm:cxn modelId="{14432706-E076-4CA2-9C69-65D85EE03696}" srcId="{C5C6F554-E14F-47D3-A976-C92FCE48A1B9}" destId="{89C8A435-91A1-4F2B-8D3F-B32DC8403687}" srcOrd="3" destOrd="0" parTransId="{EFBB1546-0404-4A5B-99D0-A54858AF908A}" sibTransId="{1E60E9BC-E425-4236-AF76-2AC043939969}"/>
    <dgm:cxn modelId="{5499800A-E32E-47B2-BDBB-1E41B9AC3FAC}" type="presOf" srcId="{4DC97082-4C9F-49DF-8576-0C8E441CCAB3}" destId="{68DF7927-9445-4B8A-B1C7-D50DC89D54F8}" srcOrd="0" destOrd="0" presId="urn:microsoft.com/office/officeart/2008/layout/LinedList"/>
    <dgm:cxn modelId="{9CAA031F-CCA1-41BF-8562-24C37ED8D557}" type="presOf" srcId="{C5C6F554-E14F-47D3-A976-C92FCE48A1B9}" destId="{D04ABB95-C7DD-4334-8EDE-6C61F63562C5}" srcOrd="0" destOrd="0" presId="urn:microsoft.com/office/officeart/2008/layout/LinedList"/>
    <dgm:cxn modelId="{BD0D4133-6820-44C3-908A-A0250B0283C8}" type="presOf" srcId="{BA36B51F-CCB8-489E-93A1-BD31C985E602}" destId="{45E92292-52DF-48B6-863E-2223CCA9E72B}" srcOrd="0" destOrd="0" presId="urn:microsoft.com/office/officeart/2008/layout/LinedList"/>
    <dgm:cxn modelId="{72A8705F-9816-4077-9E49-2203124E71C1}" srcId="{C5C6F554-E14F-47D3-A976-C92FCE48A1B9}" destId="{BA36B51F-CCB8-489E-93A1-BD31C985E602}" srcOrd="4" destOrd="0" parTransId="{03B3FD5C-03AB-48F6-9B77-1005197CE378}" sibTransId="{92BF89B7-DC7D-4889-811B-7289FAEB5BB9}"/>
    <dgm:cxn modelId="{44058C7B-0346-4F3C-B32A-B016936A6B62}" type="presOf" srcId="{1F388CDF-0FFF-488A-9504-3C7CB831DD7F}" destId="{4A501563-BD2A-4C81-A492-F6FE254D61D0}" srcOrd="0" destOrd="0" presId="urn:microsoft.com/office/officeart/2008/layout/LinedList"/>
    <dgm:cxn modelId="{457FD787-D208-4F9F-8231-A9B61EA450F0}" srcId="{C5C6F554-E14F-47D3-A976-C92FCE48A1B9}" destId="{4DC97082-4C9F-49DF-8576-0C8E441CCAB3}" srcOrd="2" destOrd="0" parTransId="{01051B12-3696-4297-AF28-BCDD7CDD4269}" sibTransId="{8BB580FC-B0BB-4F10-A18B-EACF7FDC01A9}"/>
    <dgm:cxn modelId="{AE13EBAC-DA2C-424D-BB5A-55C783E8385E}" type="presOf" srcId="{89C8A435-91A1-4F2B-8D3F-B32DC8403687}" destId="{A3F12C3D-7C86-4624-BE34-A290CDEBAFBE}" srcOrd="0" destOrd="0" presId="urn:microsoft.com/office/officeart/2008/layout/LinedList"/>
    <dgm:cxn modelId="{FFEA61E2-C749-4FCA-BAE8-24342CB801F3}" srcId="{C5C6F554-E14F-47D3-A976-C92FCE48A1B9}" destId="{DE59BBF5-692E-4650-BF25-A5E4CA898F5B}" srcOrd="0" destOrd="0" parTransId="{5526700A-131C-4DE6-ACB2-C6D6C54FDCB0}" sibTransId="{4BE61A07-B135-430B-8FF7-939C1AAD1547}"/>
    <dgm:cxn modelId="{22630BE3-95FC-4870-B5F3-A8BCC284AD90}" srcId="{C5C6F554-E14F-47D3-A976-C92FCE48A1B9}" destId="{1F388CDF-0FFF-488A-9504-3C7CB831DD7F}" srcOrd="1" destOrd="0" parTransId="{D60EBD74-4E37-4D47-BAAC-67A13D988C27}" sibTransId="{EC0466C9-63A1-4E7A-BB32-05B1CE4940FC}"/>
    <dgm:cxn modelId="{8CB9A2F3-9397-4407-B674-A2F83A0279F8}" type="presOf" srcId="{DE59BBF5-692E-4650-BF25-A5E4CA898F5B}" destId="{D4B8750E-34F1-45A1-AC9D-DD82CA094582}" srcOrd="0" destOrd="0" presId="urn:microsoft.com/office/officeart/2008/layout/LinedList"/>
    <dgm:cxn modelId="{65A79FAD-93A4-4EC9-AD64-A9569E232594}" type="presParOf" srcId="{D04ABB95-C7DD-4334-8EDE-6C61F63562C5}" destId="{1F1CC075-47CA-4DEC-9A4C-A0F36897E967}" srcOrd="0" destOrd="0" presId="urn:microsoft.com/office/officeart/2008/layout/LinedList"/>
    <dgm:cxn modelId="{2A393B6D-E3D5-471C-BD95-6F9EC6AEAF6A}" type="presParOf" srcId="{D04ABB95-C7DD-4334-8EDE-6C61F63562C5}" destId="{BA903AFA-408D-4A1F-BF68-84F47564FE2C}" srcOrd="1" destOrd="0" presId="urn:microsoft.com/office/officeart/2008/layout/LinedList"/>
    <dgm:cxn modelId="{81AF67B9-1BBE-45F8-9A4F-FF0908541AEE}" type="presParOf" srcId="{BA903AFA-408D-4A1F-BF68-84F47564FE2C}" destId="{D4B8750E-34F1-45A1-AC9D-DD82CA094582}" srcOrd="0" destOrd="0" presId="urn:microsoft.com/office/officeart/2008/layout/LinedList"/>
    <dgm:cxn modelId="{E071FE2A-A934-4B97-ABBD-A4AC2D700A4A}" type="presParOf" srcId="{BA903AFA-408D-4A1F-BF68-84F47564FE2C}" destId="{0CF2CA35-78E9-4B0C-A742-DB86F2454EA7}" srcOrd="1" destOrd="0" presId="urn:microsoft.com/office/officeart/2008/layout/LinedList"/>
    <dgm:cxn modelId="{9C786BF7-D286-44AC-9924-A85692F8C867}" type="presParOf" srcId="{D04ABB95-C7DD-4334-8EDE-6C61F63562C5}" destId="{7FE9B93F-7F55-4A32-BB6C-2EE9A120D217}" srcOrd="2" destOrd="0" presId="urn:microsoft.com/office/officeart/2008/layout/LinedList"/>
    <dgm:cxn modelId="{9A0A71A5-7EF5-48AD-A058-10F284AEA093}" type="presParOf" srcId="{D04ABB95-C7DD-4334-8EDE-6C61F63562C5}" destId="{ADEC0742-91F6-41D2-A3E5-1308756DC4BC}" srcOrd="3" destOrd="0" presId="urn:microsoft.com/office/officeart/2008/layout/LinedList"/>
    <dgm:cxn modelId="{C72C6D5D-DBE5-497D-81F2-796F95BED7B6}" type="presParOf" srcId="{ADEC0742-91F6-41D2-A3E5-1308756DC4BC}" destId="{4A501563-BD2A-4C81-A492-F6FE254D61D0}" srcOrd="0" destOrd="0" presId="urn:microsoft.com/office/officeart/2008/layout/LinedList"/>
    <dgm:cxn modelId="{1610B9F3-9266-4E90-A99C-2BA8323AEFBA}" type="presParOf" srcId="{ADEC0742-91F6-41D2-A3E5-1308756DC4BC}" destId="{059A7CF2-6F2F-4650-A0C7-78656ECEAEAB}" srcOrd="1" destOrd="0" presId="urn:microsoft.com/office/officeart/2008/layout/LinedList"/>
    <dgm:cxn modelId="{0963A9FA-62FD-4A88-A3C8-17C7B2ADB782}" type="presParOf" srcId="{D04ABB95-C7DD-4334-8EDE-6C61F63562C5}" destId="{ED39A415-22C7-4405-972D-ADAE5975481D}" srcOrd="4" destOrd="0" presId="urn:microsoft.com/office/officeart/2008/layout/LinedList"/>
    <dgm:cxn modelId="{1475A65E-8663-456E-8378-BE63C03CEA7B}" type="presParOf" srcId="{D04ABB95-C7DD-4334-8EDE-6C61F63562C5}" destId="{0C493C38-D007-48F5-B299-5F5285A6586A}" srcOrd="5" destOrd="0" presId="urn:microsoft.com/office/officeart/2008/layout/LinedList"/>
    <dgm:cxn modelId="{9B529576-1467-4779-983E-8D74A7F355AE}" type="presParOf" srcId="{0C493C38-D007-48F5-B299-5F5285A6586A}" destId="{68DF7927-9445-4B8A-B1C7-D50DC89D54F8}" srcOrd="0" destOrd="0" presId="urn:microsoft.com/office/officeart/2008/layout/LinedList"/>
    <dgm:cxn modelId="{5CF3F07D-229D-49AE-882B-918208A8F668}" type="presParOf" srcId="{0C493C38-D007-48F5-B299-5F5285A6586A}" destId="{F6FF2742-8C31-4081-8032-9CFDB9E15CFA}" srcOrd="1" destOrd="0" presId="urn:microsoft.com/office/officeart/2008/layout/LinedList"/>
    <dgm:cxn modelId="{FDA48BE9-1FDC-4CAA-B12D-40DBA2E7C599}" type="presParOf" srcId="{D04ABB95-C7DD-4334-8EDE-6C61F63562C5}" destId="{CB60EEB1-D09E-4CD1-924C-3FB0D2868AC5}" srcOrd="6" destOrd="0" presId="urn:microsoft.com/office/officeart/2008/layout/LinedList"/>
    <dgm:cxn modelId="{2424C7E8-AAD8-47F9-BBE1-20AECFD60DF0}" type="presParOf" srcId="{D04ABB95-C7DD-4334-8EDE-6C61F63562C5}" destId="{E2C91AEA-144E-424D-AEF9-490D4F6B3A1A}" srcOrd="7" destOrd="0" presId="urn:microsoft.com/office/officeart/2008/layout/LinedList"/>
    <dgm:cxn modelId="{38C86546-2B99-4B00-95BE-0DCF2EFF7F7D}" type="presParOf" srcId="{E2C91AEA-144E-424D-AEF9-490D4F6B3A1A}" destId="{A3F12C3D-7C86-4624-BE34-A290CDEBAFBE}" srcOrd="0" destOrd="0" presId="urn:microsoft.com/office/officeart/2008/layout/LinedList"/>
    <dgm:cxn modelId="{F998BD93-4162-44F4-87A0-04707F06D2A9}" type="presParOf" srcId="{E2C91AEA-144E-424D-AEF9-490D4F6B3A1A}" destId="{3FECAF4C-3ADC-4E8D-BA66-6B9DCCCD615C}" srcOrd="1" destOrd="0" presId="urn:microsoft.com/office/officeart/2008/layout/LinedList"/>
    <dgm:cxn modelId="{77C89102-3606-47F6-885F-238164EE2F6A}" type="presParOf" srcId="{D04ABB95-C7DD-4334-8EDE-6C61F63562C5}" destId="{80571E27-041B-4818-ADD2-A8CB66BE4A30}" srcOrd="8" destOrd="0" presId="urn:microsoft.com/office/officeart/2008/layout/LinedList"/>
    <dgm:cxn modelId="{FBC09DCF-8283-4CC3-995F-EF1E8D317180}" type="presParOf" srcId="{D04ABB95-C7DD-4334-8EDE-6C61F63562C5}" destId="{91298D3C-D968-456F-88A9-F57E47CF1D4A}" srcOrd="9" destOrd="0" presId="urn:microsoft.com/office/officeart/2008/layout/LinedList"/>
    <dgm:cxn modelId="{396207E3-AC55-496A-8E0A-89D6AA2944DF}" type="presParOf" srcId="{91298D3C-D968-456F-88A9-F57E47CF1D4A}" destId="{45E92292-52DF-48B6-863E-2223CCA9E72B}" srcOrd="0" destOrd="0" presId="urn:microsoft.com/office/officeart/2008/layout/LinedList"/>
    <dgm:cxn modelId="{E6FC525F-27BA-4C30-922E-E5C690B5BD0E}" type="presParOf" srcId="{91298D3C-D968-456F-88A9-F57E47CF1D4A}" destId="{428D3809-D554-4ABA-8822-62C3A31AC2F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CC075-47CA-4DEC-9A4C-A0F36897E967}">
      <dsp:nvSpPr>
        <dsp:cNvPr id="0" name=""/>
        <dsp:cNvSpPr/>
      </dsp:nvSpPr>
      <dsp:spPr>
        <a:xfrm>
          <a:off x="0" y="568"/>
          <a:ext cx="47650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8750E-34F1-45A1-AC9D-DD82CA094582}">
      <dsp:nvSpPr>
        <dsp:cNvPr id="0" name=""/>
        <dsp:cNvSpPr/>
      </dsp:nvSpPr>
      <dsp:spPr>
        <a:xfrm>
          <a:off x="0" y="568"/>
          <a:ext cx="4765050" cy="93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Sign of the Week</a:t>
          </a:r>
          <a:endParaRPr lang="en-US" sz="2800" kern="1200" dirty="0">
            <a:latin typeface="Arial" panose="020B0604020202020204" pitchFamily="34" charset="0"/>
            <a:cs typeface="Arial" panose="020B0604020202020204" pitchFamily="34" charset="0"/>
          </a:endParaRPr>
        </a:p>
      </dsp:txBody>
      <dsp:txXfrm>
        <a:off x="0" y="568"/>
        <a:ext cx="4765050" cy="931000"/>
      </dsp:txXfrm>
    </dsp:sp>
    <dsp:sp modelId="{7FE9B93F-7F55-4A32-BB6C-2EE9A120D217}">
      <dsp:nvSpPr>
        <dsp:cNvPr id="0" name=""/>
        <dsp:cNvSpPr/>
      </dsp:nvSpPr>
      <dsp:spPr>
        <a:xfrm>
          <a:off x="0" y="931568"/>
          <a:ext cx="47650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01563-BD2A-4C81-A492-F6FE254D61D0}">
      <dsp:nvSpPr>
        <dsp:cNvPr id="0" name=""/>
        <dsp:cNvSpPr/>
      </dsp:nvSpPr>
      <dsp:spPr>
        <a:xfrm>
          <a:off x="0" y="931568"/>
          <a:ext cx="4765050" cy="93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Greetings</a:t>
          </a:r>
          <a:endParaRPr lang="en-US" sz="2800" kern="1200" dirty="0">
            <a:latin typeface="Arial" panose="020B0604020202020204" pitchFamily="34" charset="0"/>
            <a:cs typeface="Arial" panose="020B0604020202020204" pitchFamily="34" charset="0"/>
          </a:endParaRPr>
        </a:p>
      </dsp:txBody>
      <dsp:txXfrm>
        <a:off x="0" y="931568"/>
        <a:ext cx="4765050" cy="931000"/>
      </dsp:txXfrm>
    </dsp:sp>
    <dsp:sp modelId="{ED39A415-22C7-4405-972D-ADAE5975481D}">
      <dsp:nvSpPr>
        <dsp:cNvPr id="0" name=""/>
        <dsp:cNvSpPr/>
      </dsp:nvSpPr>
      <dsp:spPr>
        <a:xfrm>
          <a:off x="0" y="1862568"/>
          <a:ext cx="47650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F7927-9445-4B8A-B1C7-D50DC89D54F8}">
      <dsp:nvSpPr>
        <dsp:cNvPr id="0" name=""/>
        <dsp:cNvSpPr/>
      </dsp:nvSpPr>
      <dsp:spPr>
        <a:xfrm>
          <a:off x="0" y="1862568"/>
          <a:ext cx="4765050" cy="93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Finger spelling</a:t>
          </a:r>
          <a:endParaRPr lang="en-US" sz="2800" kern="1200" dirty="0">
            <a:latin typeface="Arial" panose="020B0604020202020204" pitchFamily="34" charset="0"/>
            <a:cs typeface="Arial" panose="020B0604020202020204" pitchFamily="34" charset="0"/>
          </a:endParaRPr>
        </a:p>
      </dsp:txBody>
      <dsp:txXfrm>
        <a:off x="0" y="1862568"/>
        <a:ext cx="4765050" cy="931000"/>
      </dsp:txXfrm>
    </dsp:sp>
    <dsp:sp modelId="{CB60EEB1-D09E-4CD1-924C-3FB0D2868AC5}">
      <dsp:nvSpPr>
        <dsp:cNvPr id="0" name=""/>
        <dsp:cNvSpPr/>
      </dsp:nvSpPr>
      <dsp:spPr>
        <a:xfrm>
          <a:off x="0" y="2793569"/>
          <a:ext cx="47650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F12C3D-7C86-4624-BE34-A290CDEBAFBE}">
      <dsp:nvSpPr>
        <dsp:cNvPr id="0" name=""/>
        <dsp:cNvSpPr/>
      </dsp:nvSpPr>
      <dsp:spPr>
        <a:xfrm>
          <a:off x="0" y="2793569"/>
          <a:ext cx="4765050" cy="93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Names</a:t>
          </a:r>
          <a:endParaRPr lang="en-US" sz="2800" kern="1200" dirty="0">
            <a:latin typeface="Arial" panose="020B0604020202020204" pitchFamily="34" charset="0"/>
            <a:cs typeface="Arial" panose="020B0604020202020204" pitchFamily="34" charset="0"/>
          </a:endParaRPr>
        </a:p>
      </dsp:txBody>
      <dsp:txXfrm>
        <a:off x="0" y="2793569"/>
        <a:ext cx="4765050" cy="931000"/>
      </dsp:txXfrm>
    </dsp:sp>
    <dsp:sp modelId="{80571E27-041B-4818-ADD2-A8CB66BE4A30}">
      <dsp:nvSpPr>
        <dsp:cNvPr id="0" name=""/>
        <dsp:cNvSpPr/>
      </dsp:nvSpPr>
      <dsp:spPr>
        <a:xfrm>
          <a:off x="0" y="3724569"/>
          <a:ext cx="47650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92292-52DF-48B6-863E-2223CCA9E72B}">
      <dsp:nvSpPr>
        <dsp:cNvPr id="0" name=""/>
        <dsp:cNvSpPr/>
      </dsp:nvSpPr>
      <dsp:spPr>
        <a:xfrm>
          <a:off x="0" y="3724569"/>
          <a:ext cx="4765050" cy="93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Routines</a:t>
          </a:r>
          <a:endParaRPr lang="en-US" sz="2800" kern="1200" dirty="0">
            <a:latin typeface="Arial" panose="020B0604020202020204" pitchFamily="34" charset="0"/>
            <a:cs typeface="Arial" panose="020B0604020202020204" pitchFamily="34" charset="0"/>
          </a:endParaRPr>
        </a:p>
      </dsp:txBody>
      <dsp:txXfrm>
        <a:off x="0" y="3724569"/>
        <a:ext cx="4765050" cy="931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DA8C4-89E7-4C83-B169-1739BDF6DE14}" type="datetimeFigureOut">
              <a:rPr lang="en-GB" smtClean="0"/>
              <a:t>03/04/2024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D35B8-8A0D-49A6-9298-A3F0D78F27A9}" type="slidenum">
              <a:rPr lang="en-GB" smtClean="0"/>
              <a:t>‹#›</a:t>
            </a:fld>
            <a:endParaRPr lang="en-GB"/>
          </a:p>
        </p:txBody>
      </p:sp>
    </p:spTree>
    <p:extLst>
      <p:ext uri="{BB962C8B-B14F-4D97-AF65-F5344CB8AC3E}">
        <p14:creationId xmlns:p14="http://schemas.microsoft.com/office/powerpoint/2010/main" val="241378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63636"/>
                </a:solidFill>
                <a:effectLst/>
                <a:latin typeface="Open Sans" panose="020B0606030504020204" pitchFamily="34" charset="0"/>
                <a:ea typeface="Times New Roman" panose="02020603050405020304" pitchFamily="18" charset="0"/>
              </a:rPr>
              <a:t>Read the Dave Hewett background 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solidFill>
                  <a:srgbClr val="363636"/>
                </a:solidFill>
                <a:effectLst/>
                <a:latin typeface="Open Sans" panose="020B0606030504020204" pitchFamily="34" charset="0"/>
                <a:ea typeface="Times New Roman" panose="02020603050405020304" pitchFamily="18" charset="0"/>
              </a:rPr>
              <a:t>Nind</a:t>
            </a:r>
            <a:r>
              <a:rPr lang="en-GB" sz="1800" dirty="0">
                <a:solidFill>
                  <a:srgbClr val="363636"/>
                </a:solidFill>
                <a:effectLst/>
                <a:latin typeface="Open Sans" panose="020B0606030504020204" pitchFamily="34" charset="0"/>
                <a:ea typeface="Times New Roman" panose="02020603050405020304" pitchFamily="18" charset="0"/>
              </a:rPr>
              <a:t>, M., &amp; Powell, S. (2000). Intensive interaction and autism: Some theoretical concerns. </a:t>
            </a:r>
            <a:r>
              <a:rPr lang="en-GB" sz="1800" i="1" dirty="0">
                <a:solidFill>
                  <a:srgbClr val="363636"/>
                </a:solidFill>
                <a:effectLst/>
                <a:latin typeface="Open Sans" panose="020B0606030504020204" pitchFamily="34" charset="0"/>
                <a:ea typeface="Times New Roman" panose="02020603050405020304" pitchFamily="18" charset="0"/>
              </a:rPr>
              <a:t>Children and Society, 14</a:t>
            </a:r>
            <a:r>
              <a:rPr lang="en-GB" sz="1800" dirty="0">
                <a:solidFill>
                  <a:srgbClr val="363636"/>
                </a:solidFill>
                <a:effectLst/>
                <a:latin typeface="Open Sans" panose="020B0606030504020204" pitchFamily="34" charset="0"/>
                <a:ea typeface="Times New Roman" panose="02020603050405020304" pitchFamily="18" charset="0"/>
              </a:rPr>
              <a:t>(2), 98-109. https://doi.org/10.1111/j.1099-0860.2000.tb00158.x.</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4D35B8-8A0D-49A6-9298-A3F0D78F27A9}" type="slidenum">
              <a:rPr lang="en-GB" smtClean="0"/>
              <a:t>12</a:t>
            </a:fld>
            <a:endParaRPr lang="en-GB"/>
          </a:p>
        </p:txBody>
      </p:sp>
    </p:spTree>
    <p:extLst>
      <p:ext uri="{BB962C8B-B14F-4D97-AF65-F5344CB8AC3E}">
        <p14:creationId xmlns:p14="http://schemas.microsoft.com/office/powerpoint/2010/main" val="427874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4D35B8-8A0D-49A6-9298-A3F0D78F27A9}" type="slidenum">
              <a:rPr lang="en-GB" smtClean="0"/>
              <a:t>14</a:t>
            </a:fld>
            <a:endParaRPr lang="en-GB"/>
          </a:p>
        </p:txBody>
      </p:sp>
    </p:spTree>
    <p:extLst>
      <p:ext uri="{BB962C8B-B14F-4D97-AF65-F5344CB8AC3E}">
        <p14:creationId xmlns:p14="http://schemas.microsoft.com/office/powerpoint/2010/main" val="187014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4D35B8-8A0D-49A6-9298-A3F0D78F27A9}" type="slidenum">
              <a:rPr lang="en-GB" smtClean="0"/>
              <a:t>16</a:t>
            </a:fld>
            <a:endParaRPr lang="en-GB"/>
          </a:p>
        </p:txBody>
      </p:sp>
    </p:spTree>
    <p:extLst>
      <p:ext uri="{BB962C8B-B14F-4D97-AF65-F5344CB8AC3E}">
        <p14:creationId xmlns:p14="http://schemas.microsoft.com/office/powerpoint/2010/main" val="1472005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They can come in many different shapes and sizes. The type of now and next board you might use will be dependent on the children and we should recognise that children’s understanding of visuals develops in the following order: Objects, Small World Objects, Photographs, Pictures/Symbols, Black and White Line Drawings and so on. </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Children in an earlier stage of communication development will find it easier to understand visuals such as objects. Objects can be used alongside photographs to support them with developing understanding later on. As children develop their understanding, you can also add a further section of ‘Then’. </a:t>
            </a:r>
          </a:p>
          <a:p>
            <a:endParaRPr lang="en-GB" dirty="0"/>
          </a:p>
        </p:txBody>
      </p:sp>
      <p:sp>
        <p:nvSpPr>
          <p:cNvPr id="4" name="Slide Number Placeholder 3"/>
          <p:cNvSpPr>
            <a:spLocks noGrp="1"/>
          </p:cNvSpPr>
          <p:nvPr>
            <p:ph type="sldNum" sz="quarter" idx="5"/>
          </p:nvPr>
        </p:nvSpPr>
        <p:spPr/>
        <p:txBody>
          <a:bodyPr/>
          <a:lstStyle/>
          <a:p>
            <a:fld id="{064D35B8-8A0D-49A6-9298-A3F0D78F27A9}" type="slidenum">
              <a:rPr lang="en-GB" smtClean="0"/>
              <a:t>20</a:t>
            </a:fld>
            <a:endParaRPr lang="en-GB"/>
          </a:p>
        </p:txBody>
      </p:sp>
    </p:spTree>
    <p:extLst>
      <p:ext uri="{BB962C8B-B14F-4D97-AF65-F5344CB8AC3E}">
        <p14:creationId xmlns:p14="http://schemas.microsoft.com/office/powerpoint/2010/main" val="123314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All children can find it difficult to transition from one activity to another at some point in their lives. Often not knowing what is happening, or what’s coming next can lead to anxiety or frustration. Now and next boards are important so children can be supported to feel more relaxed around transitions, develop sequencing skills, familiarity and engage better with activities. They can also be used if the routine is a little different today for any reason, you can develop a “special” card such as a guest visiting, or an event which is out of the ordinary. </a:t>
            </a:r>
          </a:p>
        </p:txBody>
      </p:sp>
      <p:sp>
        <p:nvSpPr>
          <p:cNvPr id="4" name="Slide Number Placeholder 3"/>
          <p:cNvSpPr>
            <a:spLocks noGrp="1"/>
          </p:cNvSpPr>
          <p:nvPr>
            <p:ph type="sldNum" sz="quarter" idx="5"/>
          </p:nvPr>
        </p:nvSpPr>
        <p:spPr/>
        <p:txBody>
          <a:bodyPr/>
          <a:lstStyle/>
          <a:p>
            <a:fld id="{064D35B8-8A0D-49A6-9298-A3F0D78F27A9}" type="slidenum">
              <a:rPr lang="en-GB" smtClean="0"/>
              <a:t>21</a:t>
            </a:fld>
            <a:endParaRPr lang="en-GB"/>
          </a:p>
        </p:txBody>
      </p:sp>
    </p:spTree>
    <p:extLst>
      <p:ext uri="{BB962C8B-B14F-4D97-AF65-F5344CB8AC3E}">
        <p14:creationId xmlns:p14="http://schemas.microsoft.com/office/powerpoint/2010/main" val="2218123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When engaging an individual child using a now and next board, you should approach the child, coming down to their level, and gain their attention such as by using Makaton “Look” and encouraging their hand to touch the pictures with a motivating voice. You need to use simple direct language such as “Now is Snack, Next is Garden. Or Snack is finished, Now is Garden, Next is Story”. Pictures should be swapped over in front of the child to aid their understanding or you can even encourage the child to pull off the pictures themselves. . Finished pictures can go on the back of the board to keep everything together. </a:t>
            </a:r>
            <a:endParaRPr lang="en-GB" dirty="0"/>
          </a:p>
        </p:txBody>
      </p:sp>
      <p:sp>
        <p:nvSpPr>
          <p:cNvPr id="4" name="Slide Number Placeholder 3"/>
          <p:cNvSpPr>
            <a:spLocks noGrp="1"/>
          </p:cNvSpPr>
          <p:nvPr>
            <p:ph type="sldNum" sz="quarter" idx="5"/>
          </p:nvPr>
        </p:nvSpPr>
        <p:spPr/>
        <p:txBody>
          <a:bodyPr/>
          <a:lstStyle/>
          <a:p>
            <a:fld id="{064D35B8-8A0D-49A6-9298-A3F0D78F27A9}" type="slidenum">
              <a:rPr lang="en-GB" smtClean="0"/>
              <a:t>22</a:t>
            </a:fld>
            <a:endParaRPr lang="en-GB"/>
          </a:p>
        </p:txBody>
      </p:sp>
    </p:spTree>
    <p:extLst>
      <p:ext uri="{BB962C8B-B14F-4D97-AF65-F5344CB8AC3E}">
        <p14:creationId xmlns:p14="http://schemas.microsoft.com/office/powerpoint/2010/main" val="248557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 now and next board can be a tool that is used with all children, as many of you will have consistent daily routines, using a now/next board with the whole group is another way of preparing them for transitions. It might also be helpful to include activities which the children favour, after activities which you are choosing for them, so they can see that something they really like is coming up next. It is important to consider the language you will use across the whole setting so this stays consistent. For example, deciding whether you say “Garden Now” or “Outside Now”.</a:t>
            </a:r>
          </a:p>
          <a:p>
            <a:endParaRPr lang="en-GB" dirty="0"/>
          </a:p>
        </p:txBody>
      </p:sp>
      <p:sp>
        <p:nvSpPr>
          <p:cNvPr id="4" name="Slide Number Placeholder 3"/>
          <p:cNvSpPr>
            <a:spLocks noGrp="1"/>
          </p:cNvSpPr>
          <p:nvPr>
            <p:ph type="sldNum" sz="quarter" idx="5"/>
          </p:nvPr>
        </p:nvSpPr>
        <p:spPr/>
        <p:txBody>
          <a:bodyPr/>
          <a:lstStyle/>
          <a:p>
            <a:fld id="{064D35B8-8A0D-49A6-9298-A3F0D78F27A9}" type="slidenum">
              <a:rPr lang="en-GB" smtClean="0"/>
              <a:t>23</a:t>
            </a:fld>
            <a:endParaRPr lang="en-GB"/>
          </a:p>
        </p:txBody>
      </p:sp>
    </p:spTree>
    <p:extLst>
      <p:ext uri="{BB962C8B-B14F-4D97-AF65-F5344CB8AC3E}">
        <p14:creationId xmlns:p14="http://schemas.microsoft.com/office/powerpoint/2010/main" val="50063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Another tool which can be used alongside now/next boards are timers or stop watches. If you know an activity is going to be finishing in 3 minutes, you can give a 3 minute warning with a timer. This supports the child to anticipate that a change or transition is upcoming and helps them prepare. You can also remind the child to look towards the timer at certain points, such as “Look, the sand is nearly finished, or the timer is about to ring!”. It is better to give shorter warnings such as 3 minutes, so that the child doesn’t forget and can anticipate the timings better. Egg timers or digital timers are great because they usually make a noise, which again helps children to recognise the sound as meaning an activity is finished. </a:t>
            </a:r>
          </a:p>
          <a:p>
            <a:endParaRPr lang="en-GB" dirty="0"/>
          </a:p>
        </p:txBody>
      </p:sp>
      <p:sp>
        <p:nvSpPr>
          <p:cNvPr id="4" name="Slide Number Placeholder 3"/>
          <p:cNvSpPr>
            <a:spLocks noGrp="1"/>
          </p:cNvSpPr>
          <p:nvPr>
            <p:ph type="sldNum" sz="quarter" idx="5"/>
          </p:nvPr>
        </p:nvSpPr>
        <p:spPr/>
        <p:txBody>
          <a:bodyPr/>
          <a:lstStyle/>
          <a:p>
            <a:fld id="{064D35B8-8A0D-49A6-9298-A3F0D78F27A9}" type="slidenum">
              <a:rPr lang="en-GB" smtClean="0"/>
              <a:t>24</a:t>
            </a:fld>
            <a:endParaRPr lang="en-GB"/>
          </a:p>
        </p:txBody>
      </p:sp>
    </p:spTree>
    <p:extLst>
      <p:ext uri="{BB962C8B-B14F-4D97-AF65-F5344CB8AC3E}">
        <p14:creationId xmlns:p14="http://schemas.microsoft.com/office/powerpoint/2010/main" val="416525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24D40-A2C8-4993-A40D-6F5EE59A12FC}"/>
              </a:ext>
            </a:extLst>
          </p:cNvPr>
          <p:cNvSpPr>
            <a:spLocks noGrp="1"/>
          </p:cNvSpPr>
          <p:nvPr>
            <p:ph type="body" sz="quarter" idx="10" hasCustomPrompt="1"/>
          </p:nvPr>
        </p:nvSpPr>
        <p:spPr>
          <a:xfrm>
            <a:off x="3510756" y="4988012"/>
            <a:ext cx="5170488" cy="814387"/>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INSERT POWERPOINT TITLE</a:t>
            </a:r>
          </a:p>
          <a:p>
            <a:pPr lvl="0"/>
            <a:r>
              <a:rPr lang="en-US" dirty="0"/>
              <a:t>DATE</a:t>
            </a:r>
          </a:p>
        </p:txBody>
      </p:sp>
    </p:spTree>
    <p:extLst>
      <p:ext uri="{BB962C8B-B14F-4D97-AF65-F5344CB8AC3E}">
        <p14:creationId xmlns:p14="http://schemas.microsoft.com/office/powerpoint/2010/main" val="417699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6B10E10-98C9-4098-9CAE-3F51E1E1B915}"/>
              </a:ext>
            </a:extLst>
          </p:cNvPr>
          <p:cNvSpPr>
            <a:spLocks noGrp="1"/>
          </p:cNvSpPr>
          <p:nvPr>
            <p:ph sz="quarter" idx="10"/>
          </p:nvPr>
        </p:nvSpPr>
        <p:spPr>
          <a:xfrm>
            <a:off x="865188" y="1736090"/>
            <a:ext cx="10631488" cy="46561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A6913D0-79E9-4C66-A5DA-E8A4C0D373AD}"/>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382500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B8C43A1C-015C-43A1-911F-4565773981D8}"/>
              </a:ext>
            </a:extLst>
          </p:cNvPr>
          <p:cNvSpPr>
            <a:spLocks noGrp="1"/>
          </p:cNvSpPr>
          <p:nvPr>
            <p:ph type="body" sz="quarter" idx="10"/>
          </p:nvPr>
        </p:nvSpPr>
        <p:spPr>
          <a:xfrm>
            <a:off x="865188" y="1753567"/>
            <a:ext cx="9934575" cy="46228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2514997A-FA21-4DF2-B4D7-5616905D7A26}"/>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405807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B905948-D125-4AAA-AD7B-90A7CE220A40}"/>
              </a:ext>
            </a:extLst>
          </p:cNvPr>
          <p:cNvSpPr>
            <a:spLocks noGrp="1"/>
          </p:cNvSpPr>
          <p:nvPr>
            <p:ph sz="quarter" idx="10"/>
          </p:nvPr>
        </p:nvSpPr>
        <p:spPr>
          <a:xfrm>
            <a:off x="865188" y="1737403"/>
            <a:ext cx="9899969" cy="4788131"/>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B8F9697F-350B-4DCD-BA39-37D824536E92}"/>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91347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62EDC1-9487-45A0-B875-431CD3385D11}"/>
              </a:ext>
            </a:extLst>
          </p:cNvPr>
          <p:cNvSpPr>
            <a:spLocks noChangeAspect="1"/>
          </p:cNvSpPr>
          <p:nvPr userDrawn="1"/>
        </p:nvSpPr>
        <p:spPr>
          <a:xfrm>
            <a:off x="4123113" y="2252749"/>
            <a:ext cx="4314305" cy="2568633"/>
          </a:xfrm>
          <a:prstGeom prst="rect">
            <a:avLst/>
          </a:prstGeom>
          <a:solidFill>
            <a:srgbClr val="009FE3"/>
          </a:solidFill>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9750BC9D-AAF4-47A0-AF29-E4CF714C6040}"/>
              </a:ext>
            </a:extLst>
          </p:cNvPr>
          <p:cNvSpPr>
            <a:spLocks noGrp="1"/>
          </p:cNvSpPr>
          <p:nvPr>
            <p:ph type="body" sz="quarter" idx="10" hasCustomPrompt="1"/>
          </p:nvPr>
        </p:nvSpPr>
        <p:spPr>
          <a:xfrm>
            <a:off x="3676780" y="2838666"/>
            <a:ext cx="4838440" cy="1180667"/>
          </a:xfrm>
          <a:prstGeom prst="rect">
            <a:avLst/>
          </a:prstGeom>
        </p:spPr>
        <p:txBody>
          <a:bodyPr/>
          <a:lstStyle>
            <a:lvl1pPr marL="0" indent="0">
              <a:buNone/>
              <a:defRPr sz="36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INSERT CTA OR TITLE HERE</a:t>
            </a:r>
            <a:endParaRPr lang="en-GB" dirty="0"/>
          </a:p>
        </p:txBody>
      </p:sp>
    </p:spTree>
    <p:extLst>
      <p:ext uri="{BB962C8B-B14F-4D97-AF65-F5344CB8AC3E}">
        <p14:creationId xmlns:p14="http://schemas.microsoft.com/office/powerpoint/2010/main" val="121872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2B12627C-3BB5-43B8-920B-306D3654558D}"/>
              </a:ext>
            </a:extLst>
          </p:cNvPr>
          <p:cNvSpPr>
            <a:spLocks noGrp="1"/>
          </p:cNvSpPr>
          <p:nvPr>
            <p:ph type="body" sz="quarter" idx="11"/>
          </p:nvPr>
        </p:nvSpPr>
        <p:spPr>
          <a:xfrm>
            <a:off x="7000038" y="2261926"/>
            <a:ext cx="4468812" cy="4397375"/>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a:extLst>
              <a:ext uri="{FF2B5EF4-FFF2-40B4-BE49-F238E27FC236}">
                <a16:creationId xmlns:a16="http://schemas.microsoft.com/office/drawing/2014/main" id="{729A8A21-6FD8-4FAD-A900-C7A9A5EF64A8}"/>
              </a:ext>
            </a:extLst>
          </p:cNvPr>
          <p:cNvSpPr/>
          <p:nvPr userDrawn="1"/>
        </p:nvSpPr>
        <p:spPr>
          <a:xfrm>
            <a:off x="0" y="0"/>
            <a:ext cx="624285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3">
            <a:extLst>
              <a:ext uri="{FF2B5EF4-FFF2-40B4-BE49-F238E27FC236}">
                <a16:creationId xmlns:a16="http://schemas.microsoft.com/office/drawing/2014/main" id="{BDF69206-2BD3-499F-BCCB-233BA90ACBC2}"/>
              </a:ext>
            </a:extLst>
          </p:cNvPr>
          <p:cNvSpPr>
            <a:spLocks noGrp="1"/>
          </p:cNvSpPr>
          <p:nvPr>
            <p:ph type="pic" sz="quarter" idx="10"/>
          </p:nvPr>
        </p:nvSpPr>
        <p:spPr>
          <a:xfrm>
            <a:off x="0" y="0"/>
            <a:ext cx="6242858" cy="6858000"/>
          </a:xfrm>
          <a:prstGeom prst="rect">
            <a:avLst/>
          </a:prstGeom>
        </p:spPr>
        <p:txBody>
          <a:bodyPr/>
          <a:lstStyle/>
          <a:p>
            <a:endParaRPr lang="en-GB"/>
          </a:p>
        </p:txBody>
      </p:sp>
      <p:sp>
        <p:nvSpPr>
          <p:cNvPr id="11" name="Text Placeholder 5">
            <a:extLst>
              <a:ext uri="{FF2B5EF4-FFF2-40B4-BE49-F238E27FC236}">
                <a16:creationId xmlns:a16="http://schemas.microsoft.com/office/drawing/2014/main" id="{73B01BB8-ADAE-42BA-976E-F67590F60D69}"/>
              </a:ext>
            </a:extLst>
          </p:cNvPr>
          <p:cNvSpPr>
            <a:spLocks noGrp="1"/>
          </p:cNvSpPr>
          <p:nvPr>
            <p:ph type="body" sz="quarter" idx="12" hasCustomPrompt="1"/>
          </p:nvPr>
        </p:nvSpPr>
        <p:spPr>
          <a:xfrm>
            <a:off x="7000038" y="1350297"/>
            <a:ext cx="4468812" cy="603194"/>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Title Here</a:t>
            </a:r>
          </a:p>
        </p:txBody>
      </p:sp>
    </p:spTree>
    <p:extLst>
      <p:ext uri="{BB962C8B-B14F-4D97-AF65-F5344CB8AC3E}">
        <p14:creationId xmlns:p14="http://schemas.microsoft.com/office/powerpoint/2010/main" val="415235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C937F93-AC29-420A-902C-32E880ABE90E}"/>
              </a:ext>
            </a:extLst>
          </p:cNvPr>
          <p:cNvSpPr txBox="1"/>
          <p:nvPr userDrawn="1"/>
        </p:nvSpPr>
        <p:spPr>
          <a:xfrm>
            <a:off x="1157437" y="2196959"/>
            <a:ext cx="10513632" cy="2677656"/>
          </a:xfrm>
          <a:prstGeom prst="rect">
            <a:avLst/>
          </a:prstGeom>
          <a:noFill/>
        </p:spPr>
        <p:txBody>
          <a:bodyPr wrap="square" rtlCol="0">
            <a:spAutoFit/>
          </a:bodyPr>
          <a:lstStyle/>
          <a:p>
            <a:pPr marL="571500" indent="-571500">
              <a:buFont typeface="Wingdings" panose="05000000000000000000" pitchFamily="2" charset="2"/>
              <a:buChar char="ü"/>
            </a:pPr>
            <a:r>
              <a:rPr lang="en-GB" sz="2800" b="1" dirty="0">
                <a:solidFill>
                  <a:srgbClr val="00B050"/>
                </a:solidFill>
                <a:latin typeface="Arial" panose="020B0604020202020204" pitchFamily="34" charset="0"/>
                <a:cs typeface="Arial" panose="020B0604020202020204" pitchFamily="34" charset="0"/>
              </a:rPr>
              <a:t>Keep your distance</a:t>
            </a:r>
          </a:p>
          <a:p>
            <a:pPr marL="571500" indent="-571500">
              <a:buFont typeface="Wingdings" panose="05000000000000000000" pitchFamily="2" charset="2"/>
              <a:buChar char="ü"/>
            </a:pPr>
            <a:endParaRPr lang="en-GB" sz="2800" b="1" dirty="0">
              <a:solidFill>
                <a:srgbClr val="00B050"/>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ü"/>
            </a:pPr>
            <a:r>
              <a:rPr lang="en-GB" sz="2800" b="1" dirty="0">
                <a:solidFill>
                  <a:srgbClr val="00B050"/>
                </a:solidFill>
                <a:latin typeface="Arial" panose="020B0604020202020204" pitchFamily="34" charset="0"/>
                <a:cs typeface="Arial" panose="020B0604020202020204" pitchFamily="34" charset="0"/>
              </a:rPr>
              <a:t>Limit contact with other people</a:t>
            </a:r>
          </a:p>
          <a:p>
            <a:pPr marL="571500" indent="-571500">
              <a:buFont typeface="Wingdings" panose="05000000000000000000" pitchFamily="2" charset="2"/>
              <a:buChar char="ü"/>
            </a:pPr>
            <a:endParaRPr lang="en-GB" sz="2800" b="1" dirty="0">
              <a:solidFill>
                <a:srgbClr val="00B050"/>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ü"/>
            </a:pPr>
            <a:r>
              <a:rPr lang="en-GB" sz="2800" b="1" dirty="0">
                <a:solidFill>
                  <a:srgbClr val="00B050"/>
                </a:solidFill>
                <a:latin typeface="Arial" panose="020B0604020202020204" pitchFamily="34" charset="0"/>
                <a:cs typeface="Arial" panose="020B0604020202020204" pitchFamily="34" charset="0"/>
              </a:rPr>
              <a:t>Wash your hands regularly</a:t>
            </a:r>
            <a:endParaRPr lang="en-GB" sz="2800" dirty="0">
              <a:solidFill>
                <a:srgbClr val="00B050"/>
              </a:solidFill>
              <a:latin typeface="Arial" panose="020B0604020202020204" pitchFamily="34" charset="0"/>
              <a:cs typeface="Arial" panose="020B0604020202020204" pitchFamily="34" charset="0"/>
            </a:endParaRPr>
          </a:p>
          <a:p>
            <a:endParaRPr lang="en-GB" sz="2800" dirty="0">
              <a:solidFill>
                <a:srgbClr val="00B05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ABEC477-9ED2-4A4C-823C-F88682508CB2}"/>
              </a:ext>
            </a:extLst>
          </p:cNvPr>
          <p:cNvSpPr txBox="1"/>
          <p:nvPr userDrawn="1"/>
        </p:nvSpPr>
        <p:spPr>
          <a:xfrm>
            <a:off x="1157437" y="744537"/>
            <a:ext cx="8347587" cy="707886"/>
          </a:xfrm>
          <a:prstGeom prst="rect">
            <a:avLst/>
          </a:prstGeom>
          <a:noFill/>
        </p:spPr>
        <p:txBody>
          <a:bodyPr wrap="square" rtlCol="0">
            <a:spAutoFit/>
          </a:bodyPr>
          <a:lstStyle/>
          <a:p>
            <a:r>
              <a:rPr lang="en-GB" sz="4000" b="1" dirty="0">
                <a:solidFill>
                  <a:srgbClr val="00B050"/>
                </a:solidFill>
                <a:latin typeface="Arial" panose="020B0604020202020204" pitchFamily="34" charset="0"/>
                <a:cs typeface="Arial" panose="020B0604020202020204" pitchFamily="34" charset="0"/>
              </a:rPr>
              <a:t>Play your part</a:t>
            </a:r>
          </a:p>
        </p:txBody>
      </p:sp>
    </p:spTree>
    <p:extLst>
      <p:ext uri="{BB962C8B-B14F-4D97-AF65-F5344CB8AC3E}">
        <p14:creationId xmlns:p14="http://schemas.microsoft.com/office/powerpoint/2010/main" val="172528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DC5C3D-12BF-D740-81A9-D6AFAEB46A9D}"/>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643614"/>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6" r:id="rId3"/>
    <p:sldLayoutId id="2147483657" r:id="rId4"/>
    <p:sldLayoutId id="2147483669" r:id="rId5"/>
    <p:sldLayoutId id="2147483658" r:id="rId6"/>
    <p:sldLayoutId id="21474836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bbc.co.uk/cbeebies/shows/something-special" TargetMode="External"/><Relationship Id="rId3" Type="http://schemas.openxmlformats.org/officeDocument/2006/relationships/image" Target="../media/image12.tmp"/><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tmp"/><Relationship Id="rId5" Type="http://schemas.openxmlformats.org/officeDocument/2006/relationships/hyperlink" Target="http://www.singinghands.co.uk/"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mencap.org.uk/sites/default/files/2016-11/Intensive%20Interraction%2004.pdf" TargetMode="External"/><Relationship Id="rId3" Type="http://schemas.openxmlformats.org/officeDocument/2006/relationships/image" Target="../media/image19.png"/><Relationship Id="rId7" Type="http://schemas.openxmlformats.org/officeDocument/2006/relationships/hyperlink" Target="https://www.sirenfilms.co.uk/library/esme-and-the-gardening-tray/"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youtube.com/watch?v=pNZAqQzVEx0" TargetMode="External"/><Relationship Id="rId5" Type="http://schemas.openxmlformats.org/officeDocument/2006/relationships/hyperlink" Target="https://www.intensiveinteraction.org/" TargetMode="External"/><Relationship Id="rId4" Type="http://schemas.openxmlformats.org/officeDocument/2006/relationships/hyperlink" Target="https://www.youtube.com/@III20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katon.org/TMC/The_Makaton_Charity/A_brief_history_of_Makaton.aspx"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9.jpeg"/><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akaton.org/"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ACA314-C058-4E32-851E-4E358343E245}"/>
              </a:ext>
            </a:extLst>
          </p:cNvPr>
          <p:cNvSpPr txBox="1"/>
          <p:nvPr/>
        </p:nvSpPr>
        <p:spPr>
          <a:xfrm>
            <a:off x="1684963" y="4213290"/>
            <a:ext cx="9264101" cy="1815882"/>
          </a:xfrm>
          <a:prstGeom prst="rect">
            <a:avLst/>
          </a:prstGeom>
          <a:noFill/>
        </p:spPr>
        <p:txBody>
          <a:bodyPr wrap="square" rtlCol="0">
            <a:spAutoFit/>
          </a:bodyPr>
          <a:lstStyle/>
          <a:p>
            <a:pPr algn="ctr"/>
            <a:endParaRPr lang="en-GB" sz="3200" dirty="0">
              <a:solidFill>
                <a:schemeClr val="bg1"/>
              </a:solidFill>
              <a:latin typeface="Arial" panose="020B0604020202020204" pitchFamily="34" charset="0"/>
              <a:cs typeface="Arial" panose="020B0604020202020204" pitchFamily="34" charset="0"/>
            </a:endParaRPr>
          </a:p>
          <a:p>
            <a:pPr algn="ctr"/>
            <a:r>
              <a:rPr lang="en-GB" sz="3200" dirty="0">
                <a:solidFill>
                  <a:schemeClr val="bg1"/>
                </a:solidFill>
                <a:latin typeface="Arial" panose="020B0604020202020204" pitchFamily="34" charset="0"/>
                <a:cs typeface="Arial" panose="020B0604020202020204" pitchFamily="34" charset="0"/>
              </a:rPr>
              <a:t>Area SENCo Advisory Team Workshop</a:t>
            </a:r>
          </a:p>
          <a:p>
            <a:pPr algn="ctr"/>
            <a:r>
              <a:rPr lang="en-GB" sz="2400" dirty="0">
                <a:solidFill>
                  <a:schemeClr val="bg1"/>
                </a:solidFill>
                <a:latin typeface="Arial" panose="020B0604020202020204" pitchFamily="34" charset="0"/>
                <a:cs typeface="Arial" panose="020B0604020202020204" pitchFamily="34" charset="0"/>
              </a:rPr>
              <a:t>Supporting the communication and interaction needs of children with Special Educational Needs and Disabilities </a:t>
            </a:r>
          </a:p>
        </p:txBody>
      </p:sp>
      <p:pic>
        <p:nvPicPr>
          <p:cNvPr id="6" name="Picture 5" descr="A picture containing company name&#10;&#10;Description automatically generated">
            <a:extLst>
              <a:ext uri="{FF2B5EF4-FFF2-40B4-BE49-F238E27FC236}">
                <a16:creationId xmlns:a16="http://schemas.microsoft.com/office/drawing/2014/main" id="{12BC112D-BF22-08CC-1F7E-DD79EB609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749" y="270713"/>
            <a:ext cx="2902503" cy="2061521"/>
          </a:xfrm>
          <a:prstGeom prst="rect">
            <a:avLst/>
          </a:prstGeom>
        </p:spPr>
      </p:pic>
    </p:spTree>
    <p:extLst>
      <p:ext uri="{BB962C8B-B14F-4D97-AF65-F5344CB8AC3E}">
        <p14:creationId xmlns:p14="http://schemas.microsoft.com/office/powerpoint/2010/main" val="93031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ingingHandsUK - YouTube">
            <a:extLst>
              <a:ext uri="{FF2B5EF4-FFF2-40B4-BE49-F238E27FC236}">
                <a16:creationId xmlns:a16="http://schemas.microsoft.com/office/drawing/2014/main" id="{DE714A2A-58F5-248A-22C3-00E687F35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136" y="918958"/>
            <a:ext cx="2498948" cy="17041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human face, screenshot, clothing&#10;&#10;Description automatically generated">
            <a:extLst>
              <a:ext uri="{FF2B5EF4-FFF2-40B4-BE49-F238E27FC236}">
                <a16:creationId xmlns:a16="http://schemas.microsoft.com/office/drawing/2014/main" id="{1B40557E-CC99-F8EB-67E7-A564172A0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45" y="2787108"/>
            <a:ext cx="4474130" cy="2833285"/>
          </a:xfrm>
          <a:prstGeom prst="rect">
            <a:avLst/>
          </a:prstGeom>
        </p:spPr>
      </p:pic>
      <p:pic>
        <p:nvPicPr>
          <p:cNvPr id="9" name="Picture 8" descr="A picture containing company name&#10;&#10;Description automatically generated">
            <a:extLst>
              <a:ext uri="{FF2B5EF4-FFF2-40B4-BE49-F238E27FC236}">
                <a16:creationId xmlns:a16="http://schemas.microsoft.com/office/drawing/2014/main" id="{78CD433B-CA13-E295-8253-3D3611B6F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sp>
        <p:nvSpPr>
          <p:cNvPr id="10" name="TextBox 9">
            <a:extLst>
              <a:ext uri="{FF2B5EF4-FFF2-40B4-BE49-F238E27FC236}">
                <a16:creationId xmlns:a16="http://schemas.microsoft.com/office/drawing/2014/main" id="{F0189796-783D-30C2-D344-EDEBD9F283FD}"/>
              </a:ext>
            </a:extLst>
          </p:cNvPr>
          <p:cNvSpPr txBox="1"/>
          <p:nvPr/>
        </p:nvSpPr>
        <p:spPr>
          <a:xfrm>
            <a:off x="1503451" y="5784351"/>
            <a:ext cx="3226085" cy="677108"/>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hlinkClick r:id="rId5"/>
              </a:rPr>
              <a:t>www.singinghands.co.uk</a:t>
            </a:r>
            <a:endParaRPr lang="en-GB" sz="2000" dirty="0">
              <a:latin typeface="Arial" panose="020B0604020202020204" pitchFamily="34" charset="0"/>
              <a:cs typeface="Arial" panose="020B0604020202020204" pitchFamily="34" charset="0"/>
            </a:endParaRPr>
          </a:p>
          <a:p>
            <a:endParaRPr lang="en-GB" dirty="0"/>
          </a:p>
        </p:txBody>
      </p:sp>
      <p:pic>
        <p:nvPicPr>
          <p:cNvPr id="3" name="Picture 2" descr="A screenshot of a video game&#10;&#10;Description automatically generated">
            <a:extLst>
              <a:ext uri="{FF2B5EF4-FFF2-40B4-BE49-F238E27FC236}">
                <a16:creationId xmlns:a16="http://schemas.microsoft.com/office/drawing/2014/main" id="{5A6D0051-F30E-9E57-C9F0-DD9E1468C9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9715" y="2724116"/>
            <a:ext cx="4775222" cy="2959268"/>
          </a:xfrm>
          <a:prstGeom prst="rect">
            <a:avLst/>
          </a:prstGeom>
        </p:spPr>
      </p:pic>
      <p:pic>
        <p:nvPicPr>
          <p:cNvPr id="4" name="Picture 2" descr="Something Special - CBeebies - BBC">
            <a:extLst>
              <a:ext uri="{FF2B5EF4-FFF2-40B4-BE49-F238E27FC236}">
                <a16:creationId xmlns:a16="http://schemas.microsoft.com/office/drawing/2014/main" id="{E2C0F538-E38E-32CC-C8F3-4F863C8AC0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8180" y="1219240"/>
            <a:ext cx="1970765" cy="11036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3D3428-03A7-4789-FCA4-6C0B50A0A2A5}"/>
              </a:ext>
            </a:extLst>
          </p:cNvPr>
          <p:cNvSpPr txBox="1"/>
          <p:nvPr/>
        </p:nvSpPr>
        <p:spPr>
          <a:xfrm>
            <a:off x="5744707" y="5815128"/>
            <a:ext cx="6097712" cy="646331"/>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hlinkClick r:id="rId8"/>
              </a:rPr>
              <a:t>https://www.bbc.co.uk/cbeebies/shows/something-special</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02641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ompany name&#10;&#10;Description automatically generated">
            <a:extLst>
              <a:ext uri="{FF2B5EF4-FFF2-40B4-BE49-F238E27FC236}">
                <a16:creationId xmlns:a16="http://schemas.microsoft.com/office/drawing/2014/main" id="{78CD433B-CA13-E295-8253-3D3611B6F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pic>
        <p:nvPicPr>
          <p:cNvPr id="1026" name="Picture 2" descr="Intensive Interaction">
            <a:extLst>
              <a:ext uri="{FF2B5EF4-FFF2-40B4-BE49-F238E27FC236}">
                <a16:creationId xmlns:a16="http://schemas.microsoft.com/office/drawing/2014/main" id="{215BE3E9-6F3A-8EC9-85BC-A88E87667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404" y="934948"/>
            <a:ext cx="7428643" cy="477555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9B2BF982-DED7-FA50-C1D2-384CBBD10A68}"/>
              </a:ext>
            </a:extLst>
          </p:cNvPr>
          <p:cNvSpPr>
            <a:spLocks noGrp="1"/>
          </p:cNvSpPr>
          <p:nvPr>
            <p:ph type="body" sz="quarter" idx="11"/>
          </p:nvPr>
        </p:nvSpPr>
        <p:spPr>
          <a:xfrm>
            <a:off x="4070386" y="5944781"/>
            <a:ext cx="4051229" cy="565150"/>
          </a:xfrm>
        </p:spPr>
        <p:txBody>
          <a:bodyPr/>
          <a:lstStyle/>
          <a:p>
            <a:r>
              <a:rPr lang="en-GB" sz="3200" dirty="0"/>
              <a:t>Intensive Interactions</a:t>
            </a:r>
          </a:p>
        </p:txBody>
      </p:sp>
    </p:spTree>
    <p:extLst>
      <p:ext uri="{BB962C8B-B14F-4D97-AF65-F5344CB8AC3E}">
        <p14:creationId xmlns:p14="http://schemas.microsoft.com/office/powerpoint/2010/main" val="323528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B3B00-0595-1016-B1F8-63F761112E33}"/>
              </a:ext>
            </a:extLst>
          </p:cNvPr>
          <p:cNvSpPr>
            <a:spLocks noGrp="1"/>
          </p:cNvSpPr>
          <p:nvPr>
            <p:ph sz="quarter" idx="10"/>
          </p:nvPr>
        </p:nvSpPr>
        <p:spPr>
          <a:xfrm>
            <a:off x="811659" y="1736090"/>
            <a:ext cx="8363164" cy="4181825"/>
          </a:xfrm>
        </p:spPr>
        <p:txBody>
          <a:bodyPr/>
          <a:lstStyle/>
          <a:p>
            <a:pPr marL="0" indent="0">
              <a:lnSpc>
                <a:spcPct val="107000"/>
              </a:lnSpc>
              <a:spcAft>
                <a:spcPts val="800"/>
              </a:spcAft>
              <a:buNone/>
            </a:pPr>
            <a:r>
              <a:rPr lang="en-GB" sz="2000" dirty="0">
                <a:solidFill>
                  <a:srgbClr val="000000"/>
                </a:solidFill>
                <a:effectLst/>
                <a:ea typeface="Times New Roman" panose="02020603050405020304" pitchFamily="18" charset="0"/>
              </a:rPr>
              <a:t>Intensive Interaction is a play based approach, developed in the throughout the 1980’s in the UK by Dr’s Dave Hewett and Melanie </a:t>
            </a:r>
            <a:r>
              <a:rPr lang="en-GB" sz="2000" dirty="0" err="1">
                <a:solidFill>
                  <a:srgbClr val="000000"/>
                </a:solidFill>
                <a:effectLst/>
                <a:ea typeface="Times New Roman" panose="02020603050405020304" pitchFamily="18" charset="0"/>
              </a:rPr>
              <a:t>Nind</a:t>
            </a:r>
            <a:r>
              <a:rPr lang="en-GB" sz="2000" dirty="0">
                <a:solidFill>
                  <a:srgbClr val="000000"/>
                </a:solidFill>
                <a:effectLst/>
                <a:ea typeface="Times New Roman" panose="02020603050405020304" pitchFamily="18" charset="0"/>
              </a:rPr>
              <a:t>, who were working at a hospital school for children with learning difficulties. </a:t>
            </a:r>
          </a:p>
          <a:p>
            <a:pPr marL="0" indent="0">
              <a:lnSpc>
                <a:spcPct val="107000"/>
              </a:lnSpc>
              <a:spcAft>
                <a:spcPts val="800"/>
              </a:spcAft>
              <a:buNone/>
            </a:pPr>
            <a:r>
              <a:rPr lang="en-GB" sz="2000" dirty="0">
                <a:solidFill>
                  <a:srgbClr val="000000"/>
                </a:solidFill>
                <a:effectLst/>
                <a:ea typeface="Times New Roman" panose="02020603050405020304" pitchFamily="18" charset="0"/>
              </a:rPr>
              <a:t>The Intensive interactions approach is built on the way we observe and respond to the actions and noises of children</a:t>
            </a:r>
            <a:r>
              <a:rPr lang="en-GB" sz="2000" dirty="0">
                <a:solidFill>
                  <a:srgbClr val="000000"/>
                </a:solidFill>
                <a:ea typeface="Times New Roman" panose="02020603050405020304" pitchFamily="18" charset="0"/>
              </a:rPr>
              <a:t>. It allows us to</a:t>
            </a:r>
            <a:r>
              <a:rPr lang="en-GB" sz="2000" dirty="0">
                <a:solidFill>
                  <a:srgbClr val="000000"/>
                </a:solidFill>
                <a:effectLst/>
                <a:ea typeface="Times New Roman" panose="02020603050405020304" pitchFamily="18" charset="0"/>
              </a:rPr>
              <a:t> interpret and value these as communication, enabling the child and their communication partner to connect and enjoy each other’s company more fully.</a:t>
            </a:r>
          </a:p>
          <a:p>
            <a:pPr marL="0" indent="0">
              <a:lnSpc>
                <a:spcPct val="107000"/>
              </a:lnSpc>
              <a:spcAft>
                <a:spcPts val="800"/>
              </a:spcAft>
              <a:buNone/>
            </a:pPr>
            <a:r>
              <a:rPr lang="en-GB" sz="2000" dirty="0">
                <a:solidFill>
                  <a:srgbClr val="000000"/>
                </a:solidFill>
                <a:effectLst/>
                <a:ea typeface="Times New Roman" panose="02020603050405020304" pitchFamily="18" charset="0"/>
              </a:rPr>
              <a:t>Intensive Interaction is two-way communication and can be used at all times in all environments.</a:t>
            </a:r>
            <a:endParaRPr lang="en-GB" sz="2000" dirty="0">
              <a:effectLst/>
              <a:ea typeface="Calibri" panose="020F0502020204030204" pitchFamily="34" charset="0"/>
            </a:endParaRPr>
          </a:p>
          <a:p>
            <a:pPr marL="0" indent="0">
              <a:lnSpc>
                <a:spcPct val="107000"/>
              </a:lnSpc>
              <a:spcAft>
                <a:spcPts val="800"/>
              </a:spcAft>
              <a:buNone/>
            </a:pPr>
            <a:endParaRPr lang="en-GB" sz="2000" dirty="0">
              <a:ea typeface="Times New Roman" panose="02020603050405020304" pitchFamily="18" charset="0"/>
            </a:endParaRPr>
          </a:p>
          <a:p>
            <a:pPr marL="0" indent="0">
              <a:lnSpc>
                <a:spcPct val="107000"/>
              </a:lnSpc>
              <a:spcAft>
                <a:spcPts val="800"/>
              </a:spcAft>
              <a:buNone/>
            </a:pPr>
            <a:endParaRPr lang="en-GB" sz="1800" dirty="0">
              <a:effectLst/>
              <a:ea typeface="Calibri" panose="020F0502020204030204" pitchFamily="34" charset="0"/>
            </a:endParaRPr>
          </a:p>
          <a:p>
            <a:pPr marL="0" indent="0">
              <a:buNone/>
            </a:pPr>
            <a:endParaRPr lang="en-GB" dirty="0"/>
          </a:p>
          <a:p>
            <a:pPr marL="0" indent="0">
              <a:buNone/>
            </a:pPr>
            <a:endParaRPr lang="en-GB" dirty="0"/>
          </a:p>
        </p:txBody>
      </p:sp>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2085654" y="654854"/>
            <a:ext cx="8024117" cy="565150"/>
          </a:xfrm>
        </p:spPr>
        <p:txBody>
          <a:bodyPr/>
          <a:lstStyle/>
          <a:p>
            <a:pPr algn="ctr"/>
            <a:r>
              <a:rPr lang="en-GB" dirty="0"/>
              <a:t>Intensive Interactions – What is it?</a:t>
            </a:r>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pic>
        <p:nvPicPr>
          <p:cNvPr id="5" name="Picture 4">
            <a:extLst>
              <a:ext uri="{FF2B5EF4-FFF2-40B4-BE49-F238E27FC236}">
                <a16:creationId xmlns:a16="http://schemas.microsoft.com/office/drawing/2014/main" id="{567FFAF1-A898-4882-0810-F4B7D41019E5}"/>
              </a:ext>
            </a:extLst>
          </p:cNvPr>
          <p:cNvPicPr>
            <a:picLocks noChangeAspect="1"/>
          </p:cNvPicPr>
          <p:nvPr/>
        </p:nvPicPr>
        <p:blipFill rotWithShape="1">
          <a:blip r:embed="rId4"/>
          <a:srcRect l="15733" t="23241" r="46045" b="31850"/>
          <a:stretch/>
        </p:blipFill>
        <p:spPr bwMode="auto">
          <a:xfrm>
            <a:off x="9305496" y="1601055"/>
            <a:ext cx="2458925" cy="1625029"/>
          </a:xfrm>
          <a:prstGeom prst="rect">
            <a:avLst/>
          </a:prstGeom>
          <a:ln>
            <a:noFill/>
          </a:ln>
          <a:extLst>
            <a:ext uri="{53640926-AAD7-44D8-BBD7-CCE9431645EC}">
              <a14:shadowObscured xmlns:a14="http://schemas.microsoft.com/office/drawing/2010/main"/>
            </a:ext>
          </a:extLst>
        </p:spPr>
      </p:pic>
      <p:pic>
        <p:nvPicPr>
          <p:cNvPr id="1026" name="Picture 2" descr="Professor Melanie Nind | University of Southampton">
            <a:extLst>
              <a:ext uri="{FF2B5EF4-FFF2-40B4-BE49-F238E27FC236}">
                <a16:creationId xmlns:a16="http://schemas.microsoft.com/office/drawing/2014/main" id="{70339210-4EE1-C555-B4C6-9DE5AFA210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9901" y="3439303"/>
            <a:ext cx="1640440" cy="2273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61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B3B00-0595-1016-B1F8-63F761112E33}"/>
              </a:ext>
            </a:extLst>
          </p:cNvPr>
          <p:cNvSpPr>
            <a:spLocks noGrp="1"/>
          </p:cNvSpPr>
          <p:nvPr>
            <p:ph sz="quarter" idx="10"/>
          </p:nvPr>
        </p:nvSpPr>
        <p:spPr>
          <a:xfrm>
            <a:off x="698642" y="1711394"/>
            <a:ext cx="10920493" cy="4656138"/>
          </a:xfrm>
        </p:spPr>
        <p:txBody>
          <a:bodyPr/>
          <a:lstStyle/>
          <a:p>
            <a:pPr marL="0" indent="0">
              <a:lnSpc>
                <a:spcPct val="100000"/>
              </a:lnSpc>
              <a:spcAft>
                <a:spcPts val="1800"/>
              </a:spcAft>
              <a:buNone/>
            </a:pPr>
            <a:r>
              <a:rPr lang="en-GB" sz="2000" dirty="0">
                <a:solidFill>
                  <a:srgbClr val="000000"/>
                </a:solidFill>
                <a:effectLst/>
                <a:ea typeface="Times New Roman" panose="02020603050405020304" pitchFamily="18" charset="0"/>
              </a:rPr>
              <a:t>Intensive Interaction can be useful for children and adults with:</a:t>
            </a:r>
            <a:endParaRPr lang="en-GB" sz="2000" dirty="0">
              <a:effectLst/>
              <a:ea typeface="Times New Roman" panose="02020603050405020304" pitchFamily="18" charset="0"/>
            </a:endParaRPr>
          </a:p>
          <a:p>
            <a:pPr marL="342900" lvl="0" indent="-342900">
              <a:lnSpc>
                <a:spcPct val="100000"/>
              </a:lnSpc>
              <a:spcAft>
                <a:spcPts val="800"/>
              </a:spcAft>
              <a:buSzPts val="1000"/>
              <a:buFont typeface="Wingdings" panose="05000000000000000000" pitchFamily="2" charset="2"/>
              <a:buChar char=""/>
              <a:tabLst>
                <a:tab pos="457200" algn="l"/>
              </a:tabLst>
            </a:pPr>
            <a:r>
              <a:rPr lang="en-GB" sz="2000" dirty="0">
                <a:solidFill>
                  <a:srgbClr val="000000"/>
                </a:solidFill>
                <a:effectLst/>
                <a:ea typeface="Calibri" panose="020F0502020204030204" pitchFamily="34" charset="0"/>
              </a:rPr>
              <a:t>A range of learning difficulties </a:t>
            </a:r>
            <a:r>
              <a:rPr lang="en-GB" sz="2000" dirty="0">
                <a:solidFill>
                  <a:srgbClr val="000000"/>
                </a:solidFill>
                <a:ea typeface="Calibri" panose="020F0502020204030204" pitchFamily="34" charset="0"/>
              </a:rPr>
              <a:t>or developmental differences</a:t>
            </a:r>
            <a:r>
              <a:rPr lang="en-GB" sz="2000" dirty="0">
                <a:solidFill>
                  <a:srgbClr val="000000"/>
                </a:solidFill>
                <a:effectLst/>
                <a:ea typeface="Calibri" panose="020F0502020204030204" pitchFamily="34" charset="0"/>
              </a:rPr>
              <a:t>.</a:t>
            </a:r>
          </a:p>
          <a:p>
            <a:pPr marL="342900" lvl="0" indent="-342900">
              <a:lnSpc>
                <a:spcPct val="100000"/>
              </a:lnSpc>
              <a:spcAft>
                <a:spcPts val="800"/>
              </a:spcAft>
              <a:buSzPts val="1000"/>
              <a:buFont typeface="Wingdings" panose="05000000000000000000" pitchFamily="2" charset="2"/>
              <a:buChar char=""/>
              <a:tabLst>
                <a:tab pos="457200" algn="l"/>
              </a:tabLst>
            </a:pPr>
            <a:r>
              <a:rPr lang="en-GB" sz="2000" dirty="0">
                <a:solidFill>
                  <a:srgbClr val="000000"/>
                </a:solidFill>
                <a:effectLst/>
                <a:ea typeface="Calibri" panose="020F0502020204030204" pitchFamily="34" charset="0"/>
              </a:rPr>
              <a:t>Multi-sensory impairments.</a:t>
            </a:r>
          </a:p>
          <a:p>
            <a:pPr marL="342900" lvl="0" indent="-342900">
              <a:lnSpc>
                <a:spcPct val="100000"/>
              </a:lnSpc>
              <a:spcAft>
                <a:spcPts val="800"/>
              </a:spcAft>
              <a:buSzPts val="1000"/>
              <a:buFont typeface="Wingdings" panose="05000000000000000000" pitchFamily="2" charset="2"/>
              <a:buChar char=""/>
              <a:tabLst>
                <a:tab pos="457200" algn="l"/>
              </a:tabLst>
            </a:pPr>
            <a:r>
              <a:rPr lang="en-GB" sz="2000" dirty="0">
                <a:solidFill>
                  <a:srgbClr val="000000"/>
                </a:solidFill>
                <a:effectLst/>
                <a:ea typeface="Calibri" panose="020F0502020204030204" pitchFamily="34" charset="0"/>
              </a:rPr>
              <a:t>A diagnosis of autism.</a:t>
            </a:r>
          </a:p>
          <a:p>
            <a:pPr marL="342900" lvl="0" indent="-342900">
              <a:lnSpc>
                <a:spcPct val="100000"/>
              </a:lnSpc>
              <a:spcAft>
                <a:spcPts val="800"/>
              </a:spcAft>
              <a:buSzPts val="1000"/>
              <a:buFont typeface="Wingdings" panose="05000000000000000000" pitchFamily="2" charset="2"/>
              <a:buChar char=""/>
              <a:tabLst>
                <a:tab pos="457200" algn="l"/>
              </a:tabLst>
            </a:pPr>
            <a:r>
              <a:rPr lang="en-GB" sz="2000" dirty="0">
                <a:solidFill>
                  <a:srgbClr val="000000"/>
                </a:solidFill>
                <a:effectLst/>
                <a:ea typeface="Calibri" panose="020F0502020204030204" pitchFamily="34" charset="0"/>
              </a:rPr>
              <a:t>A range of self-stimulatory or socially isolating behaviours.</a:t>
            </a:r>
          </a:p>
          <a:p>
            <a:pPr marL="342900" lvl="0" indent="-342900">
              <a:lnSpc>
                <a:spcPct val="100000"/>
              </a:lnSpc>
              <a:spcAft>
                <a:spcPts val="800"/>
              </a:spcAft>
              <a:buSzPts val="1000"/>
              <a:buFont typeface="Wingdings" panose="05000000000000000000" pitchFamily="2" charset="2"/>
              <a:buChar char=""/>
              <a:tabLst>
                <a:tab pos="457200" algn="l"/>
              </a:tabLst>
            </a:pPr>
            <a:r>
              <a:rPr lang="en-GB" sz="2000" dirty="0">
                <a:solidFill>
                  <a:srgbClr val="000000"/>
                </a:solidFill>
                <a:effectLst/>
                <a:ea typeface="Calibri" panose="020F0502020204030204" pitchFamily="34" charset="0"/>
              </a:rPr>
              <a:t>Behaviour that challenges.</a:t>
            </a:r>
          </a:p>
          <a:p>
            <a:pPr marL="0" indent="0">
              <a:lnSpc>
                <a:spcPct val="100000"/>
              </a:lnSpc>
              <a:spcAft>
                <a:spcPts val="1800"/>
              </a:spcAft>
              <a:buNone/>
            </a:pPr>
            <a:r>
              <a:rPr lang="en-GB" sz="2000" dirty="0">
                <a:solidFill>
                  <a:srgbClr val="000000"/>
                </a:solidFill>
                <a:effectLst/>
                <a:ea typeface="Times New Roman" panose="02020603050405020304" pitchFamily="18" charset="0"/>
              </a:rPr>
              <a:t>It can also be useful for children who are highly social in many ways, but still need to develop social skills such as turn taking, sequences of social behaviours, using facial expressions and eye contact and developing the use of vocalisations.</a:t>
            </a:r>
            <a:endParaRPr lang="en-GB" sz="2000" dirty="0">
              <a:effectLst/>
              <a:ea typeface="Times New Roman" panose="02020603050405020304" pitchFamily="18" charset="0"/>
            </a:endParaRPr>
          </a:p>
          <a:p>
            <a:pPr marL="0" indent="0">
              <a:buNone/>
            </a:pPr>
            <a:endParaRPr lang="en-GB" dirty="0"/>
          </a:p>
          <a:p>
            <a:pPr marL="0" indent="0">
              <a:buNone/>
            </a:pPr>
            <a:endParaRPr lang="en-GB" dirty="0"/>
          </a:p>
        </p:txBody>
      </p:sp>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2628471" y="654854"/>
            <a:ext cx="6935057" cy="565150"/>
          </a:xfrm>
        </p:spPr>
        <p:txBody>
          <a:bodyPr/>
          <a:lstStyle/>
          <a:p>
            <a:r>
              <a:rPr lang="en-GB" dirty="0"/>
              <a:t>Intensive Interactions – Who can benefit?</a:t>
            </a:r>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pic>
        <p:nvPicPr>
          <p:cNvPr id="5" name="Picture 4" descr="EYFS Best Practice - All about…interactions | Nursery World">
            <a:extLst>
              <a:ext uri="{FF2B5EF4-FFF2-40B4-BE49-F238E27FC236}">
                <a16:creationId xmlns:a16="http://schemas.microsoft.com/office/drawing/2014/main" id="{0D066FA4-75E2-0832-1A41-2858125BE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8196" y="2386963"/>
            <a:ext cx="2701619" cy="183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40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B3B00-0595-1016-B1F8-63F761112E33}"/>
              </a:ext>
            </a:extLst>
          </p:cNvPr>
          <p:cNvSpPr>
            <a:spLocks noGrp="1"/>
          </p:cNvSpPr>
          <p:nvPr>
            <p:ph sz="quarter" idx="10"/>
          </p:nvPr>
        </p:nvSpPr>
        <p:spPr/>
        <p:txBody>
          <a:bodyPr/>
          <a:lstStyle/>
          <a:p>
            <a:pPr marL="0" indent="0">
              <a:buNone/>
            </a:pPr>
            <a:r>
              <a:rPr lang="en-GB" sz="2000" dirty="0">
                <a:solidFill>
                  <a:srgbClr val="000000"/>
                </a:solidFill>
                <a:ea typeface="Times New Roman" panose="02020603050405020304" pitchFamily="18" charset="0"/>
              </a:rPr>
              <a:t>We know that y</a:t>
            </a:r>
            <a:r>
              <a:rPr lang="en-GB" sz="2000" dirty="0">
                <a:solidFill>
                  <a:srgbClr val="000000"/>
                </a:solidFill>
                <a:effectLst/>
                <a:ea typeface="Times New Roman" panose="02020603050405020304" pitchFamily="18" charset="0"/>
              </a:rPr>
              <a:t>oung children develop social awareness and learn to communicate in the early years but this isn’t always a linear path for all children.</a:t>
            </a:r>
            <a:endParaRPr lang="en-GB" sz="2000" dirty="0">
              <a:effectLst/>
              <a:ea typeface="Times New Roman" panose="02020603050405020304" pitchFamily="18" charset="0"/>
            </a:endParaRPr>
          </a:p>
          <a:p>
            <a:pPr marL="0" indent="0">
              <a:buNone/>
            </a:pPr>
            <a:r>
              <a:rPr lang="en-GB" sz="2000" dirty="0">
                <a:solidFill>
                  <a:srgbClr val="000000"/>
                </a:solidFill>
                <a:effectLst/>
                <a:ea typeface="Times New Roman" panose="02020603050405020304" pitchFamily="18" charset="0"/>
              </a:rPr>
              <a:t>Intensive interactions can support a child by enabling them to develop relationships and connection with you</a:t>
            </a:r>
            <a:r>
              <a:rPr lang="en-GB" sz="2000" dirty="0">
                <a:solidFill>
                  <a:srgbClr val="000000"/>
                </a:solidFill>
                <a:ea typeface="Times New Roman" panose="02020603050405020304" pitchFamily="18" charset="0"/>
              </a:rPr>
              <a:t> based on their own interests and choices in play. </a:t>
            </a:r>
          </a:p>
          <a:p>
            <a:pPr marL="0" indent="0">
              <a:buNone/>
            </a:pPr>
            <a:r>
              <a:rPr lang="en-GB" sz="2000" dirty="0">
                <a:solidFill>
                  <a:srgbClr val="000000"/>
                </a:solidFill>
                <a:ea typeface="Times New Roman" panose="02020603050405020304" pitchFamily="18" charset="0"/>
              </a:rPr>
              <a:t>The approach supports them to</a:t>
            </a:r>
            <a:r>
              <a:rPr lang="en-GB" sz="2000" dirty="0">
                <a:solidFill>
                  <a:srgbClr val="000000"/>
                </a:solidFill>
                <a:effectLst/>
                <a:ea typeface="Times New Roman" panose="02020603050405020304" pitchFamily="18" charset="0"/>
              </a:rPr>
              <a:t> be aware of others in an interaction, develops turn taking and an enjoyment of spending time with someone.</a:t>
            </a:r>
            <a:endParaRPr lang="en-GB" sz="2000" dirty="0">
              <a:effectLst/>
              <a:ea typeface="Calibri" panose="020F0502020204030204" pitchFamily="34" charset="0"/>
            </a:endParaRPr>
          </a:p>
          <a:p>
            <a:pPr marL="0" indent="0">
              <a:buNone/>
            </a:pPr>
            <a:r>
              <a:rPr lang="en-GB" sz="2000" dirty="0"/>
              <a:t>Intensive interactions can help to facilitate the development of social communication skills, such as facial expressions and respectful eye contact.</a:t>
            </a:r>
          </a:p>
          <a:p>
            <a:pPr marL="0" indent="0">
              <a:buNone/>
            </a:pPr>
            <a:r>
              <a:rPr lang="en-GB" sz="2000" dirty="0"/>
              <a:t>Intensive interactions also supports emerging speech development and shared attention skills. </a:t>
            </a:r>
          </a:p>
          <a:p>
            <a:pPr marL="0" indent="0">
              <a:buNone/>
            </a:pPr>
            <a:r>
              <a:rPr lang="en-GB" sz="2000" dirty="0"/>
              <a:t>It also aims to reduce repetitive and self injurious behaviours. </a:t>
            </a:r>
          </a:p>
          <a:p>
            <a:pPr marL="0" indent="0">
              <a:buNone/>
            </a:pPr>
            <a:r>
              <a:rPr lang="en-GB" sz="2000" dirty="0">
                <a:solidFill>
                  <a:srgbClr val="000000"/>
                </a:solidFill>
                <a:effectLst/>
                <a:ea typeface="Times New Roman" panose="02020603050405020304" pitchFamily="18" charset="0"/>
              </a:rPr>
              <a:t>The claim is that intensive interaction helps children learn how to engage with other people for progressively longer periods in gradually more complex and diverse activities.</a:t>
            </a:r>
          </a:p>
          <a:p>
            <a:pPr marL="0" indent="0">
              <a:buNone/>
            </a:pPr>
            <a:endParaRPr lang="en-GB" sz="2000" dirty="0"/>
          </a:p>
          <a:p>
            <a:pPr marL="0" indent="0">
              <a:buNone/>
            </a:pPr>
            <a:endParaRPr lang="en-GB" sz="2000" dirty="0"/>
          </a:p>
        </p:txBody>
      </p:sp>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2219219" y="654854"/>
            <a:ext cx="7890552" cy="565150"/>
          </a:xfrm>
        </p:spPr>
        <p:txBody>
          <a:bodyPr/>
          <a:lstStyle/>
          <a:p>
            <a:pPr algn="ctr"/>
            <a:r>
              <a:rPr lang="en-GB" dirty="0"/>
              <a:t>Intensive interactions – Why is it important?</a:t>
            </a:r>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spTree>
    <p:extLst>
      <p:ext uri="{BB962C8B-B14F-4D97-AF65-F5344CB8AC3E}">
        <p14:creationId xmlns:p14="http://schemas.microsoft.com/office/powerpoint/2010/main" val="1265255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89D7DFF-8AE8-2DDA-2137-E2959E2B45A7}"/>
              </a:ext>
            </a:extLst>
          </p:cNvPr>
          <p:cNvGraphicFramePr>
            <a:graphicFrameLocks noGrp="1"/>
          </p:cNvGraphicFramePr>
          <p:nvPr>
            <p:ph sz="quarter" idx="10"/>
            <p:extLst>
              <p:ext uri="{D42A27DB-BD31-4B8C-83A1-F6EECF244321}">
                <p14:modId xmlns:p14="http://schemas.microsoft.com/office/powerpoint/2010/main" val="281181754"/>
              </p:ext>
            </p:extLst>
          </p:nvPr>
        </p:nvGraphicFramePr>
        <p:xfrm>
          <a:off x="780257" y="1491351"/>
          <a:ext cx="10631486" cy="4994427"/>
        </p:xfrm>
        <a:graphic>
          <a:graphicData uri="http://schemas.openxmlformats.org/drawingml/2006/table">
            <a:tbl>
              <a:tblPr firstRow="1" bandRow="1">
                <a:tableStyleId>{93296810-A885-4BE3-A3E7-6D5BEEA58F35}</a:tableStyleId>
              </a:tblPr>
              <a:tblGrid>
                <a:gridCol w="3062279">
                  <a:extLst>
                    <a:ext uri="{9D8B030D-6E8A-4147-A177-3AD203B41FA5}">
                      <a16:colId xmlns:a16="http://schemas.microsoft.com/office/drawing/2014/main" val="1417181137"/>
                    </a:ext>
                  </a:extLst>
                </a:gridCol>
                <a:gridCol w="7569207">
                  <a:extLst>
                    <a:ext uri="{9D8B030D-6E8A-4147-A177-3AD203B41FA5}">
                      <a16:colId xmlns:a16="http://schemas.microsoft.com/office/drawing/2014/main" val="855097041"/>
                    </a:ext>
                  </a:extLst>
                </a:gridCol>
              </a:tblGrid>
              <a:tr h="378604">
                <a:tc>
                  <a:txBody>
                    <a:bodyPr/>
                    <a:lstStyle/>
                    <a:p>
                      <a:r>
                        <a:rPr lang="en-GB" dirty="0">
                          <a:latin typeface="Arial" panose="020B0604020202020204" pitchFamily="34" charset="0"/>
                          <a:cs typeface="Arial" panose="020B0604020202020204" pitchFamily="34" charset="0"/>
                        </a:rPr>
                        <a:t>Area of need</a:t>
                      </a:r>
                    </a:p>
                  </a:txBody>
                  <a:tcPr/>
                </a:tc>
                <a:tc>
                  <a:txBody>
                    <a:bodyPr/>
                    <a:lstStyle/>
                    <a:p>
                      <a:r>
                        <a:rPr lang="en-GB" dirty="0">
                          <a:latin typeface="Arial" panose="020B0604020202020204" pitchFamily="34" charset="0"/>
                          <a:cs typeface="Arial" panose="020B0604020202020204" pitchFamily="34" charset="0"/>
                        </a:rPr>
                        <a:t>Evidence</a:t>
                      </a:r>
                    </a:p>
                  </a:txBody>
                  <a:tcPr/>
                </a:tc>
                <a:extLst>
                  <a:ext uri="{0D108BD9-81ED-4DB2-BD59-A6C34878D82A}">
                    <a16:rowId xmlns:a16="http://schemas.microsoft.com/office/drawing/2014/main" val="3096979341"/>
                  </a:ext>
                </a:extLst>
              </a:tr>
              <a:tr h="1828742">
                <a:tc>
                  <a:txBody>
                    <a:bodyPr/>
                    <a:lstStyle/>
                    <a:p>
                      <a:r>
                        <a:rPr lang="en-GB" sz="1600" dirty="0">
                          <a:latin typeface="Arial" panose="020B0604020202020204" pitchFamily="34" charset="0"/>
                          <a:cs typeface="Arial" panose="020B0604020202020204" pitchFamily="34" charset="0"/>
                        </a:rPr>
                        <a:t>Communication and Interaction</a:t>
                      </a:r>
                    </a:p>
                  </a:txBody>
                  <a:tcPr/>
                </a:tc>
                <a:tc>
                  <a:txBody>
                    <a:bodyPr/>
                    <a:lstStyle/>
                    <a:p>
                      <a:r>
                        <a:rPr lang="en-GB" sz="1600" dirty="0">
                          <a:latin typeface="Arial" panose="020B0604020202020204" pitchFamily="34" charset="0"/>
                          <a:cs typeface="Arial" panose="020B0604020202020204" pitchFamily="34" charset="0"/>
                        </a:rPr>
                        <a:t>Enjoying being with another person</a:t>
                      </a:r>
                    </a:p>
                    <a:p>
                      <a:r>
                        <a:rPr lang="en-GB" sz="1600" dirty="0">
                          <a:latin typeface="Arial" panose="020B0604020202020204" pitchFamily="34" charset="0"/>
                          <a:cs typeface="Arial" panose="020B0604020202020204" pitchFamily="34" charset="0"/>
                        </a:rPr>
                        <a:t>Attention and concentration</a:t>
                      </a:r>
                    </a:p>
                    <a:p>
                      <a:r>
                        <a:rPr lang="en-GB" sz="1600" dirty="0">
                          <a:latin typeface="Arial" panose="020B0604020202020204" pitchFamily="34" charset="0"/>
                          <a:cs typeface="Arial" panose="020B0604020202020204" pitchFamily="34" charset="0"/>
                        </a:rPr>
                        <a:t>Using voice as a powerful tool</a:t>
                      </a:r>
                    </a:p>
                    <a:p>
                      <a:r>
                        <a:rPr lang="en-GB" sz="1600" dirty="0">
                          <a:latin typeface="Arial" panose="020B0604020202020204" pitchFamily="34" charset="0"/>
                          <a:cs typeface="Arial" panose="020B0604020202020204" pitchFamily="34" charset="0"/>
                        </a:rPr>
                        <a:t>Using facial expression</a:t>
                      </a:r>
                    </a:p>
                    <a:p>
                      <a:r>
                        <a:rPr lang="en-GB" sz="1600" dirty="0">
                          <a:latin typeface="Arial" panose="020B0604020202020204" pitchFamily="34" charset="0"/>
                          <a:cs typeface="Arial" panose="020B0604020202020204" pitchFamily="34" charset="0"/>
                        </a:rPr>
                        <a:t>Choosing to use eye contact autonomously</a:t>
                      </a:r>
                    </a:p>
                    <a:p>
                      <a:r>
                        <a:rPr lang="en-GB" sz="1600" dirty="0">
                          <a:latin typeface="Arial" panose="020B0604020202020204" pitchFamily="34" charset="0"/>
                          <a:cs typeface="Arial" panose="020B0604020202020204" pitchFamily="34" charset="0"/>
                        </a:rPr>
                        <a:t>Choosing to vocalise </a:t>
                      </a:r>
                    </a:p>
                    <a:p>
                      <a:r>
                        <a:rPr lang="en-GB" sz="1600" dirty="0">
                          <a:latin typeface="Arial" panose="020B0604020202020204" pitchFamily="34" charset="0"/>
                          <a:cs typeface="Arial" panose="020B0604020202020204" pitchFamily="34" charset="0"/>
                        </a:rPr>
                        <a:t>Developing vocalisations into sounds and speech</a:t>
                      </a:r>
                    </a:p>
                  </a:txBody>
                  <a:tcPr/>
                </a:tc>
                <a:extLst>
                  <a:ext uri="{0D108BD9-81ED-4DB2-BD59-A6C34878D82A}">
                    <a16:rowId xmlns:a16="http://schemas.microsoft.com/office/drawing/2014/main" val="2014622699"/>
                  </a:ext>
                </a:extLst>
              </a:tr>
              <a:tr h="653481">
                <a:tc>
                  <a:txBody>
                    <a:bodyPr/>
                    <a:lstStyle/>
                    <a:p>
                      <a:r>
                        <a:rPr lang="en-GB" sz="1600" dirty="0">
                          <a:latin typeface="Arial" panose="020B0604020202020204" pitchFamily="34" charset="0"/>
                          <a:cs typeface="Arial" panose="020B0604020202020204" pitchFamily="34" charset="0"/>
                        </a:rPr>
                        <a:t>Cognition and learning</a:t>
                      </a:r>
                    </a:p>
                  </a:txBody>
                  <a:tcPr/>
                </a:tc>
                <a:tc>
                  <a:txBody>
                    <a:bodyPr/>
                    <a:lstStyle/>
                    <a:p>
                      <a:r>
                        <a:rPr lang="en-GB" sz="1600" dirty="0">
                          <a:latin typeface="Arial" panose="020B0604020202020204" pitchFamily="34" charset="0"/>
                          <a:cs typeface="Arial" panose="020B0604020202020204" pitchFamily="34" charset="0"/>
                        </a:rPr>
                        <a:t>Learning sequences of an activity</a:t>
                      </a:r>
                    </a:p>
                    <a:p>
                      <a:r>
                        <a:rPr lang="en-GB" sz="1600" dirty="0">
                          <a:latin typeface="Arial" panose="020B0604020202020204" pitchFamily="34" charset="0"/>
                          <a:cs typeface="Arial" panose="020B0604020202020204" pitchFamily="34" charset="0"/>
                        </a:rPr>
                        <a:t>Can allow adults to value where a child’s learning is situated more effectively.</a:t>
                      </a:r>
                    </a:p>
                  </a:txBody>
                  <a:tcPr/>
                </a:tc>
                <a:extLst>
                  <a:ext uri="{0D108BD9-81ED-4DB2-BD59-A6C34878D82A}">
                    <a16:rowId xmlns:a16="http://schemas.microsoft.com/office/drawing/2014/main" val="2505831558"/>
                  </a:ext>
                </a:extLst>
              </a:tr>
              <a:tr h="1524640">
                <a:tc>
                  <a:txBody>
                    <a:bodyPr/>
                    <a:lstStyle/>
                    <a:p>
                      <a:r>
                        <a:rPr lang="en-GB" sz="1600" dirty="0">
                          <a:latin typeface="Arial" panose="020B0604020202020204" pitchFamily="34" charset="0"/>
                          <a:cs typeface="Arial" panose="020B0604020202020204" pitchFamily="34" charset="0"/>
                        </a:rPr>
                        <a:t>Social, Emotional and Mental Health</a:t>
                      </a:r>
                    </a:p>
                  </a:txBody>
                  <a:tcPr/>
                </a:tc>
                <a:tc>
                  <a:txBody>
                    <a:bodyPr/>
                    <a:lstStyle/>
                    <a:p>
                      <a:r>
                        <a:rPr lang="en-GB" sz="1600" dirty="0">
                          <a:latin typeface="Arial" panose="020B0604020202020204" pitchFamily="34" charset="0"/>
                          <a:cs typeface="Arial" panose="020B0604020202020204" pitchFamily="34" charset="0"/>
                        </a:rPr>
                        <a:t>Enjoying being with another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Developing an ability delay gratification or wait</a:t>
                      </a:r>
                    </a:p>
                    <a:p>
                      <a:r>
                        <a:rPr lang="en-GB" sz="1600" dirty="0">
                          <a:latin typeface="Arial" panose="020B0604020202020204" pitchFamily="34" charset="0"/>
                          <a:cs typeface="Arial" panose="020B0604020202020204" pitchFamily="34" charset="0"/>
                        </a:rPr>
                        <a:t>Taking turns in exchanges of behaviours</a:t>
                      </a:r>
                    </a:p>
                    <a:p>
                      <a:r>
                        <a:rPr lang="en-GB" sz="1600" dirty="0">
                          <a:latin typeface="Arial" panose="020B0604020202020204" pitchFamily="34" charset="0"/>
                          <a:cs typeface="Arial" panose="020B0604020202020204" pitchFamily="34" charset="0"/>
                        </a:rPr>
                        <a:t>Sharing personal space</a:t>
                      </a:r>
                    </a:p>
                    <a:p>
                      <a:r>
                        <a:rPr lang="en-GB" sz="1600" dirty="0">
                          <a:latin typeface="Arial" panose="020B0604020202020204" pitchFamily="34" charset="0"/>
                          <a:cs typeface="Arial" panose="020B0604020202020204" pitchFamily="34" charset="0"/>
                        </a:rPr>
                        <a:t>Learning to regulate emotions and arousal levels</a:t>
                      </a:r>
                    </a:p>
                    <a:p>
                      <a:r>
                        <a:rPr lang="en-GB" sz="1600" dirty="0">
                          <a:latin typeface="Arial" panose="020B0604020202020204" pitchFamily="34" charset="0"/>
                          <a:cs typeface="Arial" panose="020B0604020202020204" pitchFamily="34" charset="0"/>
                        </a:rPr>
                        <a:t>Values personal play and supports community inclusion</a:t>
                      </a:r>
                    </a:p>
                  </a:txBody>
                  <a:tcPr/>
                </a:tc>
                <a:extLst>
                  <a:ext uri="{0D108BD9-81ED-4DB2-BD59-A6C34878D82A}">
                    <a16:rowId xmlns:a16="http://schemas.microsoft.com/office/drawing/2014/main" val="3600990480"/>
                  </a:ext>
                </a:extLst>
              </a:tr>
              <a:tr h="293626">
                <a:tc>
                  <a:txBody>
                    <a:bodyPr/>
                    <a:lstStyle/>
                    <a:p>
                      <a:r>
                        <a:rPr lang="en-GB" sz="1600" dirty="0">
                          <a:latin typeface="Arial" panose="020B0604020202020204" pitchFamily="34" charset="0"/>
                          <a:cs typeface="Arial" panose="020B0604020202020204" pitchFamily="34" charset="0"/>
                        </a:rPr>
                        <a:t>Physical and sensory</a:t>
                      </a:r>
                    </a:p>
                  </a:txBody>
                  <a:tcPr/>
                </a:tc>
                <a:tc>
                  <a:txBody>
                    <a:bodyPr/>
                    <a:lstStyle/>
                    <a:p>
                      <a:r>
                        <a:rPr lang="en-GB" sz="1600" dirty="0">
                          <a:latin typeface="Arial" panose="020B0604020202020204" pitchFamily="34" charset="0"/>
                          <a:cs typeface="Arial" panose="020B0604020202020204" pitchFamily="34" charset="0"/>
                        </a:rPr>
                        <a:t>Can be used by all children – inclusive, Not ableist</a:t>
                      </a:r>
                    </a:p>
                    <a:p>
                      <a:r>
                        <a:rPr lang="en-GB" sz="1600" dirty="0">
                          <a:latin typeface="Arial" panose="020B0604020202020204" pitchFamily="34" charset="0"/>
                          <a:cs typeface="Arial" panose="020B0604020202020204" pitchFamily="34" charset="0"/>
                        </a:rPr>
                        <a:t>Can be used to evidence physical gains</a:t>
                      </a:r>
                    </a:p>
                  </a:txBody>
                  <a:tcPr/>
                </a:tc>
                <a:extLst>
                  <a:ext uri="{0D108BD9-81ED-4DB2-BD59-A6C34878D82A}">
                    <a16:rowId xmlns:a16="http://schemas.microsoft.com/office/drawing/2014/main" val="2321782808"/>
                  </a:ext>
                </a:extLst>
              </a:tr>
            </a:tbl>
          </a:graphicData>
        </a:graphic>
      </p:graphicFrame>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1982913" y="613758"/>
            <a:ext cx="8260422" cy="565150"/>
          </a:xfrm>
        </p:spPr>
        <p:txBody>
          <a:bodyPr/>
          <a:lstStyle/>
          <a:p>
            <a:r>
              <a:rPr lang="en-GB" dirty="0"/>
              <a:t>Intensive interactions and the broad areas of need</a:t>
            </a:r>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spTree>
    <p:extLst>
      <p:ext uri="{BB962C8B-B14F-4D97-AF65-F5344CB8AC3E}">
        <p14:creationId xmlns:p14="http://schemas.microsoft.com/office/powerpoint/2010/main" val="55956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B3B00-0595-1016-B1F8-63F761112E33}"/>
              </a:ext>
            </a:extLst>
          </p:cNvPr>
          <p:cNvSpPr>
            <a:spLocks noGrp="1"/>
          </p:cNvSpPr>
          <p:nvPr>
            <p:ph sz="quarter" idx="10"/>
          </p:nvPr>
        </p:nvSpPr>
        <p:spPr>
          <a:xfrm>
            <a:off x="729465" y="1653897"/>
            <a:ext cx="10962525" cy="4656138"/>
          </a:xfrm>
        </p:spPr>
        <p:txBody>
          <a:bodyPr/>
          <a:lstStyle/>
          <a:p>
            <a:pPr marL="0" indent="0">
              <a:buNone/>
            </a:pPr>
            <a:r>
              <a:rPr lang="en-GB" sz="2000" dirty="0">
                <a:solidFill>
                  <a:srgbClr val="000000"/>
                </a:solidFill>
                <a:effectLst/>
                <a:ea typeface="Times New Roman" panose="02020603050405020304" pitchFamily="18" charset="0"/>
              </a:rPr>
              <a:t>Intensive Interaction is an approach that can be easily used to develop a whole setting approach to supporting children with SEN. It can be used by all adults and can happen anywhere at any time. You don’t need additional resources or adults to deliver it.</a:t>
            </a:r>
            <a:endParaRPr lang="en-GB" sz="2000" dirty="0">
              <a:effectLst/>
              <a:ea typeface="Times New Roman" panose="02020603050405020304" pitchFamily="18" charset="0"/>
            </a:endParaRPr>
          </a:p>
          <a:p>
            <a:pPr marL="0" indent="0">
              <a:buNone/>
            </a:pPr>
            <a:r>
              <a:rPr lang="en-GB" sz="2000" b="1" dirty="0"/>
              <a:t>Holistic </a:t>
            </a:r>
            <a:r>
              <a:rPr lang="en-GB" sz="2000" dirty="0"/>
              <a:t>as it centres the child’s interests and natural play choices, valuing the interconnected nature of development</a:t>
            </a:r>
            <a:r>
              <a:rPr lang="en-GB" sz="2000" dirty="0">
                <a:solidFill>
                  <a:srgbClr val="000000"/>
                </a:solidFill>
                <a:effectLst/>
                <a:ea typeface="Times New Roman" panose="02020603050405020304" pitchFamily="18" charset="0"/>
              </a:rPr>
              <a:t>. This can take many different forms and is not limited by a resource pack.</a:t>
            </a:r>
          </a:p>
          <a:p>
            <a:pPr marL="0" indent="0">
              <a:buNone/>
            </a:pPr>
            <a:r>
              <a:rPr lang="en-GB" sz="2000" b="1" dirty="0">
                <a:solidFill>
                  <a:srgbClr val="000000"/>
                </a:solidFill>
                <a:effectLst/>
                <a:ea typeface="Times New Roman" panose="02020603050405020304" pitchFamily="18" charset="0"/>
              </a:rPr>
              <a:t>Child centred and child led </a:t>
            </a:r>
            <a:r>
              <a:rPr lang="en-GB" sz="2000" dirty="0">
                <a:solidFill>
                  <a:srgbClr val="000000"/>
                </a:solidFill>
                <a:effectLst/>
                <a:ea typeface="Times New Roman" panose="02020603050405020304" pitchFamily="18" charset="0"/>
              </a:rPr>
              <a:t>as th</a:t>
            </a:r>
            <a:r>
              <a:rPr lang="en-GB" sz="2000" dirty="0">
                <a:solidFill>
                  <a:srgbClr val="000000"/>
                </a:solidFill>
                <a:ea typeface="Times New Roman" panose="02020603050405020304" pitchFamily="18" charset="0"/>
              </a:rPr>
              <a:t>e </a:t>
            </a:r>
            <a:r>
              <a:rPr lang="en-GB" sz="2000" dirty="0">
                <a:solidFill>
                  <a:srgbClr val="000000"/>
                </a:solidFill>
                <a:effectLst/>
                <a:ea typeface="Times New Roman" panose="02020603050405020304" pitchFamily="18" charset="0"/>
              </a:rPr>
              <a:t>interaction goes at the child’s pace and is led by them.</a:t>
            </a:r>
            <a:r>
              <a:rPr lang="en-GB" sz="2000" dirty="0"/>
              <a:t> You watch and then respond to what the child does </a:t>
            </a:r>
            <a:r>
              <a:rPr lang="en-GB" sz="2000" dirty="0">
                <a:solidFill>
                  <a:srgbClr val="000000"/>
                </a:solidFill>
                <a:ea typeface="Times New Roman" panose="02020603050405020304" pitchFamily="18" charset="0"/>
              </a:rPr>
              <a:t>by imitating and joining in. </a:t>
            </a:r>
            <a:r>
              <a:rPr lang="en-GB" sz="2000" dirty="0">
                <a:solidFill>
                  <a:srgbClr val="000000"/>
                </a:solidFill>
                <a:effectLst/>
                <a:ea typeface="Times New Roman" panose="02020603050405020304" pitchFamily="18" charset="0"/>
              </a:rPr>
              <a:t>The session stops when the child has had enough.</a:t>
            </a:r>
            <a:r>
              <a:rPr lang="en-GB" sz="2000" dirty="0">
                <a:ea typeface="Times New Roman" panose="02020603050405020304" pitchFamily="18" charset="0"/>
              </a:rPr>
              <a:t> </a:t>
            </a:r>
            <a:r>
              <a:rPr lang="en-GB" sz="2000" dirty="0">
                <a:solidFill>
                  <a:srgbClr val="000000"/>
                </a:solidFill>
                <a:effectLst/>
                <a:ea typeface="Times New Roman" panose="02020603050405020304" pitchFamily="18" charset="0"/>
              </a:rPr>
              <a:t>To start with, the interaction might last just a few minutes, but they get longer as the child’s skills develop.</a:t>
            </a:r>
          </a:p>
          <a:p>
            <a:pPr marL="0" indent="0">
              <a:buNone/>
            </a:pPr>
            <a:r>
              <a:rPr lang="en-GB" sz="2000" b="1" dirty="0">
                <a:solidFill>
                  <a:srgbClr val="000000"/>
                </a:solidFill>
                <a:ea typeface="Times New Roman" panose="02020603050405020304" pitchFamily="18" charset="0"/>
              </a:rPr>
              <a:t>Situates connection </a:t>
            </a:r>
            <a:r>
              <a:rPr lang="en-GB" sz="2000" dirty="0">
                <a:solidFill>
                  <a:srgbClr val="000000"/>
                </a:solidFill>
                <a:ea typeface="Times New Roman" panose="02020603050405020304" pitchFamily="18" charset="0"/>
              </a:rPr>
              <a:t>as a cornerstone for development, from which many other skills can be developed. Supports social communication respectfully and values individuals preferences for social interactions.</a:t>
            </a:r>
            <a:endParaRPr lang="en-GB" sz="2000" dirty="0">
              <a:effectLst/>
              <a:ea typeface="Times New Roman" panose="02020603050405020304" pitchFamily="18" charset="0"/>
            </a:endParaRPr>
          </a:p>
          <a:p>
            <a:pPr marL="0" indent="0">
              <a:buNone/>
            </a:pPr>
            <a:r>
              <a:rPr lang="en-GB" sz="2000" b="1" dirty="0">
                <a:solidFill>
                  <a:srgbClr val="000000"/>
                </a:solidFill>
                <a:effectLst/>
                <a:ea typeface="Times New Roman" panose="02020603050405020304" pitchFamily="18" charset="0"/>
              </a:rPr>
              <a:t>Celebratory </a:t>
            </a:r>
            <a:r>
              <a:rPr lang="en-GB" sz="2000" dirty="0">
                <a:solidFill>
                  <a:srgbClr val="000000"/>
                </a:solidFill>
                <a:effectLst/>
                <a:ea typeface="Times New Roman" panose="02020603050405020304" pitchFamily="18" charset="0"/>
              </a:rPr>
              <a:t>as it values a child's autonomy, skills, play choices and style. It meets the child at their level of development and can be used to reflect a journey of development.</a:t>
            </a:r>
            <a:endParaRPr lang="en-GB" sz="2000" dirty="0"/>
          </a:p>
        </p:txBody>
      </p:sp>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2628471" y="654854"/>
            <a:ext cx="6935057" cy="565150"/>
          </a:xfrm>
        </p:spPr>
        <p:txBody>
          <a:bodyPr/>
          <a:lstStyle/>
          <a:p>
            <a:pPr algn="ctr"/>
            <a:r>
              <a:rPr lang="en-GB" dirty="0"/>
              <a:t>Intensive Interactions as part of a whole setting approach</a:t>
            </a:r>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spTree>
    <p:extLst>
      <p:ext uri="{BB962C8B-B14F-4D97-AF65-F5344CB8AC3E}">
        <p14:creationId xmlns:p14="http://schemas.microsoft.com/office/powerpoint/2010/main" val="224545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2628471" y="654854"/>
            <a:ext cx="6935057" cy="565150"/>
          </a:xfrm>
        </p:spPr>
        <p:txBody>
          <a:bodyPr/>
          <a:lstStyle/>
          <a:p>
            <a:pPr algn="ctr"/>
            <a:r>
              <a:rPr lang="en-GB" dirty="0"/>
              <a:t>Clips and useful resources</a:t>
            </a:r>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pic>
        <p:nvPicPr>
          <p:cNvPr id="5" name="Content Placeholder 4">
            <a:extLst>
              <a:ext uri="{FF2B5EF4-FFF2-40B4-BE49-F238E27FC236}">
                <a16:creationId xmlns:a16="http://schemas.microsoft.com/office/drawing/2014/main" id="{C7355817-E2B9-054D-D19F-BD68631AB3D7}"/>
              </a:ext>
            </a:extLst>
          </p:cNvPr>
          <p:cNvPicPr>
            <a:picLocks noGrp="1" noChangeAspect="1"/>
          </p:cNvPicPr>
          <p:nvPr>
            <p:ph sz="quarter" idx="10"/>
          </p:nvPr>
        </p:nvPicPr>
        <p:blipFill rotWithShape="1">
          <a:blip r:embed="rId3"/>
          <a:srcRect l="2105" t="21076" r="79171" b="31652"/>
          <a:stretch/>
        </p:blipFill>
        <p:spPr bwMode="auto">
          <a:xfrm>
            <a:off x="902831" y="2373722"/>
            <a:ext cx="1725640" cy="2450633"/>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FCBBA09B-0521-6D22-923B-A1F50868DBC6}"/>
              </a:ext>
            </a:extLst>
          </p:cNvPr>
          <p:cNvSpPr txBox="1"/>
          <p:nvPr/>
        </p:nvSpPr>
        <p:spPr>
          <a:xfrm>
            <a:off x="3552289" y="2583377"/>
            <a:ext cx="6300627" cy="2585323"/>
          </a:xfrm>
          <a:prstGeom prst="rect">
            <a:avLst/>
          </a:prstGeom>
          <a:noFill/>
        </p:spPr>
        <p:txBody>
          <a:bodyPr wrap="square">
            <a:spAutoFit/>
          </a:bodyPr>
          <a:lstStyle/>
          <a:p>
            <a:r>
              <a:rPr lang="en-GB" dirty="0">
                <a:hlinkClick r:id="rId4"/>
              </a:rPr>
              <a:t>Dave Hewett on </a:t>
            </a:r>
            <a:r>
              <a:rPr lang="en-GB" dirty="0" err="1">
                <a:hlinkClick r:id="rId4"/>
              </a:rPr>
              <a:t>youtube</a:t>
            </a:r>
            <a:r>
              <a:rPr lang="en-GB" dirty="0"/>
              <a:t> – clips and more information</a:t>
            </a:r>
          </a:p>
          <a:p>
            <a:endParaRPr lang="en-GB" dirty="0"/>
          </a:p>
          <a:p>
            <a:r>
              <a:rPr lang="en-GB" dirty="0">
                <a:hlinkClick r:id="rId5"/>
              </a:rPr>
              <a:t>Intensive Interaction Foundation</a:t>
            </a:r>
            <a:endParaRPr lang="en-GB" dirty="0"/>
          </a:p>
          <a:p>
            <a:endParaRPr lang="en-GB" dirty="0"/>
          </a:p>
          <a:p>
            <a:r>
              <a:rPr lang="en-GB" dirty="0">
                <a:hlinkClick r:id="rId6"/>
              </a:rPr>
              <a:t>Rosie and her dad clip</a:t>
            </a:r>
            <a:endParaRPr lang="en-GB" dirty="0"/>
          </a:p>
          <a:p>
            <a:endParaRPr lang="en-GB" dirty="0"/>
          </a:p>
          <a:p>
            <a:r>
              <a:rPr lang="en-GB" dirty="0">
                <a:hlinkClick r:id="rId7"/>
              </a:rPr>
              <a:t>Esme and the gardening tray </a:t>
            </a:r>
            <a:endParaRPr lang="en-GB" dirty="0"/>
          </a:p>
          <a:p>
            <a:endParaRPr lang="en-GB" dirty="0"/>
          </a:p>
          <a:p>
            <a:r>
              <a:rPr lang="en-GB" dirty="0">
                <a:hlinkClick r:id="rId8"/>
              </a:rPr>
              <a:t>Mencap information sheet</a:t>
            </a:r>
            <a:r>
              <a:rPr lang="en-GB" dirty="0"/>
              <a:t> on Intensive Interactions</a:t>
            </a:r>
          </a:p>
        </p:txBody>
      </p:sp>
    </p:spTree>
    <p:extLst>
      <p:ext uri="{BB962C8B-B14F-4D97-AF65-F5344CB8AC3E}">
        <p14:creationId xmlns:p14="http://schemas.microsoft.com/office/powerpoint/2010/main" val="327929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sp>
        <p:nvSpPr>
          <p:cNvPr id="11" name="Text Placeholder 10">
            <a:extLst>
              <a:ext uri="{FF2B5EF4-FFF2-40B4-BE49-F238E27FC236}">
                <a16:creationId xmlns:a16="http://schemas.microsoft.com/office/drawing/2014/main" id="{B36C3E3A-2C4C-F6B9-397D-85B9190BAAFF}"/>
              </a:ext>
            </a:extLst>
          </p:cNvPr>
          <p:cNvSpPr>
            <a:spLocks noGrp="1"/>
          </p:cNvSpPr>
          <p:nvPr>
            <p:ph type="body" sz="quarter" idx="11"/>
          </p:nvPr>
        </p:nvSpPr>
        <p:spPr>
          <a:xfrm>
            <a:off x="1889919" y="6069334"/>
            <a:ext cx="8412162" cy="565150"/>
          </a:xfrm>
        </p:spPr>
        <p:txBody>
          <a:bodyPr/>
          <a:lstStyle/>
          <a:p>
            <a:pPr algn="ctr"/>
            <a:r>
              <a:rPr lang="en-GB"/>
              <a:t>Using Now and Next boards</a:t>
            </a:r>
            <a:endParaRPr lang="en-GB" dirty="0"/>
          </a:p>
        </p:txBody>
      </p:sp>
      <p:pic>
        <p:nvPicPr>
          <p:cNvPr id="2052" name="Picture 4" descr="Amazon.co.uk: Now And Next Board">
            <a:extLst>
              <a:ext uri="{FF2B5EF4-FFF2-40B4-BE49-F238E27FC236}">
                <a16:creationId xmlns:a16="http://schemas.microsoft.com/office/drawing/2014/main" id="{D68320EF-02C9-2A8A-49F5-27CFD611660F}"/>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2671282" y="689675"/>
            <a:ext cx="6072026" cy="457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358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B3B00-0595-1016-B1F8-63F761112E33}"/>
              </a:ext>
            </a:extLst>
          </p:cNvPr>
          <p:cNvSpPr>
            <a:spLocks noGrp="1"/>
          </p:cNvSpPr>
          <p:nvPr>
            <p:ph sz="quarter" idx="10"/>
          </p:nvPr>
        </p:nvSpPr>
        <p:spPr/>
        <p:txBody>
          <a:bodyPr/>
          <a:lstStyle/>
          <a:p>
            <a:pPr marL="0" indent="0" algn="ctr">
              <a:buNone/>
            </a:pPr>
            <a:r>
              <a:rPr lang="en-GB" sz="2000" dirty="0">
                <a:effectLst/>
                <a:ea typeface="Calibri" panose="020F0502020204030204" pitchFamily="34" charset="0"/>
              </a:rPr>
              <a:t>A now and next board is a visual aid to help children sequence events and transition from one activity to another. The ‘Now’ section goes on the left, and the ‘Next’ section goes on the right. There is also room on the back for any ‘Finished’ pictures.</a:t>
            </a:r>
          </a:p>
          <a:p>
            <a:pPr marL="0" indent="0">
              <a:buNone/>
            </a:pPr>
            <a:endParaRPr lang="en-GB" dirty="0"/>
          </a:p>
        </p:txBody>
      </p:sp>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2628471" y="654854"/>
            <a:ext cx="6935057" cy="565150"/>
          </a:xfrm>
        </p:spPr>
        <p:txBody>
          <a:bodyPr/>
          <a:lstStyle/>
          <a:p>
            <a:r>
              <a:rPr lang="en-GB" dirty="0"/>
              <a:t>What are Now and Next Boards?</a:t>
            </a:r>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pic>
        <p:nvPicPr>
          <p:cNvPr id="5" name="Picture 4">
            <a:extLst>
              <a:ext uri="{FF2B5EF4-FFF2-40B4-BE49-F238E27FC236}">
                <a16:creationId xmlns:a16="http://schemas.microsoft.com/office/drawing/2014/main" id="{3AFFEE14-1EA9-6256-1B41-D9579BEB935E}"/>
              </a:ext>
            </a:extLst>
          </p:cNvPr>
          <p:cNvPicPr>
            <a:picLocks noChangeAspect="1"/>
          </p:cNvPicPr>
          <p:nvPr/>
        </p:nvPicPr>
        <p:blipFill>
          <a:blip r:embed="rId3"/>
          <a:stretch>
            <a:fillRect/>
          </a:stretch>
        </p:blipFill>
        <p:spPr>
          <a:xfrm>
            <a:off x="3526263" y="2860577"/>
            <a:ext cx="4456758" cy="3342569"/>
          </a:xfrm>
          <a:prstGeom prst="rect">
            <a:avLst/>
          </a:prstGeom>
        </p:spPr>
      </p:pic>
    </p:spTree>
    <p:extLst>
      <p:ext uri="{BB962C8B-B14F-4D97-AF65-F5344CB8AC3E}">
        <p14:creationId xmlns:p14="http://schemas.microsoft.com/office/powerpoint/2010/main" val="1229507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B3B00-0595-1016-B1F8-63F761112E33}"/>
              </a:ext>
            </a:extLst>
          </p:cNvPr>
          <p:cNvSpPr>
            <a:spLocks noGrp="1"/>
          </p:cNvSpPr>
          <p:nvPr>
            <p:ph sz="quarter" idx="10"/>
          </p:nvPr>
        </p:nvSpPr>
        <p:spPr>
          <a:xfrm>
            <a:off x="865188" y="1399748"/>
            <a:ext cx="10631488" cy="5175713"/>
          </a:xfrm>
        </p:spPr>
        <p:txBody>
          <a:bodyPr/>
          <a:lstStyle/>
          <a:p>
            <a:pPr marL="0" indent="0">
              <a:buNone/>
            </a:pPr>
            <a:r>
              <a:rPr lang="en-GB" sz="2200" dirty="0"/>
              <a:t>1.30pm – 2.25pm</a:t>
            </a:r>
          </a:p>
          <a:p>
            <a:r>
              <a:rPr lang="en-GB" sz="2200" dirty="0"/>
              <a:t>Welcome, Introductions and Housekeeping</a:t>
            </a:r>
          </a:p>
          <a:p>
            <a:r>
              <a:rPr lang="en-GB" sz="2200" dirty="0"/>
              <a:t>Fi Murray presentation– Specialist SALT PCN Team</a:t>
            </a:r>
          </a:p>
          <a:p>
            <a:r>
              <a:rPr lang="en-GB" sz="2200" dirty="0"/>
              <a:t>Makaton: an inclusive, whole setting approach - Bobbie</a:t>
            </a:r>
          </a:p>
          <a:p>
            <a:r>
              <a:rPr lang="en-GB" sz="2200" dirty="0"/>
              <a:t>Intensive Interactions in Early Years Settings - Lizzie</a:t>
            </a:r>
          </a:p>
          <a:p>
            <a:r>
              <a:rPr lang="en-GB" sz="2200" dirty="0"/>
              <a:t>Using Now and Next Boards – Sam</a:t>
            </a:r>
          </a:p>
          <a:p>
            <a:pPr marL="0" indent="0">
              <a:buNone/>
            </a:pPr>
            <a:r>
              <a:rPr lang="en-GB" sz="2200" dirty="0"/>
              <a:t>2.25pm  – 2.40pm</a:t>
            </a:r>
          </a:p>
          <a:p>
            <a:r>
              <a:rPr lang="en-GB" sz="2200" dirty="0"/>
              <a:t>Break</a:t>
            </a:r>
          </a:p>
          <a:p>
            <a:pPr marL="0" indent="0">
              <a:buNone/>
            </a:pPr>
            <a:r>
              <a:rPr lang="en-GB" sz="2200" dirty="0"/>
              <a:t>2.40pm -   4.20pm</a:t>
            </a:r>
          </a:p>
          <a:p>
            <a:r>
              <a:rPr lang="en-GB" sz="2200" dirty="0"/>
              <a:t>Practical group activities</a:t>
            </a:r>
          </a:p>
          <a:p>
            <a:pPr marL="0" indent="0">
              <a:buNone/>
            </a:pPr>
            <a:r>
              <a:rPr lang="en-GB" sz="2200" dirty="0"/>
              <a:t>4.20pm – 4.30pm </a:t>
            </a:r>
          </a:p>
          <a:p>
            <a:r>
              <a:rPr lang="en-GB" sz="2200" dirty="0"/>
              <a:t>Final thoughts and finish</a:t>
            </a:r>
          </a:p>
        </p:txBody>
      </p:sp>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2628471" y="654854"/>
            <a:ext cx="6935057" cy="565150"/>
          </a:xfrm>
        </p:spPr>
        <p:txBody>
          <a:bodyPr/>
          <a:lstStyle/>
          <a:p>
            <a:pPr algn="ctr"/>
            <a:r>
              <a:rPr lang="en-GB" dirty="0"/>
              <a:t>Order of the session</a:t>
            </a:r>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0765" cy="1399748"/>
          </a:xfrm>
          <a:prstGeom prst="rect">
            <a:avLst/>
          </a:prstGeom>
        </p:spPr>
      </p:pic>
    </p:spTree>
    <p:extLst>
      <p:ext uri="{BB962C8B-B14F-4D97-AF65-F5344CB8AC3E}">
        <p14:creationId xmlns:p14="http://schemas.microsoft.com/office/powerpoint/2010/main" val="1473931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2628471" y="654854"/>
            <a:ext cx="6935057" cy="565150"/>
          </a:xfrm>
        </p:spPr>
        <p:txBody>
          <a:bodyPr/>
          <a:lstStyle/>
          <a:p>
            <a:r>
              <a:rPr lang="en-GB" dirty="0"/>
              <a:t>What are Now and Next Boards?</a:t>
            </a:r>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pic>
        <p:nvPicPr>
          <p:cNvPr id="5" name="Content Placeholder 4" descr="Early Years Children Objects of Reference Learning – Turney School">
            <a:extLst>
              <a:ext uri="{FF2B5EF4-FFF2-40B4-BE49-F238E27FC236}">
                <a16:creationId xmlns:a16="http://schemas.microsoft.com/office/drawing/2014/main" id="{57AF52E7-FC1B-4DEB-5052-75CE29918581}"/>
              </a:ext>
            </a:extLst>
          </p:cNvPr>
          <p:cNvPicPr>
            <a:picLocks noGrp="1" noChangeAspect="1"/>
          </p:cNvPicPr>
          <p:nvPr>
            <p:ph sz="quarter" idx="10"/>
          </p:nvPr>
        </p:nvPicPr>
        <p:blipFill>
          <a:blip r:embed="rId4" cstate="print">
            <a:extLst>
              <a:ext uri="{28A0092B-C50C-407E-A947-70E740481C1C}">
                <a14:useLocalDpi xmlns:a14="http://schemas.microsoft.com/office/drawing/2010/main" val="0"/>
              </a:ext>
            </a:extLst>
          </a:blip>
          <a:srcRect/>
          <a:stretch>
            <a:fillRect/>
          </a:stretch>
        </p:blipFill>
        <p:spPr bwMode="auto">
          <a:xfrm>
            <a:off x="1534168" y="1527141"/>
            <a:ext cx="2734335" cy="2049473"/>
          </a:xfrm>
          <a:prstGeom prst="rect">
            <a:avLst/>
          </a:prstGeom>
          <a:noFill/>
          <a:ln>
            <a:noFill/>
          </a:ln>
        </p:spPr>
      </p:pic>
      <p:pic>
        <p:nvPicPr>
          <p:cNvPr id="6" name="Picture 5" descr="Wyre Forest Special School - Now &amp; Next Board">
            <a:extLst>
              <a:ext uri="{FF2B5EF4-FFF2-40B4-BE49-F238E27FC236}">
                <a16:creationId xmlns:a16="http://schemas.microsoft.com/office/drawing/2014/main" id="{E5889B95-C44A-D8EB-3CFD-89DAF061C28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2109" y="1527141"/>
            <a:ext cx="3327782" cy="2049472"/>
          </a:xfrm>
          <a:prstGeom prst="rect">
            <a:avLst/>
          </a:prstGeom>
          <a:noFill/>
          <a:ln>
            <a:noFill/>
          </a:ln>
        </p:spPr>
      </p:pic>
      <p:pic>
        <p:nvPicPr>
          <p:cNvPr id="7" name="Picture 6">
            <a:extLst>
              <a:ext uri="{FF2B5EF4-FFF2-40B4-BE49-F238E27FC236}">
                <a16:creationId xmlns:a16="http://schemas.microsoft.com/office/drawing/2014/main" id="{77DE8447-27FF-F518-BE91-541C83402F90}"/>
              </a:ext>
            </a:extLst>
          </p:cNvPr>
          <p:cNvPicPr>
            <a:picLocks noChangeAspect="1"/>
          </p:cNvPicPr>
          <p:nvPr/>
        </p:nvPicPr>
        <p:blipFill>
          <a:blip r:embed="rId6"/>
          <a:stretch>
            <a:fillRect/>
          </a:stretch>
        </p:blipFill>
        <p:spPr>
          <a:xfrm>
            <a:off x="7804516" y="1527141"/>
            <a:ext cx="2734335" cy="2050752"/>
          </a:xfrm>
          <a:prstGeom prst="rect">
            <a:avLst/>
          </a:prstGeom>
        </p:spPr>
      </p:pic>
      <p:pic>
        <p:nvPicPr>
          <p:cNvPr id="8" name="Picture 7">
            <a:extLst>
              <a:ext uri="{FF2B5EF4-FFF2-40B4-BE49-F238E27FC236}">
                <a16:creationId xmlns:a16="http://schemas.microsoft.com/office/drawing/2014/main" id="{E61DABAB-170A-8E85-3E35-56B5B82BF120}"/>
              </a:ext>
            </a:extLst>
          </p:cNvPr>
          <p:cNvPicPr>
            <a:picLocks noChangeAspect="1"/>
          </p:cNvPicPr>
          <p:nvPr/>
        </p:nvPicPr>
        <p:blipFill rotWithShape="1">
          <a:blip r:embed="rId7"/>
          <a:srcRect l="16352" t="11591" r="16634" b="14260"/>
          <a:stretch/>
        </p:blipFill>
        <p:spPr>
          <a:xfrm>
            <a:off x="2982824" y="3709091"/>
            <a:ext cx="2734335" cy="1985651"/>
          </a:xfrm>
          <a:prstGeom prst="rect">
            <a:avLst/>
          </a:prstGeom>
        </p:spPr>
      </p:pic>
      <p:pic>
        <p:nvPicPr>
          <p:cNvPr id="9" name="Picture 8">
            <a:extLst>
              <a:ext uri="{FF2B5EF4-FFF2-40B4-BE49-F238E27FC236}">
                <a16:creationId xmlns:a16="http://schemas.microsoft.com/office/drawing/2014/main" id="{249FB2EA-37F3-3E52-602C-DB8327874598}"/>
              </a:ext>
            </a:extLst>
          </p:cNvPr>
          <p:cNvPicPr>
            <a:picLocks noChangeAspect="1"/>
          </p:cNvPicPr>
          <p:nvPr/>
        </p:nvPicPr>
        <p:blipFill>
          <a:blip r:embed="rId8"/>
          <a:stretch>
            <a:fillRect/>
          </a:stretch>
        </p:blipFill>
        <p:spPr>
          <a:xfrm>
            <a:off x="5860524" y="3716797"/>
            <a:ext cx="2646478" cy="1986712"/>
          </a:xfrm>
          <a:prstGeom prst="rect">
            <a:avLst/>
          </a:prstGeom>
        </p:spPr>
      </p:pic>
      <p:sp>
        <p:nvSpPr>
          <p:cNvPr id="2" name="TextBox 1">
            <a:extLst>
              <a:ext uri="{FF2B5EF4-FFF2-40B4-BE49-F238E27FC236}">
                <a16:creationId xmlns:a16="http://schemas.microsoft.com/office/drawing/2014/main" id="{2B1748E8-AA19-29F1-4D2E-C92DD619081A}"/>
              </a:ext>
            </a:extLst>
          </p:cNvPr>
          <p:cNvSpPr txBox="1"/>
          <p:nvPr/>
        </p:nvSpPr>
        <p:spPr>
          <a:xfrm>
            <a:off x="462337" y="3709091"/>
            <a:ext cx="1970765" cy="369332"/>
          </a:xfrm>
          <a:prstGeom prst="rect">
            <a:avLst/>
          </a:prstGeom>
          <a:noFill/>
        </p:spPr>
        <p:txBody>
          <a:bodyPr wrap="square" rtlCol="0">
            <a:spAutoFit/>
          </a:bodyPr>
          <a:lstStyle/>
          <a:p>
            <a:r>
              <a:rPr lang="en-GB" dirty="0"/>
              <a:t>Objects</a:t>
            </a:r>
          </a:p>
        </p:txBody>
      </p:sp>
      <p:sp>
        <p:nvSpPr>
          <p:cNvPr id="10" name="TextBox 9">
            <a:extLst>
              <a:ext uri="{FF2B5EF4-FFF2-40B4-BE49-F238E27FC236}">
                <a16:creationId xmlns:a16="http://schemas.microsoft.com/office/drawing/2014/main" id="{0863322F-D77C-6B23-15D8-9C64EE40EE8E}"/>
              </a:ext>
            </a:extLst>
          </p:cNvPr>
          <p:cNvSpPr txBox="1"/>
          <p:nvPr/>
        </p:nvSpPr>
        <p:spPr>
          <a:xfrm>
            <a:off x="7183763" y="1092573"/>
            <a:ext cx="1970765" cy="369332"/>
          </a:xfrm>
          <a:prstGeom prst="rect">
            <a:avLst/>
          </a:prstGeom>
          <a:noFill/>
        </p:spPr>
        <p:txBody>
          <a:bodyPr wrap="square" rtlCol="0">
            <a:spAutoFit/>
          </a:bodyPr>
          <a:lstStyle/>
          <a:p>
            <a:r>
              <a:rPr lang="en-GB" dirty="0"/>
              <a:t>Photographs</a:t>
            </a:r>
          </a:p>
        </p:txBody>
      </p:sp>
      <p:sp>
        <p:nvSpPr>
          <p:cNvPr id="12" name="TextBox 11">
            <a:extLst>
              <a:ext uri="{FF2B5EF4-FFF2-40B4-BE49-F238E27FC236}">
                <a16:creationId xmlns:a16="http://schemas.microsoft.com/office/drawing/2014/main" id="{A7B7249F-9FF8-922A-273A-A2DA138B534D}"/>
              </a:ext>
            </a:extLst>
          </p:cNvPr>
          <p:cNvSpPr txBox="1"/>
          <p:nvPr/>
        </p:nvSpPr>
        <p:spPr>
          <a:xfrm>
            <a:off x="9218214" y="4295001"/>
            <a:ext cx="1970765" cy="369332"/>
          </a:xfrm>
          <a:prstGeom prst="rect">
            <a:avLst/>
          </a:prstGeom>
          <a:noFill/>
        </p:spPr>
        <p:txBody>
          <a:bodyPr wrap="square" rtlCol="0">
            <a:spAutoFit/>
          </a:bodyPr>
          <a:lstStyle/>
          <a:p>
            <a:r>
              <a:rPr lang="en-GB" dirty="0"/>
              <a:t>Pictures/Symbols</a:t>
            </a:r>
          </a:p>
        </p:txBody>
      </p:sp>
      <p:sp>
        <p:nvSpPr>
          <p:cNvPr id="13" name="TextBox 12">
            <a:extLst>
              <a:ext uri="{FF2B5EF4-FFF2-40B4-BE49-F238E27FC236}">
                <a16:creationId xmlns:a16="http://schemas.microsoft.com/office/drawing/2014/main" id="{2903C1CA-9D60-0485-3F7D-D64335F9F4EE}"/>
              </a:ext>
            </a:extLst>
          </p:cNvPr>
          <p:cNvSpPr txBox="1"/>
          <p:nvPr/>
        </p:nvSpPr>
        <p:spPr>
          <a:xfrm>
            <a:off x="807049" y="4933485"/>
            <a:ext cx="1970765" cy="646331"/>
          </a:xfrm>
          <a:prstGeom prst="rect">
            <a:avLst/>
          </a:prstGeom>
          <a:noFill/>
        </p:spPr>
        <p:txBody>
          <a:bodyPr wrap="square" rtlCol="0">
            <a:spAutoFit/>
          </a:bodyPr>
          <a:lstStyle/>
          <a:p>
            <a:r>
              <a:rPr lang="en-GB" dirty="0"/>
              <a:t>Black and White Line Drawings</a:t>
            </a:r>
          </a:p>
        </p:txBody>
      </p:sp>
      <p:sp>
        <p:nvSpPr>
          <p:cNvPr id="16" name="Arrow: Right 15">
            <a:extLst>
              <a:ext uri="{FF2B5EF4-FFF2-40B4-BE49-F238E27FC236}">
                <a16:creationId xmlns:a16="http://schemas.microsoft.com/office/drawing/2014/main" id="{EDF26D71-8B76-3080-E6C4-4DFA36DEF081}"/>
              </a:ext>
            </a:extLst>
          </p:cNvPr>
          <p:cNvSpPr/>
          <p:nvPr/>
        </p:nvSpPr>
        <p:spPr>
          <a:xfrm rot="19425528">
            <a:off x="1291990" y="3337265"/>
            <a:ext cx="1501850" cy="200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CEC85C2A-3FDC-E14A-54BF-9B0EDFE37822}"/>
              </a:ext>
            </a:extLst>
          </p:cNvPr>
          <p:cNvSpPr/>
          <p:nvPr/>
        </p:nvSpPr>
        <p:spPr>
          <a:xfrm rot="8734350">
            <a:off x="5674834" y="1684185"/>
            <a:ext cx="1501850" cy="200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5E250A83-C292-E663-DF12-DD2EB4682108}"/>
              </a:ext>
            </a:extLst>
          </p:cNvPr>
          <p:cNvSpPr/>
          <p:nvPr/>
        </p:nvSpPr>
        <p:spPr>
          <a:xfrm rot="19425528">
            <a:off x="2349811" y="5102560"/>
            <a:ext cx="936159" cy="222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C3E7145D-6A64-0FB8-3298-CAFB59E59C9B}"/>
              </a:ext>
            </a:extLst>
          </p:cNvPr>
          <p:cNvSpPr/>
          <p:nvPr/>
        </p:nvSpPr>
        <p:spPr>
          <a:xfrm rot="9669420">
            <a:off x="8169444" y="4712088"/>
            <a:ext cx="1087493" cy="182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AD63BA0-2C0F-A0AF-41F1-4474AE24CF2C}"/>
              </a:ext>
            </a:extLst>
          </p:cNvPr>
          <p:cNvSpPr txBox="1"/>
          <p:nvPr/>
        </p:nvSpPr>
        <p:spPr>
          <a:xfrm>
            <a:off x="349321" y="5948737"/>
            <a:ext cx="11568701" cy="671915"/>
          </a:xfrm>
          <a:prstGeom prst="rect">
            <a:avLst/>
          </a:prstGeom>
          <a:noFill/>
        </p:spPr>
        <p:txBody>
          <a:bodyPr wrap="square" rtlCol="0">
            <a:spAutoFit/>
          </a:bodyPr>
          <a:lstStyle/>
          <a:p>
            <a:pPr lvl="0" algn="ctr">
              <a:lnSpc>
                <a:spcPct val="107000"/>
              </a:lnSpc>
              <a:spcAft>
                <a:spcPts val="800"/>
              </a:spcAft>
              <a:tabLst>
                <a:tab pos="457200" algn="l"/>
              </a:tabLst>
            </a:pPr>
            <a:r>
              <a:rPr lang="en-GB" dirty="0">
                <a:latin typeface="Arial" panose="020B0604020202020204" pitchFamily="34" charset="0"/>
                <a:ea typeface="Calibri" panose="020F0502020204030204" pitchFamily="34" charset="0"/>
                <a:cs typeface="Arial" panose="020B0604020202020204" pitchFamily="34" charset="0"/>
              </a:rPr>
              <a:t>C</a:t>
            </a:r>
            <a:r>
              <a:rPr lang="en-GB" sz="1800" dirty="0">
                <a:effectLst/>
                <a:latin typeface="Arial" panose="020B0604020202020204" pitchFamily="34" charset="0"/>
                <a:ea typeface="Calibri" panose="020F0502020204030204" pitchFamily="34" charset="0"/>
                <a:cs typeface="Arial" panose="020B0604020202020204" pitchFamily="34" charset="0"/>
              </a:rPr>
              <a:t>hildren’s understanding of visuals develops in the following order: Objects, Small World Objects, Photographs, Pictures/Symbols, Black and White Line Drawings, Words, Phrases and Sentences</a:t>
            </a:r>
          </a:p>
        </p:txBody>
      </p:sp>
    </p:spTree>
    <p:extLst>
      <p:ext uri="{BB962C8B-B14F-4D97-AF65-F5344CB8AC3E}">
        <p14:creationId xmlns:p14="http://schemas.microsoft.com/office/powerpoint/2010/main" val="1161560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B3B00-0595-1016-B1F8-63F761112E33}"/>
              </a:ext>
            </a:extLst>
          </p:cNvPr>
          <p:cNvSpPr>
            <a:spLocks noGrp="1"/>
          </p:cNvSpPr>
          <p:nvPr>
            <p:ph sz="quarter" idx="10"/>
          </p:nvPr>
        </p:nvSpPr>
        <p:spPr>
          <a:xfrm>
            <a:off x="875462" y="2082964"/>
            <a:ext cx="10631488" cy="2692072"/>
          </a:xfrm>
        </p:spPr>
        <p:txBody>
          <a:bodyPr/>
          <a:lstStyle/>
          <a:p>
            <a:r>
              <a:rPr lang="en-GB" dirty="0"/>
              <a:t>Children can have reduced anxiety around transitions.</a:t>
            </a:r>
          </a:p>
          <a:p>
            <a:r>
              <a:rPr lang="en-GB" dirty="0"/>
              <a:t>Children can have reduced frustration around transitions.</a:t>
            </a:r>
          </a:p>
          <a:p>
            <a:r>
              <a:rPr lang="en-GB" dirty="0"/>
              <a:t>Children can develop sequencing skills and familiarity around routines.</a:t>
            </a:r>
          </a:p>
          <a:p>
            <a:r>
              <a:rPr lang="en-GB" dirty="0"/>
              <a:t>Children are supported to engage in activities.</a:t>
            </a:r>
          </a:p>
          <a:p>
            <a:r>
              <a:rPr lang="en-GB" dirty="0"/>
              <a:t>Children can be prepared for changes in a routine which might be out of the ordinary. </a:t>
            </a:r>
          </a:p>
          <a:p>
            <a:pPr marL="0" indent="0">
              <a:buNone/>
            </a:pPr>
            <a:endParaRPr lang="en-GB" dirty="0"/>
          </a:p>
          <a:p>
            <a:endParaRPr lang="en-GB" dirty="0"/>
          </a:p>
        </p:txBody>
      </p:sp>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2628471" y="654854"/>
            <a:ext cx="6935057" cy="565150"/>
          </a:xfrm>
        </p:spPr>
        <p:txBody>
          <a:bodyPr/>
          <a:lstStyle/>
          <a:p>
            <a:r>
              <a:rPr lang="en-GB" dirty="0"/>
              <a:t>Why are Now and Next Boards important?</a:t>
            </a:r>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spTree>
    <p:extLst>
      <p:ext uri="{BB962C8B-B14F-4D97-AF65-F5344CB8AC3E}">
        <p14:creationId xmlns:p14="http://schemas.microsoft.com/office/powerpoint/2010/main" val="3775656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1B69B7-6217-E220-EF5B-0CB862C96053}"/>
              </a:ext>
            </a:extLst>
          </p:cNvPr>
          <p:cNvSpPr>
            <a:spLocks noGrp="1"/>
          </p:cNvSpPr>
          <p:nvPr>
            <p:ph sz="quarter" idx="10"/>
          </p:nvPr>
        </p:nvSpPr>
        <p:spPr/>
        <p:txBody>
          <a:bodyPr/>
          <a:lstStyle/>
          <a:p>
            <a:r>
              <a:rPr lang="en-GB" dirty="0"/>
              <a:t>Come down to the child’s level</a:t>
            </a:r>
          </a:p>
          <a:p>
            <a:r>
              <a:rPr lang="en-GB" dirty="0"/>
              <a:t>Gain their attention </a:t>
            </a:r>
            <a:r>
              <a:rPr lang="en-GB" dirty="0" err="1"/>
              <a:t>e.g</a:t>
            </a:r>
            <a:r>
              <a:rPr lang="en-GB" dirty="0"/>
              <a:t> Using Makaton and “Look”, encouraging their hand to touch the pictures, using a motivating voice. </a:t>
            </a:r>
          </a:p>
          <a:p>
            <a:r>
              <a:rPr lang="en-GB" dirty="0"/>
              <a:t>Using simple direct language “Snack is finished, Now is garden, Next is story”. </a:t>
            </a:r>
          </a:p>
          <a:p>
            <a:r>
              <a:rPr lang="en-GB" dirty="0"/>
              <a:t>Swap pictures over in front of the child or encourage them to pull off pictures themselves.</a:t>
            </a:r>
          </a:p>
          <a:p>
            <a:r>
              <a:rPr lang="en-GB" dirty="0"/>
              <a:t>Finished pictures can go on the back of the board to stop them getting lost. </a:t>
            </a:r>
          </a:p>
        </p:txBody>
      </p:sp>
      <p:sp>
        <p:nvSpPr>
          <p:cNvPr id="3" name="Text Placeholder 2">
            <a:extLst>
              <a:ext uri="{FF2B5EF4-FFF2-40B4-BE49-F238E27FC236}">
                <a16:creationId xmlns:a16="http://schemas.microsoft.com/office/drawing/2014/main" id="{232B6C64-B441-622D-2181-9357379898E8}"/>
              </a:ext>
            </a:extLst>
          </p:cNvPr>
          <p:cNvSpPr>
            <a:spLocks noGrp="1"/>
          </p:cNvSpPr>
          <p:nvPr>
            <p:ph type="body" sz="quarter" idx="11"/>
          </p:nvPr>
        </p:nvSpPr>
        <p:spPr>
          <a:xfrm>
            <a:off x="1889919" y="791477"/>
            <a:ext cx="8412162" cy="565150"/>
          </a:xfrm>
        </p:spPr>
        <p:txBody>
          <a:bodyPr/>
          <a:lstStyle/>
          <a:p>
            <a:r>
              <a:rPr lang="en-GB" dirty="0"/>
              <a:t>Now and Next boards for the individual child</a:t>
            </a:r>
          </a:p>
        </p:txBody>
      </p:sp>
      <p:pic>
        <p:nvPicPr>
          <p:cNvPr id="4" name="Picture 3" descr="A picture containing company name&#10;&#10;Description automatically generated">
            <a:extLst>
              <a:ext uri="{FF2B5EF4-FFF2-40B4-BE49-F238E27FC236}">
                <a16:creationId xmlns:a16="http://schemas.microsoft.com/office/drawing/2014/main" id="{248FC029-DB97-FF00-4EAA-34F732088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spTree>
    <p:extLst>
      <p:ext uri="{BB962C8B-B14F-4D97-AF65-F5344CB8AC3E}">
        <p14:creationId xmlns:p14="http://schemas.microsoft.com/office/powerpoint/2010/main" val="327712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B3B00-0595-1016-B1F8-63F761112E33}"/>
              </a:ext>
            </a:extLst>
          </p:cNvPr>
          <p:cNvSpPr>
            <a:spLocks noGrp="1"/>
          </p:cNvSpPr>
          <p:nvPr>
            <p:ph sz="quarter" idx="10"/>
          </p:nvPr>
        </p:nvSpPr>
        <p:spPr>
          <a:xfrm>
            <a:off x="854914" y="2231939"/>
            <a:ext cx="10631488" cy="2394121"/>
          </a:xfrm>
        </p:spPr>
        <p:txBody>
          <a:bodyPr/>
          <a:lstStyle/>
          <a:p>
            <a:r>
              <a:rPr lang="en-GB" dirty="0"/>
              <a:t>Can be used with the whole group</a:t>
            </a:r>
          </a:p>
          <a:p>
            <a:r>
              <a:rPr lang="en-GB" dirty="0"/>
              <a:t>Can be used to prepare for transitions within consistent daily routines.</a:t>
            </a:r>
          </a:p>
          <a:p>
            <a:r>
              <a:rPr lang="en-GB" dirty="0"/>
              <a:t>Can be used to encourage children’s participation in activities which they find difficult.</a:t>
            </a:r>
          </a:p>
          <a:p>
            <a:r>
              <a:rPr lang="en-GB" dirty="0"/>
              <a:t>Supports settings to use consistent language around transitions and routines.</a:t>
            </a:r>
          </a:p>
          <a:p>
            <a:endParaRPr lang="en-GB" dirty="0"/>
          </a:p>
        </p:txBody>
      </p:sp>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1982912" y="654854"/>
            <a:ext cx="8209051" cy="565150"/>
          </a:xfrm>
        </p:spPr>
        <p:txBody>
          <a:bodyPr/>
          <a:lstStyle/>
          <a:p>
            <a:pPr algn="ctr"/>
            <a:r>
              <a:rPr lang="en-GB" dirty="0">
                <a:effectLst/>
                <a:ea typeface="Calibri" panose="020F0502020204030204" pitchFamily="34" charset="0"/>
              </a:rPr>
              <a:t>How can it be used to support a whole setting approach to inclusion?</a:t>
            </a:r>
          </a:p>
          <a:p>
            <a:endParaRPr lang="en-GB" dirty="0"/>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spTree>
    <p:extLst>
      <p:ext uri="{BB962C8B-B14F-4D97-AF65-F5344CB8AC3E}">
        <p14:creationId xmlns:p14="http://schemas.microsoft.com/office/powerpoint/2010/main" val="66038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2628471" y="654854"/>
            <a:ext cx="7347736" cy="565150"/>
          </a:xfrm>
        </p:spPr>
        <p:txBody>
          <a:bodyPr/>
          <a:lstStyle/>
          <a:p>
            <a:r>
              <a:rPr lang="en-GB" dirty="0"/>
              <a:t>The use of timers with now and next boards</a:t>
            </a:r>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pic>
        <p:nvPicPr>
          <p:cNvPr id="5" name="Content Placeholder 4" descr="Large Pack of 3 Sand Timers - EYFS Maths from Early Years Resources UK">
            <a:extLst>
              <a:ext uri="{FF2B5EF4-FFF2-40B4-BE49-F238E27FC236}">
                <a16:creationId xmlns:a16="http://schemas.microsoft.com/office/drawing/2014/main" id="{DA4CB2DD-4EB3-955F-0EA3-74939A448314}"/>
              </a:ext>
            </a:extLst>
          </p:cNvPr>
          <p:cNvPicPr>
            <a:picLocks noGrp="1" noChangeAspect="1"/>
          </p:cNvPicPr>
          <p:nvPr>
            <p:ph sz="quarter" idx="10"/>
          </p:nvPr>
        </p:nvPicPr>
        <p:blipFill>
          <a:blip r:embed="rId4" cstate="print">
            <a:extLst>
              <a:ext uri="{28A0092B-C50C-407E-A947-70E740481C1C}">
                <a14:useLocalDpi xmlns:a14="http://schemas.microsoft.com/office/drawing/2010/main" val="0"/>
              </a:ext>
            </a:extLst>
          </a:blip>
          <a:srcRect/>
          <a:stretch>
            <a:fillRect/>
          </a:stretch>
        </p:blipFill>
        <p:spPr bwMode="auto">
          <a:xfrm>
            <a:off x="1707836" y="2353050"/>
            <a:ext cx="2987454" cy="2987454"/>
          </a:xfrm>
          <a:prstGeom prst="rect">
            <a:avLst/>
          </a:prstGeom>
          <a:noFill/>
          <a:ln>
            <a:noFill/>
          </a:ln>
        </p:spPr>
      </p:pic>
      <p:pic>
        <p:nvPicPr>
          <p:cNvPr id="6" name="Picture 5" descr="Chef Aid Mechanical 60 Minute Egg Timer only £7.00">
            <a:extLst>
              <a:ext uri="{FF2B5EF4-FFF2-40B4-BE49-F238E27FC236}">
                <a16:creationId xmlns:a16="http://schemas.microsoft.com/office/drawing/2014/main" id="{BB5E5DC2-54D0-3A9B-4ADF-53EC6C9393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4018" y="2353050"/>
            <a:ext cx="2993793" cy="2993793"/>
          </a:xfrm>
          <a:prstGeom prst="rect">
            <a:avLst/>
          </a:prstGeom>
          <a:noFill/>
          <a:ln>
            <a:noFill/>
          </a:ln>
        </p:spPr>
      </p:pic>
      <p:pic>
        <p:nvPicPr>
          <p:cNvPr id="1028" name="Picture 4" descr="Learning Resources Digital Timer Learning Resources Digital Timer, Digital  timer,Children's digital timer,classroom timers,classroom digital timers,class  timers,school timers,lcd timers - Sensory Education Learning Resources  Digital Timer, Digital ...">
            <a:extLst>
              <a:ext uri="{FF2B5EF4-FFF2-40B4-BE49-F238E27FC236}">
                <a16:creationId xmlns:a16="http://schemas.microsoft.com/office/drawing/2014/main" id="{C8BAB7A7-82B7-A24E-254A-E3CE02AF36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6539" y="2353050"/>
            <a:ext cx="2993793" cy="299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611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B3B00-0595-1016-B1F8-63F761112E33}"/>
              </a:ext>
            </a:extLst>
          </p:cNvPr>
          <p:cNvSpPr>
            <a:spLocks noGrp="1"/>
          </p:cNvSpPr>
          <p:nvPr>
            <p:ph sz="quarter" idx="10"/>
          </p:nvPr>
        </p:nvSpPr>
        <p:spPr/>
        <p:txBody>
          <a:bodyPr/>
          <a:lstStyle/>
          <a:p>
            <a:pPr marL="0" indent="0">
              <a:buNone/>
            </a:pPr>
            <a:r>
              <a:rPr lang="en-GB" dirty="0"/>
              <a:t>15 mins</a:t>
            </a:r>
          </a:p>
          <a:p>
            <a:pPr marL="0" indent="0">
              <a:buNone/>
            </a:pPr>
            <a:r>
              <a:rPr lang="en-GB" dirty="0"/>
              <a:t>Time for a catch up with peers</a:t>
            </a:r>
          </a:p>
          <a:p>
            <a:pPr marL="0" indent="0">
              <a:buNone/>
            </a:pPr>
            <a:r>
              <a:rPr lang="en-GB" dirty="0"/>
              <a:t>Check with Donna re refreshments</a:t>
            </a:r>
          </a:p>
        </p:txBody>
      </p:sp>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2628471" y="654854"/>
            <a:ext cx="6935057" cy="565150"/>
          </a:xfrm>
        </p:spPr>
        <p:txBody>
          <a:bodyPr/>
          <a:lstStyle/>
          <a:p>
            <a:r>
              <a:rPr lang="en-GB" dirty="0"/>
              <a:t>Break</a:t>
            </a:r>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spTree>
    <p:extLst>
      <p:ext uri="{BB962C8B-B14F-4D97-AF65-F5344CB8AC3E}">
        <p14:creationId xmlns:p14="http://schemas.microsoft.com/office/powerpoint/2010/main" val="1885836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B3B00-0595-1016-B1F8-63F761112E33}"/>
              </a:ext>
            </a:extLst>
          </p:cNvPr>
          <p:cNvSpPr>
            <a:spLocks noGrp="1"/>
          </p:cNvSpPr>
          <p:nvPr>
            <p:ph sz="quarter" idx="10"/>
          </p:nvPr>
        </p:nvSpPr>
        <p:spPr/>
        <p:txBody>
          <a:bodyPr/>
          <a:lstStyle/>
          <a:p>
            <a:endParaRPr lang="en-GB" dirty="0"/>
          </a:p>
        </p:txBody>
      </p:sp>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2628471" y="654854"/>
            <a:ext cx="6935057" cy="565150"/>
          </a:xfrm>
        </p:spPr>
        <p:txBody>
          <a:bodyPr/>
          <a:lstStyle/>
          <a:p>
            <a:r>
              <a:rPr lang="en-GB" dirty="0"/>
              <a:t>Round up and Goodbye</a:t>
            </a:r>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spTree>
    <p:extLst>
      <p:ext uri="{BB962C8B-B14F-4D97-AF65-F5344CB8AC3E}">
        <p14:creationId xmlns:p14="http://schemas.microsoft.com/office/powerpoint/2010/main" val="266174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B3B00-0595-1016-B1F8-63F761112E33}"/>
              </a:ext>
            </a:extLst>
          </p:cNvPr>
          <p:cNvSpPr>
            <a:spLocks noGrp="1"/>
          </p:cNvSpPr>
          <p:nvPr>
            <p:ph sz="quarter" idx="10"/>
          </p:nvPr>
        </p:nvSpPr>
        <p:spPr/>
        <p:txBody>
          <a:bodyPr/>
          <a:lstStyle/>
          <a:p>
            <a:r>
              <a:rPr lang="en-GB" dirty="0"/>
              <a:t>To understand the importance of supporting children's communication and interaction needs using a consistent, inclusive, whole setting approach.</a:t>
            </a:r>
          </a:p>
          <a:p>
            <a:r>
              <a:rPr lang="en-GB" dirty="0"/>
              <a:t>To increase your own confidence, knowledge and skills and then  cascade this down to the practitioners at your setting to enable them to develop their own.</a:t>
            </a:r>
          </a:p>
          <a:p>
            <a:r>
              <a:rPr lang="en-GB" dirty="0"/>
              <a:t>To understand that the interventions we will be practising can and should be used throughout each session. </a:t>
            </a:r>
          </a:p>
          <a:p>
            <a:r>
              <a:rPr lang="en-GB" dirty="0"/>
              <a:t>To rejuvenate your enthusiasm and have fun! </a:t>
            </a:r>
          </a:p>
        </p:txBody>
      </p:sp>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2628471" y="654854"/>
            <a:ext cx="6935057" cy="565150"/>
          </a:xfrm>
        </p:spPr>
        <p:txBody>
          <a:bodyPr/>
          <a:lstStyle/>
          <a:p>
            <a:pPr algn="ctr"/>
            <a:r>
              <a:rPr lang="en-GB" dirty="0"/>
              <a:t>Overall aims</a:t>
            </a:r>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0765" cy="1399748"/>
          </a:xfrm>
          <a:prstGeom prst="rect">
            <a:avLst/>
          </a:prstGeom>
        </p:spPr>
      </p:pic>
    </p:spTree>
    <p:extLst>
      <p:ext uri="{BB962C8B-B14F-4D97-AF65-F5344CB8AC3E}">
        <p14:creationId xmlns:p14="http://schemas.microsoft.com/office/powerpoint/2010/main" val="190916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 Makaton Charity">
            <a:extLst>
              <a:ext uri="{FF2B5EF4-FFF2-40B4-BE49-F238E27FC236}">
                <a16:creationId xmlns:a16="http://schemas.microsoft.com/office/drawing/2014/main" id="{B7083EC0-9738-AA3D-A7FD-E2EFF6AF159F}"/>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215812" y="504665"/>
            <a:ext cx="5003514" cy="50035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company name&#10;&#10;Description automatically generated">
            <a:extLst>
              <a:ext uri="{FF2B5EF4-FFF2-40B4-BE49-F238E27FC236}">
                <a16:creationId xmlns:a16="http://schemas.microsoft.com/office/drawing/2014/main" id="{97EE190B-A624-C4CE-9F82-C42C642F2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70765" cy="1399748"/>
          </a:xfrm>
          <a:prstGeom prst="rect">
            <a:avLst/>
          </a:prstGeom>
        </p:spPr>
      </p:pic>
      <p:sp>
        <p:nvSpPr>
          <p:cNvPr id="5" name="TextBox 4">
            <a:extLst>
              <a:ext uri="{FF2B5EF4-FFF2-40B4-BE49-F238E27FC236}">
                <a16:creationId xmlns:a16="http://schemas.microsoft.com/office/drawing/2014/main" id="{0481D6BC-6593-CB5B-10DC-0CC5535FDAE8}"/>
              </a:ext>
            </a:extLst>
          </p:cNvPr>
          <p:cNvSpPr txBox="1"/>
          <p:nvPr/>
        </p:nvSpPr>
        <p:spPr>
          <a:xfrm>
            <a:off x="2465798" y="5979560"/>
            <a:ext cx="6421348" cy="70788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Implementing a whole setting approach to using Makaton into your day to day practise</a:t>
            </a:r>
          </a:p>
        </p:txBody>
      </p:sp>
    </p:spTree>
    <p:extLst>
      <p:ext uri="{BB962C8B-B14F-4D97-AF65-F5344CB8AC3E}">
        <p14:creationId xmlns:p14="http://schemas.microsoft.com/office/powerpoint/2010/main" val="298111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B3B00-0595-1016-B1F8-63F761112E33}"/>
              </a:ext>
            </a:extLst>
          </p:cNvPr>
          <p:cNvSpPr>
            <a:spLocks noGrp="1"/>
          </p:cNvSpPr>
          <p:nvPr>
            <p:ph sz="quarter" idx="10"/>
          </p:nvPr>
        </p:nvSpPr>
        <p:spPr>
          <a:xfrm>
            <a:off x="309161" y="1666012"/>
            <a:ext cx="7684134" cy="3203939"/>
          </a:xfrm>
        </p:spPr>
        <p:txBody>
          <a:bodyPr/>
          <a:lstStyle/>
          <a:p>
            <a:pPr algn="l"/>
            <a:r>
              <a:rPr lang="en-GB" sz="1600" b="0" dirty="0">
                <a:solidFill>
                  <a:srgbClr val="0C0C0C"/>
                </a:solidFill>
                <a:effectLst/>
              </a:rPr>
              <a:t>Makaton is a unique language programme that uses symbols, signs and speech to enable people to communicate. It supports the development of essential communication skills such as attention and listening, comprehension, memory, recall and organisation of language and expression.</a:t>
            </a:r>
          </a:p>
          <a:p>
            <a:r>
              <a:rPr lang="en-GB" sz="1600" dirty="0">
                <a:solidFill>
                  <a:srgbClr val="3A3A3A"/>
                </a:solidFill>
              </a:rPr>
              <a:t>It was first</a:t>
            </a:r>
            <a:r>
              <a:rPr lang="en-GB" sz="1600" b="0" i="0" dirty="0">
                <a:solidFill>
                  <a:srgbClr val="3A3A3A"/>
                </a:solidFill>
                <a:effectLst/>
              </a:rPr>
              <a:t> developed in the 1970s by Margaret Walker MBE with support from Kathy Johnston and Tony Cornforth, speech and language therapists who all worked together at the Royal Association for Deaf People – hence Ma-Ka-Ton! </a:t>
            </a:r>
            <a:endParaRPr lang="en-GB" sz="1600" b="0" dirty="0">
              <a:solidFill>
                <a:srgbClr val="0C0C0C"/>
              </a:solidFill>
              <a:effectLst/>
            </a:endParaRPr>
          </a:p>
          <a:p>
            <a:pPr algn="l"/>
            <a:r>
              <a:rPr lang="en-GB" sz="1600" b="0" dirty="0">
                <a:solidFill>
                  <a:srgbClr val="0C0C0C"/>
                </a:solidFill>
                <a:effectLst/>
              </a:rPr>
              <a:t>With Makaton, signs are used, with speech, in spoken word order. This helps provide extra clues about what someone is saying. Using signs can help people who have no speech or whose speech is unclear. Using symbols can help people who have limited speech and those who cannot, or prefer not to sign.</a:t>
            </a:r>
          </a:p>
          <a:p>
            <a:pPr marL="0" indent="0">
              <a:buNone/>
            </a:pPr>
            <a:endParaRPr lang="en-GB" sz="1400" dirty="0"/>
          </a:p>
        </p:txBody>
      </p:sp>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4435867" y="654854"/>
            <a:ext cx="3320266" cy="565150"/>
          </a:xfrm>
        </p:spPr>
        <p:txBody>
          <a:bodyPr/>
          <a:lstStyle/>
          <a:p>
            <a:r>
              <a:rPr lang="en-GB" dirty="0"/>
              <a:t>What is Makaton?</a:t>
            </a:r>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sp>
        <p:nvSpPr>
          <p:cNvPr id="7" name="TextBox 6">
            <a:extLst>
              <a:ext uri="{FF2B5EF4-FFF2-40B4-BE49-F238E27FC236}">
                <a16:creationId xmlns:a16="http://schemas.microsoft.com/office/drawing/2014/main" id="{005C54BC-04A8-76CE-B776-873DAA07D94C}"/>
              </a:ext>
            </a:extLst>
          </p:cNvPr>
          <p:cNvSpPr txBox="1"/>
          <p:nvPr/>
        </p:nvSpPr>
        <p:spPr>
          <a:xfrm>
            <a:off x="7898258" y="4232504"/>
            <a:ext cx="4100245" cy="923330"/>
          </a:xfrm>
          <a:prstGeom prst="rect">
            <a:avLst/>
          </a:prstGeom>
          <a:noFill/>
        </p:spPr>
        <p:txBody>
          <a:bodyPr wrap="square">
            <a:spAutoFit/>
          </a:bodyPr>
          <a:lstStyle/>
          <a:p>
            <a:r>
              <a:rPr lang="en-GB" dirty="0">
                <a:hlinkClick r:id="rId3"/>
              </a:rPr>
              <a:t>https://makaton.org/TMC/The_Makaton_Charity/A_brief_history_of_Makaton.aspx</a:t>
            </a:r>
            <a:endParaRPr lang="en-GB" dirty="0"/>
          </a:p>
          <a:p>
            <a:endParaRPr lang="en-GB" dirty="0"/>
          </a:p>
        </p:txBody>
      </p:sp>
      <p:pic>
        <p:nvPicPr>
          <p:cNvPr id="4102" name="Picture 6" descr="Pride of Britain Award 2019 winners - full list of inspirational people and  their stories - Birmingham Live">
            <a:extLst>
              <a:ext uri="{FF2B5EF4-FFF2-40B4-BE49-F238E27FC236}">
                <a16:creationId xmlns:a16="http://schemas.microsoft.com/office/drawing/2014/main" id="{D670C866-5E03-9CDE-A21A-920B608FD5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645" y="1632621"/>
            <a:ext cx="3567937" cy="237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730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B3B00-0595-1016-B1F8-63F761112E33}"/>
              </a:ext>
            </a:extLst>
          </p:cNvPr>
          <p:cNvSpPr>
            <a:spLocks noGrp="1"/>
          </p:cNvSpPr>
          <p:nvPr>
            <p:ph sz="quarter" idx="10"/>
          </p:nvPr>
        </p:nvSpPr>
        <p:spPr>
          <a:xfrm>
            <a:off x="1345914" y="1670298"/>
            <a:ext cx="9092629" cy="3661990"/>
          </a:xfrm>
        </p:spPr>
        <p:txBody>
          <a:bodyPr/>
          <a:lstStyle/>
          <a:p>
            <a:pPr marL="0" indent="0">
              <a:buNone/>
            </a:pPr>
            <a:r>
              <a:rPr lang="en-GB" sz="2200" b="0" i="0" dirty="0">
                <a:solidFill>
                  <a:srgbClr val="252525"/>
                </a:solidFill>
                <a:effectLst/>
              </a:rPr>
              <a:t>Makaton can help children (and adults) who have difficulty with:</a:t>
            </a:r>
          </a:p>
          <a:p>
            <a:pPr marL="0" indent="0">
              <a:buNone/>
            </a:pPr>
            <a:endParaRPr lang="en-GB" sz="2200" b="0" i="0" dirty="0">
              <a:solidFill>
                <a:srgbClr val="252525"/>
              </a:solidFill>
              <a:effectLst/>
            </a:endParaRPr>
          </a:p>
          <a:p>
            <a:pPr lvl="1" fontAlgn="base"/>
            <a:r>
              <a:rPr lang="en-GB" sz="2000" b="0" i="0" dirty="0">
                <a:solidFill>
                  <a:srgbClr val="252525"/>
                </a:solidFill>
                <a:effectLst/>
              </a:rPr>
              <a:t>Communicating what they want, think or how they feel.</a:t>
            </a:r>
          </a:p>
          <a:p>
            <a:pPr lvl="1" fontAlgn="base"/>
            <a:r>
              <a:rPr lang="en-GB" sz="2000" b="0" i="0" dirty="0">
                <a:solidFill>
                  <a:srgbClr val="252525"/>
                </a:solidFill>
                <a:effectLst/>
              </a:rPr>
              <a:t>Making themselves understood</a:t>
            </a:r>
          </a:p>
          <a:p>
            <a:pPr lvl="1" fontAlgn="base"/>
            <a:r>
              <a:rPr lang="en-GB" sz="2000" b="0" i="0" dirty="0">
                <a:solidFill>
                  <a:srgbClr val="252525"/>
                </a:solidFill>
                <a:effectLst/>
              </a:rPr>
              <a:t>Paying attention</a:t>
            </a:r>
          </a:p>
          <a:p>
            <a:pPr lvl="1" fontAlgn="base"/>
            <a:r>
              <a:rPr lang="en-GB" sz="2000" b="0" i="0" dirty="0">
                <a:solidFill>
                  <a:srgbClr val="252525"/>
                </a:solidFill>
                <a:effectLst/>
              </a:rPr>
              <a:t>Listening to and understanding speech</a:t>
            </a:r>
          </a:p>
          <a:p>
            <a:pPr lvl="1" fontAlgn="base"/>
            <a:r>
              <a:rPr lang="en-GB" sz="2000" b="0" i="0" dirty="0">
                <a:solidFill>
                  <a:srgbClr val="252525"/>
                </a:solidFill>
                <a:effectLst/>
              </a:rPr>
              <a:t>Remembering sequencing</a:t>
            </a:r>
          </a:p>
          <a:p>
            <a:pPr lvl="1" fontAlgn="base"/>
            <a:endParaRPr lang="en-GB" sz="2000" b="0" i="0" dirty="0">
              <a:solidFill>
                <a:srgbClr val="252525"/>
              </a:solidFill>
              <a:effectLst/>
            </a:endParaRPr>
          </a:p>
        </p:txBody>
      </p:sp>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4004893" y="685676"/>
            <a:ext cx="4182215" cy="565150"/>
          </a:xfrm>
        </p:spPr>
        <p:txBody>
          <a:bodyPr/>
          <a:lstStyle/>
          <a:p>
            <a:r>
              <a:rPr lang="en-GB" dirty="0"/>
              <a:t>Who can Makaton help?</a:t>
            </a:r>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spTree>
    <p:extLst>
      <p:ext uri="{BB962C8B-B14F-4D97-AF65-F5344CB8AC3E}">
        <p14:creationId xmlns:p14="http://schemas.microsoft.com/office/powerpoint/2010/main" val="278281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B3B00-0595-1016-B1F8-63F761112E33}"/>
              </a:ext>
            </a:extLst>
          </p:cNvPr>
          <p:cNvSpPr>
            <a:spLocks noGrp="1"/>
          </p:cNvSpPr>
          <p:nvPr>
            <p:ph sz="quarter" idx="10"/>
          </p:nvPr>
        </p:nvSpPr>
        <p:spPr>
          <a:xfrm>
            <a:off x="474771" y="3429000"/>
            <a:ext cx="11073382" cy="2813923"/>
          </a:xfrm>
        </p:spPr>
        <p:txBody>
          <a:bodyPr/>
          <a:lstStyle/>
          <a:p>
            <a:pPr marL="0" indent="0">
              <a:buNone/>
            </a:pPr>
            <a:r>
              <a:rPr lang="en-GB" sz="2400" dirty="0"/>
              <a:t>Incorporating Makaton into daily routines: </a:t>
            </a:r>
          </a:p>
          <a:p>
            <a:r>
              <a:rPr lang="en-GB" sz="2200" dirty="0"/>
              <a:t>Transition times throughout the day.</a:t>
            </a:r>
          </a:p>
          <a:p>
            <a:r>
              <a:rPr lang="en-GB" sz="2200" dirty="0"/>
              <a:t>Whole Group times: Snack, Lunch, Circle time, Hello/Welcome time, Storytime, Singing time.</a:t>
            </a:r>
          </a:p>
          <a:p>
            <a:r>
              <a:rPr lang="en-GB" sz="2200" dirty="0"/>
              <a:t>During free flow</a:t>
            </a:r>
          </a:p>
          <a:p>
            <a:r>
              <a:rPr lang="en-GB" sz="2200" dirty="0"/>
              <a:t>Incorporating specific targets into day to day practise.</a:t>
            </a:r>
          </a:p>
          <a:p>
            <a:pPr marL="0" indent="0">
              <a:buNone/>
            </a:pPr>
            <a:endParaRPr lang="en-GB" dirty="0"/>
          </a:p>
        </p:txBody>
      </p:sp>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2772309" y="91603"/>
            <a:ext cx="6935057" cy="877593"/>
          </a:xfrm>
        </p:spPr>
        <p:txBody>
          <a:bodyPr/>
          <a:lstStyle/>
          <a:p>
            <a:pPr algn="ctr"/>
            <a:r>
              <a:rPr lang="en-GB" dirty="0"/>
              <a:t>How Makaton can support a whole setting inclusive approach</a:t>
            </a:r>
          </a:p>
          <a:p>
            <a:pPr algn="ctr"/>
            <a:r>
              <a:rPr lang="en-GB" dirty="0"/>
              <a:t> </a:t>
            </a:r>
            <a:endParaRPr lang="en-GB" u="sng" dirty="0"/>
          </a:p>
          <a:p>
            <a:pPr algn="ctr"/>
            <a:r>
              <a:rPr lang="en-GB" u="sng" dirty="0"/>
              <a:t>Sprinkling the Makaton sunshine!</a:t>
            </a:r>
            <a:endParaRPr lang="en-GB" dirty="0"/>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pic>
        <p:nvPicPr>
          <p:cNvPr id="6146" name="Picture 2" descr="St. Joseph's Specialist School &amp; College Newsletter">
            <a:extLst>
              <a:ext uri="{FF2B5EF4-FFF2-40B4-BE49-F238E27FC236}">
                <a16:creationId xmlns:a16="http://schemas.microsoft.com/office/drawing/2014/main" id="{00A8357D-85FF-4E95-24AD-6AAA7ED75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873" y="2078316"/>
            <a:ext cx="2857928" cy="113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861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0" name="Content Placeholder 1">
            <a:extLst>
              <a:ext uri="{FF2B5EF4-FFF2-40B4-BE49-F238E27FC236}">
                <a16:creationId xmlns:a16="http://schemas.microsoft.com/office/drawing/2014/main" id="{0FF39B88-1492-3236-CE69-A1ACA26D3809}"/>
              </a:ext>
            </a:extLst>
          </p:cNvPr>
          <p:cNvGraphicFramePr>
            <a:graphicFrameLocks noGrp="1"/>
          </p:cNvGraphicFramePr>
          <p:nvPr>
            <p:ph sz="quarter" idx="10"/>
            <p:extLst>
              <p:ext uri="{D42A27DB-BD31-4B8C-83A1-F6EECF244321}">
                <p14:modId xmlns:p14="http://schemas.microsoft.com/office/powerpoint/2010/main" val="2526535657"/>
              </p:ext>
            </p:extLst>
          </p:nvPr>
        </p:nvGraphicFramePr>
        <p:xfrm>
          <a:off x="865188" y="1736090"/>
          <a:ext cx="4765050" cy="4656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60C9F214-59A6-52FD-98EB-02A8EC480321}"/>
              </a:ext>
            </a:extLst>
          </p:cNvPr>
          <p:cNvSpPr>
            <a:spLocks noGrp="1"/>
          </p:cNvSpPr>
          <p:nvPr>
            <p:ph type="body" sz="quarter" idx="11"/>
          </p:nvPr>
        </p:nvSpPr>
        <p:spPr>
          <a:xfrm>
            <a:off x="3907605" y="508902"/>
            <a:ext cx="4376791" cy="565150"/>
          </a:xfrm>
        </p:spPr>
        <p:txBody>
          <a:bodyPr/>
          <a:lstStyle/>
          <a:p>
            <a:r>
              <a:rPr lang="en-GB" dirty="0"/>
              <a:t>Building confidence</a:t>
            </a:r>
          </a:p>
        </p:txBody>
      </p:sp>
      <p:pic>
        <p:nvPicPr>
          <p:cNvPr id="4" name="Picture 3" descr="A picture containing company name&#10;&#10;Description automatically generated">
            <a:extLst>
              <a:ext uri="{FF2B5EF4-FFF2-40B4-BE49-F238E27FC236}">
                <a16:creationId xmlns:a16="http://schemas.microsoft.com/office/drawing/2014/main" id="{B7193BCD-6CE0-5132-7743-690C39FD4E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pic>
        <p:nvPicPr>
          <p:cNvPr id="5" name="Content Placeholder 3">
            <a:extLst>
              <a:ext uri="{FF2B5EF4-FFF2-40B4-BE49-F238E27FC236}">
                <a16:creationId xmlns:a16="http://schemas.microsoft.com/office/drawing/2014/main" id="{CA724531-BC2D-D9DC-B1B0-5EDCE2A6A58C}"/>
              </a:ext>
            </a:extLst>
          </p:cNvPr>
          <p:cNvPicPr>
            <a:picLocks noChangeAspect="1"/>
          </p:cNvPicPr>
          <p:nvPr/>
        </p:nvPicPr>
        <p:blipFill>
          <a:blip r:embed="rId8"/>
          <a:stretch>
            <a:fillRect/>
          </a:stretch>
        </p:blipFill>
        <p:spPr>
          <a:xfrm>
            <a:off x="9186496" y="1736090"/>
            <a:ext cx="2807059" cy="1984489"/>
          </a:xfrm>
          <a:prstGeom prst="rect">
            <a:avLst/>
          </a:prstGeom>
        </p:spPr>
      </p:pic>
      <p:pic>
        <p:nvPicPr>
          <p:cNvPr id="1026" name="Picture 2" descr="Basic Signs | Acorns Primary School">
            <a:extLst>
              <a:ext uri="{FF2B5EF4-FFF2-40B4-BE49-F238E27FC236}">
                <a16:creationId xmlns:a16="http://schemas.microsoft.com/office/drawing/2014/main" id="{D213D90C-A073-1E99-5F7D-3C402E1BF5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1764" y="1743795"/>
            <a:ext cx="2430926" cy="19818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katon - East Anton">
            <a:extLst>
              <a:ext uri="{FF2B5EF4-FFF2-40B4-BE49-F238E27FC236}">
                <a16:creationId xmlns:a16="http://schemas.microsoft.com/office/drawing/2014/main" id="{A55DD247-47E5-FC59-EF03-249BAC6C7C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7340" y="3897792"/>
            <a:ext cx="3507927" cy="227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466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E1734-CAC5-B105-B9EF-1E36F821CA5B}"/>
              </a:ext>
            </a:extLst>
          </p:cNvPr>
          <p:cNvSpPr>
            <a:spLocks noGrp="1"/>
          </p:cNvSpPr>
          <p:nvPr>
            <p:ph sz="quarter" idx="10"/>
          </p:nvPr>
        </p:nvSpPr>
        <p:spPr>
          <a:xfrm>
            <a:off x="926886" y="2782468"/>
            <a:ext cx="10631488" cy="4656138"/>
          </a:xfrm>
        </p:spPr>
        <p:txBody>
          <a:bodyPr/>
          <a:lstStyle/>
          <a:p>
            <a:pPr algn="l"/>
            <a:r>
              <a:rPr lang="en-GB" sz="2400" b="0" i="0" dirty="0">
                <a:solidFill>
                  <a:srgbClr val="000000"/>
                </a:solidFill>
                <a:effectLst/>
                <a:latin typeface="Tahoma" panose="020B0604030504040204" pitchFamily="34" charset="0"/>
              </a:rPr>
              <a:t>The Makaton Charity aims to ensure that as many people as possible have access to Makaton, to achieve our goal of a truly inclusive society. We:</a:t>
            </a:r>
          </a:p>
          <a:p>
            <a:pPr algn="l">
              <a:buFont typeface="Arial" panose="020B0604020202020204" pitchFamily="34" charset="0"/>
              <a:buChar char="•"/>
            </a:pPr>
            <a:r>
              <a:rPr lang="en-GB" sz="2400" b="0" i="0" dirty="0">
                <a:solidFill>
                  <a:srgbClr val="000000"/>
                </a:solidFill>
                <a:effectLst/>
                <a:latin typeface="Tahoma" panose="020B0604030504040204" pitchFamily="34" charset="0"/>
              </a:rPr>
              <a:t>Provide </a:t>
            </a:r>
            <a:r>
              <a:rPr lang="en-GB" sz="2400" b="1" i="0" dirty="0">
                <a:solidFill>
                  <a:srgbClr val="000000"/>
                </a:solidFill>
                <a:effectLst/>
                <a:latin typeface="Tahoma" panose="020B0604030504040204" pitchFamily="34" charset="0"/>
              </a:rPr>
              <a:t>training </a:t>
            </a:r>
            <a:r>
              <a:rPr lang="en-GB" sz="2400" b="0" i="0" dirty="0">
                <a:solidFill>
                  <a:srgbClr val="000000"/>
                </a:solidFill>
                <a:effectLst/>
                <a:latin typeface="Tahoma" panose="020B0604030504040204" pitchFamily="34" charset="0"/>
              </a:rPr>
              <a:t>to parents, carers and professionals each year</a:t>
            </a:r>
          </a:p>
          <a:p>
            <a:pPr algn="l">
              <a:buFont typeface="Arial" panose="020B0604020202020204" pitchFamily="34" charset="0"/>
              <a:buChar char="•"/>
            </a:pPr>
            <a:r>
              <a:rPr lang="en-GB" sz="2400" b="0" i="0" dirty="0">
                <a:solidFill>
                  <a:srgbClr val="000000"/>
                </a:solidFill>
                <a:effectLst/>
                <a:latin typeface="Tahoma" panose="020B0604030504040204" pitchFamily="34" charset="0"/>
              </a:rPr>
              <a:t>Develop and produce a wide range of printed and electronic </a:t>
            </a:r>
            <a:r>
              <a:rPr lang="en-GB" sz="2400" b="1" i="0" dirty="0">
                <a:solidFill>
                  <a:srgbClr val="000000"/>
                </a:solidFill>
                <a:effectLst/>
                <a:latin typeface="Tahoma" panose="020B0604030504040204" pitchFamily="34" charset="0"/>
              </a:rPr>
              <a:t>resources</a:t>
            </a:r>
            <a:endParaRPr lang="en-GB" sz="2400" b="0" i="0" dirty="0">
              <a:solidFill>
                <a:srgbClr val="000000"/>
              </a:solidFill>
              <a:effectLst/>
              <a:latin typeface="Tahoma" panose="020B0604030504040204" pitchFamily="34" charset="0"/>
            </a:endParaRPr>
          </a:p>
          <a:p>
            <a:pPr algn="l">
              <a:buFont typeface="Arial" panose="020B0604020202020204" pitchFamily="34" charset="0"/>
              <a:buChar char="•"/>
            </a:pPr>
            <a:r>
              <a:rPr lang="en-GB" sz="2400" b="0" i="0" dirty="0">
                <a:solidFill>
                  <a:srgbClr val="000000"/>
                </a:solidFill>
                <a:effectLst/>
                <a:latin typeface="Tahoma" panose="020B0604030504040204" pitchFamily="34" charset="0"/>
              </a:rPr>
              <a:t>Work with others to make </a:t>
            </a:r>
            <a:r>
              <a:rPr lang="en-GB" sz="2400" b="1" i="0" dirty="0">
                <a:solidFill>
                  <a:srgbClr val="000000"/>
                </a:solidFill>
                <a:effectLst/>
                <a:latin typeface="Tahoma" panose="020B0604030504040204" pitchFamily="34" charset="0"/>
              </a:rPr>
              <a:t>information </a:t>
            </a:r>
            <a:r>
              <a:rPr lang="en-GB" sz="2400" b="0" i="0" dirty="0">
                <a:solidFill>
                  <a:srgbClr val="000000"/>
                </a:solidFill>
                <a:effectLst/>
                <a:latin typeface="Tahoma" panose="020B0604030504040204" pitchFamily="34" charset="0"/>
              </a:rPr>
              <a:t>accessible using Makaton symbols</a:t>
            </a:r>
          </a:p>
          <a:p>
            <a:pPr algn="l">
              <a:buFont typeface="Arial" panose="020B0604020202020204" pitchFamily="34" charset="0"/>
              <a:buChar char="•"/>
            </a:pPr>
            <a:r>
              <a:rPr lang="en-GB" sz="2400" b="0" i="0" dirty="0">
                <a:solidFill>
                  <a:srgbClr val="000000"/>
                </a:solidFill>
                <a:effectLst/>
                <a:latin typeface="Tahoma" panose="020B0604030504040204" pitchFamily="34" charset="0"/>
              </a:rPr>
              <a:t>Offer advice and </a:t>
            </a:r>
            <a:r>
              <a:rPr lang="en-GB" sz="2400" b="1" i="0" dirty="0">
                <a:solidFill>
                  <a:srgbClr val="000000"/>
                </a:solidFill>
                <a:effectLst/>
                <a:latin typeface="Tahoma" panose="020B0604030504040204" pitchFamily="34" charset="0"/>
              </a:rPr>
              <a:t>support </a:t>
            </a:r>
            <a:r>
              <a:rPr lang="en-GB" sz="2400" b="0" i="0" dirty="0">
                <a:solidFill>
                  <a:srgbClr val="000000"/>
                </a:solidFill>
                <a:effectLst/>
                <a:latin typeface="Tahoma" panose="020B0604030504040204" pitchFamily="34" charset="0"/>
              </a:rPr>
              <a:t>to families and professionals</a:t>
            </a:r>
          </a:p>
          <a:p>
            <a:pPr algn="l">
              <a:buFont typeface="Arial" panose="020B0604020202020204" pitchFamily="34" charset="0"/>
              <a:buChar char="•"/>
            </a:pPr>
            <a:r>
              <a:rPr lang="en-GB" sz="2400" b="0" i="0" dirty="0">
                <a:solidFill>
                  <a:srgbClr val="000000"/>
                </a:solidFill>
                <a:effectLst/>
                <a:latin typeface="Tahoma" panose="020B0604030504040204" pitchFamily="34" charset="0"/>
              </a:rPr>
              <a:t>Work in </a:t>
            </a:r>
            <a:r>
              <a:rPr lang="en-GB" sz="2400" b="1" i="0" dirty="0">
                <a:solidFill>
                  <a:srgbClr val="000000"/>
                </a:solidFill>
                <a:effectLst/>
                <a:latin typeface="Tahoma" panose="020B0604030504040204" pitchFamily="34" charset="0"/>
              </a:rPr>
              <a:t>partnership</a:t>
            </a:r>
            <a:r>
              <a:rPr lang="en-GB" sz="2400" b="0" i="0" dirty="0">
                <a:solidFill>
                  <a:srgbClr val="000000"/>
                </a:solidFill>
                <a:effectLst/>
                <a:latin typeface="Tahoma" panose="020B0604030504040204" pitchFamily="34" charset="0"/>
              </a:rPr>
              <a:t> with organisations such as the BBC</a:t>
            </a:r>
          </a:p>
          <a:p>
            <a:pPr marL="0" indent="0">
              <a:buNone/>
            </a:pPr>
            <a:endParaRPr lang="en-GB" dirty="0">
              <a:hlinkClick r:id="rId2"/>
            </a:endParaRPr>
          </a:p>
          <a:p>
            <a:pPr marL="0" indent="0">
              <a:buNone/>
            </a:pPr>
            <a:r>
              <a:rPr lang="en-GB" sz="2400" dirty="0">
                <a:hlinkClick r:id="rId2"/>
              </a:rPr>
              <a:t>www.makaton.org</a:t>
            </a:r>
            <a:endParaRPr lang="en-GB" sz="2400" dirty="0"/>
          </a:p>
          <a:p>
            <a:pPr marL="0" indent="0">
              <a:buNone/>
            </a:pPr>
            <a:endParaRPr lang="en-GB" dirty="0"/>
          </a:p>
        </p:txBody>
      </p:sp>
      <p:sp>
        <p:nvSpPr>
          <p:cNvPr id="3" name="Text Placeholder 2">
            <a:extLst>
              <a:ext uri="{FF2B5EF4-FFF2-40B4-BE49-F238E27FC236}">
                <a16:creationId xmlns:a16="http://schemas.microsoft.com/office/drawing/2014/main" id="{DF388E76-DE46-230C-D080-9F37D04C05CC}"/>
              </a:ext>
            </a:extLst>
          </p:cNvPr>
          <p:cNvSpPr>
            <a:spLocks noGrp="1"/>
          </p:cNvSpPr>
          <p:nvPr>
            <p:ph type="body" sz="quarter" idx="11"/>
          </p:nvPr>
        </p:nvSpPr>
        <p:spPr>
          <a:xfrm>
            <a:off x="1889919" y="2155510"/>
            <a:ext cx="8412162" cy="565150"/>
          </a:xfrm>
        </p:spPr>
        <p:txBody>
          <a:bodyPr/>
          <a:lstStyle/>
          <a:p>
            <a:pPr algn="ctr"/>
            <a:r>
              <a:rPr lang="en-GB" dirty="0"/>
              <a:t>The Makaton Charity</a:t>
            </a:r>
          </a:p>
        </p:txBody>
      </p:sp>
      <p:pic>
        <p:nvPicPr>
          <p:cNvPr id="4" name="Picture 3" descr="A picture containing company name&#10;&#10;Description automatically generated">
            <a:extLst>
              <a:ext uri="{FF2B5EF4-FFF2-40B4-BE49-F238E27FC236}">
                <a16:creationId xmlns:a16="http://schemas.microsoft.com/office/drawing/2014/main" id="{5461EDD0-6199-BA6A-1C4D-02E8FD5D1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7" y="91603"/>
            <a:ext cx="1970765" cy="1399748"/>
          </a:xfrm>
          <a:prstGeom prst="rect">
            <a:avLst/>
          </a:prstGeom>
        </p:spPr>
      </p:pic>
      <p:pic>
        <p:nvPicPr>
          <p:cNvPr id="3074" name="Picture 2" descr="The Makaton Charity">
            <a:extLst>
              <a:ext uri="{FF2B5EF4-FFF2-40B4-BE49-F238E27FC236}">
                <a16:creationId xmlns:a16="http://schemas.microsoft.com/office/drawing/2014/main" id="{3F4E338F-3393-A2DE-4771-CE76277C1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660" y="91603"/>
            <a:ext cx="1942680" cy="194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27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4124</TotalTime>
  <Words>2336</Words>
  <Application>Microsoft Office PowerPoint</Application>
  <PresentationFormat>Widescreen</PresentationFormat>
  <Paragraphs>171</Paragraphs>
  <Slides>26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Open Sans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Bobbie Rogers</dc:creator>
  <cp:lastModifiedBy>Samantha Hawkesford</cp:lastModifiedBy>
  <cp:revision>127</cp:revision>
  <dcterms:created xsi:type="dcterms:W3CDTF">2020-05-13T12:32:44Z</dcterms:created>
  <dcterms:modified xsi:type="dcterms:W3CDTF">2024-04-03T10:52:46Z</dcterms:modified>
</cp:coreProperties>
</file>