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49" r:id="rId2"/>
    <p:sldId id="453" r:id="rId3"/>
    <p:sldId id="454" r:id="rId4"/>
    <p:sldId id="455" r:id="rId5"/>
    <p:sldId id="456" r:id="rId6"/>
    <p:sldId id="457" r:id="rId7"/>
    <p:sldId id="270" r:id="rId8"/>
    <p:sldId id="458" r:id="rId9"/>
    <p:sldId id="314" r:id="rId10"/>
    <p:sldId id="461" r:id="rId11"/>
    <p:sldId id="459" r:id="rId12"/>
    <p:sldId id="466" r:id="rId13"/>
    <p:sldId id="279" r:id="rId14"/>
    <p:sldId id="322" r:id="rId15"/>
    <p:sldId id="451" r:id="rId16"/>
    <p:sldId id="315" r:id="rId17"/>
    <p:sldId id="450" r:id="rId18"/>
    <p:sldId id="464" r:id="rId19"/>
    <p:sldId id="465" r:id="rId20"/>
    <p:sldId id="44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5" autoAdjust="0"/>
    <p:restoredTop sz="83549" autoAdjust="0"/>
  </p:normalViewPr>
  <p:slideViewPr>
    <p:cSldViewPr snapToGrid="0">
      <p:cViewPr varScale="1">
        <p:scale>
          <a:sx n="65" d="100"/>
          <a:sy n="65" d="100"/>
        </p:scale>
        <p:origin x="5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378E8-73E0-4F8D-B994-A8FBD5C0A92E}" type="datetimeFigureOut">
              <a:rPr lang="en-GB" smtClean="0"/>
              <a:t>09/10/2024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07BD4-9F30-474B-AB06-E8EF88D80D2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471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BD390-78AE-49E6-89E6-54595EE6B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47800A-FC67-4316-B2AC-EB98CD60F1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0B588-303C-4E69-BCEF-749DD105A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10FD-1D1D-449E-A031-0725303FDE11}" type="datetimeFigureOut">
              <a:rPr lang="en-GB" smtClean="0"/>
              <a:t>09/10/2024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06C99-7B9F-41FC-8405-EDEF3C1BF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485E7-02EE-4433-A2A7-54ECFAA37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816E-76AF-4D09-A5C2-C99DE0AD52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008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68015-B43A-4AE1-A304-D02FEC767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DE5689-F4C9-482A-B02B-186C74381E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1332E-B6F9-4F7A-A6BA-A581853D2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10FD-1D1D-449E-A031-0725303FDE11}" type="datetimeFigureOut">
              <a:rPr lang="en-GB" smtClean="0"/>
              <a:t>09/10/2024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4B6FE-6E74-4247-A9EC-936F5F722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6632C-5577-4EA4-B637-21CC54673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816E-76AF-4D09-A5C2-C99DE0AD52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96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F33D1C-BEF1-4C96-8471-B3AA72DCAB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07B956-23F0-4C3C-9076-BCB5BA6D1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B5788-FBF4-43F5-B965-9144B9440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10FD-1D1D-449E-A031-0725303FDE11}" type="datetimeFigureOut">
              <a:rPr lang="en-GB" smtClean="0"/>
              <a:t>09/10/2024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FD3A8-B747-413A-8955-24AC95799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8CCF2-DE27-4840-A0B4-96FFC51E0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816E-76AF-4D09-A5C2-C99DE0AD52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36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E31C7-7151-4207-9E40-7DE72F8BB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E7032-1EA4-453C-8004-0E481539E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7AA22-08FA-496A-A720-0AFCC0295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10FD-1D1D-449E-A031-0725303FDE11}" type="datetimeFigureOut">
              <a:rPr lang="en-GB" smtClean="0"/>
              <a:t>09/10/2024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AF06B-3705-4954-8A41-FBB5672D3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2F1B6-6E5E-420D-8E8A-FE0DED572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816E-76AF-4D09-A5C2-C99DE0AD52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E0F42-BFDA-4802-A3D6-50B2889B4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7139CA-8EE6-40CB-96B7-2D1311786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9A232-B460-4C40-A304-BEFD29410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10FD-1D1D-449E-A031-0725303FDE11}" type="datetimeFigureOut">
              <a:rPr lang="en-GB" smtClean="0"/>
              <a:t>09/10/2024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003DC-C8DA-4AC3-8ED1-87C2541F6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06BB2-D801-47DF-8F1D-D1C40BBBD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816E-76AF-4D09-A5C2-C99DE0AD52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64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EB173-49A2-4591-8979-378DD122E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C0299-6A9B-4427-A30E-33349D9019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405DF7-DD6F-4754-BCE1-0874C0401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DA02D6-B66F-4337-8A9D-3DD2843BC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10FD-1D1D-449E-A031-0725303FDE11}" type="datetimeFigureOut">
              <a:rPr lang="en-GB" smtClean="0"/>
              <a:t>09/10/2024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C138AD-2011-4BAF-95BA-8EA8B69A4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4D2192-9326-4B09-9A0B-155F850C5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816E-76AF-4D09-A5C2-C99DE0AD52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30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73333-F397-462A-BAB4-CB0A04FBA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CE028-3B8D-4D55-B0D8-D4147768D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C865DE-FE7A-4302-BB1F-92C924177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95C60C-686E-4C07-AF90-963A41F010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838970-D68C-4882-8D7D-251199D978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9A2846-375D-45A3-903D-342BE1C07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10FD-1D1D-449E-A031-0725303FDE11}" type="datetimeFigureOut">
              <a:rPr lang="en-GB" smtClean="0"/>
              <a:t>09/10/2024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6C5F60-095A-450C-A1C7-F490F2433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D0A5B7-2075-44B1-B68D-7D45DFEB7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816E-76AF-4D09-A5C2-C99DE0AD52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222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6E49F-E2C2-49EA-8560-CD2B476B8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C923F8-8724-456C-9859-D965763E4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10FD-1D1D-449E-A031-0725303FDE11}" type="datetimeFigureOut">
              <a:rPr lang="en-GB" smtClean="0"/>
              <a:t>09/10/2024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887560-B4B6-4770-A6E2-C69053989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C51355-2D46-4C08-A047-68042C765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816E-76AF-4D09-A5C2-C99DE0AD52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2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771757-C57C-4A23-B591-A8E7CDB5C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10FD-1D1D-449E-A031-0725303FDE11}" type="datetimeFigureOut">
              <a:rPr lang="en-GB" smtClean="0"/>
              <a:t>09/10/2024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C6BE21-CC38-4014-800E-A9AB3F494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A79D47-E9B6-4062-A01D-A850728F2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816E-76AF-4D09-A5C2-C99DE0AD52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247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0A1EF-8C18-4173-922A-BDC3AA459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E32C9-C130-483A-A155-92A8CD3B6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5171A7-1759-496F-A81F-31624688A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EE710-A952-445F-8E34-BA21F7A47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10FD-1D1D-449E-A031-0725303FDE11}" type="datetimeFigureOut">
              <a:rPr lang="en-GB" smtClean="0"/>
              <a:t>09/10/2024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E0173-8D0A-49E5-8AE2-22502B8D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82153D-EC1A-410C-B721-EDC952E46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816E-76AF-4D09-A5C2-C99DE0AD52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40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3A5CF-FA06-4E2C-AA18-807B3077B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54A7A7-1861-419E-9186-569927411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7177E2-F729-4D79-8515-ADB32ADF8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EC23E-64A9-4438-ACF1-9703DC244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10FD-1D1D-449E-A031-0725303FDE11}" type="datetimeFigureOut">
              <a:rPr lang="en-GB" smtClean="0"/>
              <a:t>09/10/2024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22BF47-2DAC-4FF4-90C1-81E512EF4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7AFF4E-2038-4417-9346-68B0FC7D6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816E-76AF-4D09-A5C2-C99DE0AD52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85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7665D6-21B3-4D78-BA5E-B8261D1E7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E13776-1991-46D4-97E2-FF4FDB0E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97AC1-945C-47C9-96AA-900A28B338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110FD-1D1D-449E-A031-0725303FDE11}" type="datetimeFigureOut">
              <a:rPr lang="en-GB" smtClean="0"/>
              <a:t>09/10/2024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9B241-E1FF-4364-A27B-946918B94D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ABC3A-CBD8-4A65-8ED5-C6ECC16DD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1816E-76AF-4D09-A5C2-C99DE0AD52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53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thehub.bathnes.gov.uk/Page/35566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psychology_service@bathnes.gov.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ivewell.bathnes.gov.uk/special-educational-need-or-disability-send/professionals-and-senco-section/educational-psycholog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sychology_service@bathnes.gov.uk" TargetMode="External"/><Relationship Id="rId2" Type="http://schemas.openxmlformats.org/officeDocument/2006/relationships/hyperlink" Target="https://livewell.bathnes.gov.uk/special-educational-need-or-disability-send/professionals-and-senco-section/educational-psycholog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eta.bathnes.gov.uk/training-resourc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45">
            <a:extLst>
              <a:ext uri="{FF2B5EF4-FFF2-40B4-BE49-F238E27FC236}">
                <a16:creationId xmlns:a16="http://schemas.microsoft.com/office/drawing/2014/main" id="{C38CD1F2-2CDE-4B42-BB23-EC7686F92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47">
            <a:extLst>
              <a:ext uri="{FF2B5EF4-FFF2-40B4-BE49-F238E27FC236}">
                <a16:creationId xmlns:a16="http://schemas.microsoft.com/office/drawing/2014/main" id="{E9827173-10F7-4BE6-8CC8-39A46D781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8" name="Group 49">
            <a:extLst>
              <a:ext uri="{FF2B5EF4-FFF2-40B4-BE49-F238E27FC236}">
                <a16:creationId xmlns:a16="http://schemas.microsoft.com/office/drawing/2014/main" id="{60FB2829-9E66-4DBD-BC15-FC5D73246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89" name="Oval 50">
              <a:extLst>
                <a:ext uri="{FF2B5EF4-FFF2-40B4-BE49-F238E27FC236}">
                  <a16:creationId xmlns:a16="http://schemas.microsoft.com/office/drawing/2014/main" id="{E9EE2A32-8611-4375-B6B1-468FAD6825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51">
              <a:extLst>
                <a:ext uri="{FF2B5EF4-FFF2-40B4-BE49-F238E27FC236}">
                  <a16:creationId xmlns:a16="http://schemas.microsoft.com/office/drawing/2014/main" id="{C77E1DA0-3927-4F35-B8A3-D5D5563757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52">
              <a:extLst>
                <a:ext uri="{FF2B5EF4-FFF2-40B4-BE49-F238E27FC236}">
                  <a16:creationId xmlns:a16="http://schemas.microsoft.com/office/drawing/2014/main" id="{F7BAA08B-588E-406F-899B-A6A7FC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53">
              <a:extLst>
                <a:ext uri="{FF2B5EF4-FFF2-40B4-BE49-F238E27FC236}">
                  <a16:creationId xmlns:a16="http://schemas.microsoft.com/office/drawing/2014/main" id="{A8AA7C41-B331-402E-9453-95B3B8273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54">
              <a:extLst>
                <a:ext uri="{FF2B5EF4-FFF2-40B4-BE49-F238E27FC236}">
                  <a16:creationId xmlns:a16="http://schemas.microsoft.com/office/drawing/2014/main" id="{A7060B3E-946D-4885-9B86-1D445209EB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55">
              <a:extLst>
                <a:ext uri="{FF2B5EF4-FFF2-40B4-BE49-F238E27FC236}">
                  <a16:creationId xmlns:a16="http://schemas.microsoft.com/office/drawing/2014/main" id="{E3046747-F284-4990-9ECA-3DF2C6E08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5" name="Rectangle 57">
            <a:extLst>
              <a:ext uri="{FF2B5EF4-FFF2-40B4-BE49-F238E27FC236}">
                <a16:creationId xmlns:a16="http://schemas.microsoft.com/office/drawing/2014/main" id="{21301226-F3C6-4744-94AE-2460B381D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itle 39">
            <a:extLst>
              <a:ext uri="{FF2B5EF4-FFF2-40B4-BE49-F238E27FC236}">
                <a16:creationId xmlns:a16="http://schemas.microsoft.com/office/drawing/2014/main" id="{FDA0B862-BBE0-40B3-842A-44963F88B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639" y="630935"/>
            <a:ext cx="10843065" cy="2096769"/>
          </a:xfrm>
          <a:prstGeom prst="rect">
            <a:avLst/>
          </a:prstGeom>
          <a:noFill/>
        </p:spPr>
        <p:txBody>
          <a:bodyPr rot="0" spcFirstLastPara="0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fontScale="90000"/>
          </a:bodyPr>
          <a:lstStyle/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Bath and North East Somerset Council</a:t>
            </a:r>
            <a:b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Educational Psychology </a:t>
            </a:r>
            <a:r>
              <a:rPr lang="en-GB" sz="3600" b="1" kern="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Service</a:t>
            </a:r>
            <a:br>
              <a:rPr lang="en-GB" sz="2300" b="1" kern="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sz="2300" b="1" kern="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sz="2300" b="1" kern="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People’s Lives</a:t>
            </a:r>
            <a:endParaRPr kumimoji="0" lang="en-GB" sz="23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3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Standing Against Racism and Inequality</a:t>
            </a:r>
            <a:br>
              <a:rPr kumimoji="0" lang="en-GB" sz="23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GB" sz="2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GB" sz="23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6" name="Rectangle 59">
            <a:extLst>
              <a:ext uri="{FF2B5EF4-FFF2-40B4-BE49-F238E27FC236}">
                <a16:creationId xmlns:a16="http://schemas.microsoft.com/office/drawing/2014/main" id="{4EC57637-D435-4155-993A-0E3A8BBBA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B81AE96-B9C7-4679-BC62-F2C79F2E8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D4225F6-B312-47D5-8299-988BD17E0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D3C04A86-BCAE-473C-B18D-88FD5627C4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22CCD134-9351-4847-8741-FF5EAB470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65">
              <a:extLst>
                <a:ext uri="{FF2B5EF4-FFF2-40B4-BE49-F238E27FC236}">
                  <a16:creationId xmlns:a16="http://schemas.microsoft.com/office/drawing/2014/main" id="{41470C83-08EE-4959-BA0A-F8846F524E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BFD3A89-3666-47FE-913F-6C75228F5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AD6B60E5-039C-4E82-9B5C-984D6C46E1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3D05E89-A5D2-4DC0-B6B1-298EF0EF0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4337967A-8AB7-47D5-A75E-6341730E9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71">
              <a:extLst>
                <a:ext uri="{FF2B5EF4-FFF2-40B4-BE49-F238E27FC236}">
                  <a16:creationId xmlns:a16="http://schemas.microsoft.com/office/drawing/2014/main" id="{CA068AD4-624D-4314-8C86-A3C0C3378C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" name="Picture 40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B69640BB-9238-423F-B104-3BF8EFBE57A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0072" y="4702074"/>
            <a:ext cx="10843065" cy="1707781"/>
          </a:xfrm>
          <a:prstGeom prst="rect">
            <a:avLst/>
          </a:prstGeom>
          <a:noFill/>
        </p:spPr>
      </p:pic>
      <p:grpSp>
        <p:nvGrpSpPr>
          <p:cNvPr id="99" name="Group 73">
            <a:extLst>
              <a:ext uri="{FF2B5EF4-FFF2-40B4-BE49-F238E27FC236}">
                <a16:creationId xmlns:a16="http://schemas.microsoft.com/office/drawing/2014/main" id="{ACA2F7C3-1A69-44EE-A8B6-A4552E2C84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5716" y="3029889"/>
            <a:ext cx="304800" cy="429768"/>
            <a:chOff x="215328" y="-46937"/>
            <a:chExt cx="304800" cy="2773841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6E44AF4D-8873-43B3-8E29-803B7720EA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CAE89E8A-BD14-4974-818A-D8382DCD4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321B80B9-448B-4363-9DD7-C074AB2AD7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57DA34E7-83FB-4CAA-94F3-CEF0869076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4707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EC97BC-9018-48FE-9D92-078A476CF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Incident Support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523BE2-7006-4EEB-89BF-F066F34E7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1653"/>
            <a:ext cx="10515600" cy="37553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EPs will provide support following a critical incident in partnership with other agencies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Key message: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Responses are normal in response to an abnormal event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EPS has a range of documents to support educational settings in the event of a critical incident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594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EC97BC-9018-48FE-9D92-078A476CF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SENCO Team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523BE2-7006-4EEB-89BF-F066F34E7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1653"/>
            <a:ext cx="10515600" cy="37553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Area SENCO Team provide advice and support to early years settings for children who have SEND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Training offer to early years settings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Attend the Early Years SEND Panel [Katie Birch EP also attends]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Bobbie Rogers and Verrity Simons – main points of contact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182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EC97BC-9018-48FE-9D92-078A476CF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Intervention and Preventative Work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523BE2-7006-4EEB-89BF-F066F34E7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1653"/>
            <a:ext cx="10515600" cy="37553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Offer includes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Support to pupils and staff at an early level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Increase staff wellbeing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Training and guidance in range of areas identified by school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Audit school needs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Plan, implement and evaluate with EP working with the school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Linked to work of the SEND and AP Service</a:t>
            </a: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170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705617-9E57-41FA-AF1E-F39FB5717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Emotionally Based School Avoidance Support (EBSA)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4F6375-DFF2-41FD-9FB6-03F68878B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EBSA Steering Group in the LA chaired by the EPS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EPS provides advice and support to schools including those who have accessed the free EdPsychED EBSA Horizons course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EPS provides training and support sessions for parent/carers</a:t>
            </a: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822319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FE83C2-A812-404B-B727-4D26A0CBD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GB" sz="4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Emotional Literacy Support Assistants (ELSAs)</a:t>
            </a:r>
            <a:r>
              <a:rPr lang="en-GB" sz="4200" b="1" dirty="0">
                <a:solidFill>
                  <a:srgbClr val="FFFFFF"/>
                </a:solidFill>
              </a:rPr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C9057-BB03-401D-A2E9-85925A0F9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 fontScale="92500" lnSpcReduction="10000"/>
          </a:bodyPr>
          <a:lstStyle/>
          <a:p>
            <a:endParaRPr lang="en-GB" sz="1000" dirty="0"/>
          </a:p>
          <a:p>
            <a:pPr marL="0" indent="0">
              <a:buNone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EPs train and provide supervision to ELSAs – 6 days training one academic year and 6 group supervision sessions during following academic years</a:t>
            </a:r>
          </a:p>
          <a:p>
            <a:pPr marL="0" indent="0"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ELSAs work with children and young people on aspects of emotional literacy including: emotional awareness, anger management, self-esteem and resilience, social and communication skills, friendship skills, loss and bereavement</a:t>
            </a:r>
          </a:p>
          <a:p>
            <a:pPr marL="0" indent="0"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Next training will be Spring/Summer 2025</a:t>
            </a:r>
          </a:p>
          <a:p>
            <a:pPr marL="0" indent="0"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489856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705617-9E57-41FA-AF1E-F39FB5717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Mediating Learning Support Approach (MeLSA)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4F6375-DFF2-41FD-9FB6-03F68878B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MeLSA – 6 days training and supervision</a:t>
            </a:r>
          </a:p>
          <a:p>
            <a:pPr marL="0" indent="0">
              <a:lnSpc>
                <a:spcPts val="1205"/>
              </a:lnSpc>
              <a:spcAft>
                <a:spcPts val="200"/>
              </a:spcAft>
              <a:buNone/>
            </a:pPr>
            <a:endParaRPr lang="en-GB" sz="1800" dirty="0">
              <a:solidFill>
                <a:srgbClr val="000000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T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raining enables staff to apply psychology of learning to help children and young people become confident, independent learners</a:t>
            </a:r>
          </a:p>
          <a:p>
            <a:pPr marL="0" indent="0">
              <a:buNone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Focuses on literacy, numeracy, memory, thinking and mindset</a:t>
            </a:r>
          </a:p>
          <a:p>
            <a:pPr marL="0" indent="0">
              <a:buNone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Teaching Assistants, Learning Mentors, Teachers, SENCOs and similar members of staff working with children and young people aged 4-25 years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400" dirty="0">
              <a:latin typeface="Thesans-Semi-Light"/>
            </a:endParaRPr>
          </a:p>
        </p:txBody>
      </p:sp>
    </p:spTree>
    <p:extLst>
      <p:ext uri="{BB962C8B-B14F-4D97-AF65-F5344CB8AC3E}">
        <p14:creationId xmlns:p14="http://schemas.microsoft.com/office/powerpoint/2010/main" val="3307050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2F80E-4171-4A93-B38C-291E5C662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5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Supervision Sessions for Educational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C03DE-413F-44C7-A2E0-E8A405F1A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Have previously offered FREE supervision sessions (group and individual) for educational staff funded through Public Health</a:t>
            </a:r>
          </a:p>
          <a:p>
            <a:pPr marL="0" indent="0">
              <a:buNone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Schools can now purchase supervision sessions</a:t>
            </a:r>
          </a:p>
          <a:p>
            <a:pPr marL="0" indent="0">
              <a:buNone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837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705617-9E57-41FA-AF1E-F39FB5717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Trainee Educational Psychologists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4F6375-DFF2-41FD-9FB6-03F68878B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Year 2 and 3 trainee Educational Psychologist placement</a:t>
            </a: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Year 1 trainee Educational Psychologist placement</a:t>
            </a: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Research Commission conducted by Year 1 trainee Educational Psychologists – past research has included ‘HERS Reintegration – School Staff Perceptions’ and ‘Including and Celebrating Black Lives in Secondary Schools’</a:t>
            </a: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84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705617-9E57-41FA-AF1E-F39FB5717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4F6375-DFF2-41FD-9FB6-03F68878B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86999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The EPS can offer training in a range of different areas including Metacognition, Active Listening, Executive Functions, Precision Teaching plus more</a:t>
            </a:r>
          </a:p>
          <a:p>
            <a:pPr marL="0" indent="0">
              <a:buNone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Training can be tailored to need</a:t>
            </a:r>
          </a:p>
          <a:p>
            <a:pPr marL="0" indent="0">
              <a:buNone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Part of CPD offer from the SEND and AP Service</a:t>
            </a:r>
          </a:p>
          <a:p>
            <a:pPr marL="0" indent="0">
              <a:buNone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More information on The Hub</a:t>
            </a: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https://thehub.bathnes.gov.uk/Page/35566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31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31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31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281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705617-9E57-41FA-AF1E-F39FB5717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 School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4F6375-DFF2-41FD-9FB6-03F68878B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EPS offers support to the Virtual School</a:t>
            </a:r>
          </a:p>
          <a:p>
            <a:pPr marL="0" indent="0">
              <a:buNone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Casework</a:t>
            </a:r>
          </a:p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Advice Line</a:t>
            </a:r>
          </a:p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56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6F2FEA-B66B-AB7D-F3E5-07E2E0EFE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457011"/>
            <a:ext cx="7644627" cy="3233234"/>
          </a:xfrm>
        </p:spPr>
        <p:txBody>
          <a:bodyPr>
            <a:normAutofit fontScale="90000"/>
          </a:bodyPr>
          <a:lstStyle/>
          <a:p>
            <a:r>
              <a:rPr lang="en-GB" sz="6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Educational Psychology Service</a:t>
            </a:r>
            <a:br>
              <a:rPr lang="en-GB" sz="6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6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</a:t>
            </a:r>
            <a:br>
              <a:rPr lang="en-GB" sz="6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E9BE17-D4A3-AA9A-8486-B5E9B78D8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2024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288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56AF1-745E-4328-861D-AC86CEC40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GB" sz="5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AE186-7A6A-4F10-A83D-831F0F523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We are an approachable team and will respond to your queries – just ask and somebody will get back to you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Please contact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psychology_service@bathnes.gov.uk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if you have any questions</a:t>
            </a:r>
          </a:p>
          <a:p>
            <a:pPr marL="0" indent="0">
              <a:buNone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077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43DB99-2F19-4846-DE58-932975BC9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 Staffing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2F7BE-3BD2-F1E7-B316-F3F63D826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Educational Psychologists including the Principal Educational Psychologist and 3 Senior Educational Psychologists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1 Trainee Educational Psychologist (Year 3 of the Doctorate)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1 Trainee Educational Psychologist (Year 1 of the Doctorate)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2 part-time Admin Officers (1 term-time only)</a:t>
            </a: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Early Years Area SENCO Team sits within the EPS</a:t>
            </a:r>
          </a:p>
        </p:txBody>
      </p:sp>
    </p:spTree>
    <p:extLst>
      <p:ext uri="{BB962C8B-B14F-4D97-AF65-F5344CB8AC3E}">
        <p14:creationId xmlns:p14="http://schemas.microsoft.com/office/powerpoint/2010/main" val="2246306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83899F-2C56-6243-4E62-DD0BB62B2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4F85F-3184-C59F-4E9F-DA4DA3D14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86999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2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improve the wellbeing and educational outcomes of all children and young people in Bath and North East Somerset through the application of psychology</a:t>
            </a:r>
          </a:p>
          <a:p>
            <a:pPr marL="0" indent="0">
              <a:buNone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achieve this by: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Ensuring that children and young people’s needs are at the centre of all of our work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Ensuring that we apply psychology in all of our work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Ensuring that early intervention and prevention are key principles in our work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Identifying and addressing barriers to learning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Enhancing emotional wellbeing and resilience of children and young people and those working with them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in partnership with parent/carers and partners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Building capacity at both the individual and systemic levels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115872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5CCD8-3FEE-279A-C6C8-2EC0E54DE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Support Offered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9B8CE-CD33-3E10-B0F7-71B83EFF8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1653"/>
            <a:ext cx="10515600" cy="4230356"/>
          </a:xfrm>
        </p:spPr>
        <p:txBody>
          <a:bodyPr>
            <a:normAutofit fontScale="77500" lnSpcReduction="20000"/>
          </a:bodyPr>
          <a:lstStyle/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Casework – EHCNAs and Consultations for children and young people with EHCPs </a:t>
            </a:r>
          </a:p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Advice and support – advice line and school link EP</a:t>
            </a:r>
          </a:p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Resources and information </a:t>
            </a:r>
          </a:p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Critical Incident Support</a:t>
            </a:r>
          </a:p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Area SENCO Team advice and support</a:t>
            </a:r>
          </a:p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Early Intervention and Preventative Work </a:t>
            </a:r>
          </a:p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Emotionally Based School Avoidance (EBSA) advice and support</a:t>
            </a:r>
          </a:p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Emotional Literacy Support Assistant (ELSA) training and supervision</a:t>
            </a:r>
          </a:p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Mediating Learning Support Approach (MeLSA) training and supervision</a:t>
            </a:r>
          </a:p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Supervision sessions</a:t>
            </a:r>
          </a:p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Trainee EP – supervision and Research Commission</a:t>
            </a:r>
          </a:p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Training – can be tailored to individual need</a:t>
            </a:r>
          </a:p>
          <a:p>
            <a:r>
              <a:rPr lang="en-GB" sz="2300" dirty="0">
                <a:latin typeface="Arial" panose="020B0604020202020204" pitchFamily="34" charset="0"/>
                <a:cs typeface="Arial" panose="020B0604020202020204" pitchFamily="34" charset="0"/>
              </a:rPr>
              <a:t>Virtual School – EP linked to the Virtual School</a:t>
            </a: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84131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CEB0BB-3042-0120-3531-E8249FA78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Casework Offer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696D8-3F3D-D5EA-6449-076D93819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Autofit/>
          </a:bodyPr>
          <a:lstStyle/>
          <a:p>
            <a:pPr marL="0" marR="0" lvl="0" indent="0" defTabSz="914400" rtl="0" eaLnBrk="0" fontAlgn="t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en-US" sz="15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1. Education, Health and Care Needs Assessments - r</a:t>
            </a:r>
            <a:r>
              <a:rPr lang="en-US" altLang="en-US" sz="1500" dirty="0">
                <a:latin typeface="Arial" panose="020B0604020202020204" pitchFamily="34" charset="0"/>
              </a:rPr>
              <a:t>equested through the SEND Team</a:t>
            </a:r>
          </a:p>
          <a:p>
            <a:pPr marL="0" marR="0" lvl="0" indent="0" defTabSz="914400" rtl="0" eaLnBrk="0" fontAlgn="t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endParaRPr kumimoji="0" lang="en-US" altLang="en-US" sz="15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t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en-US" sz="15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This is our priority area of work to ensure that high quality assessments are carried out in a timely manner and meet statutory deadlines. Other work may be put on hold to meet EHCNA demands. </a:t>
            </a:r>
          </a:p>
          <a:p>
            <a:pPr marL="0" marR="0" lvl="0" indent="0" defTabSz="914400" rtl="0" eaLnBrk="0" fontAlgn="t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endParaRPr lang="en-US" altLang="en-US" sz="1500" b="1" dirty="0">
              <a:latin typeface="Arial" panose="020B0604020202020204" pitchFamily="34" charset="0"/>
            </a:endParaRPr>
          </a:p>
          <a:p>
            <a:pPr marL="0" marR="0" lvl="0" indent="0" defTabSz="914400" rtl="0" eaLnBrk="0" fontAlgn="t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r>
              <a:rPr kumimoji="0" lang="en-US" altLang="en-US" sz="15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2. Remote Consultations for children and young people who have an Education, Health and Care Plan </a:t>
            </a:r>
          </a:p>
          <a:p>
            <a:pPr marL="0" indent="0" eaLnBrk="0" fontAlgn="t" hangingPunc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500" b="1" dirty="0">
                <a:latin typeface="Arial" panose="020B0604020202020204" pitchFamily="34" charset="0"/>
              </a:rPr>
              <a:t>	</a:t>
            </a:r>
            <a:r>
              <a:rPr lang="en-US" altLang="en-US" sz="1500" dirty="0">
                <a:latin typeface="Arial" panose="020B0604020202020204" pitchFamily="34" charset="0"/>
              </a:rPr>
              <a:t>Support in implementing the EHCP</a:t>
            </a:r>
          </a:p>
          <a:p>
            <a:pPr marL="914400" lvl="2" indent="0" eaLnBrk="0" fontAlgn="t" hangingPunct="0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5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Reducing the risk of placement breakdown</a:t>
            </a:r>
          </a:p>
          <a:p>
            <a:pPr marL="914400" lvl="2" indent="0" eaLnBrk="0" fontAlgn="t" hangingPunc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500" dirty="0">
                <a:latin typeface="Arial" panose="020B0604020202020204" pitchFamily="34" charset="0"/>
              </a:rPr>
              <a:t>Exploring barriers to learning</a:t>
            </a:r>
          </a:p>
          <a:p>
            <a:pPr marL="914400" lvl="2" indent="0" eaLnBrk="0" fontAlgn="t" hangingPunct="0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5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Consu</a:t>
            </a:r>
            <a:r>
              <a:rPr lang="en-US" altLang="en-US" sz="1500" dirty="0">
                <a:latin typeface="Arial" panose="020B0604020202020204" pitchFamily="34" charset="0"/>
              </a:rPr>
              <a:t>ltation Request Form:</a:t>
            </a:r>
          </a:p>
          <a:p>
            <a:pPr marL="914400" lvl="2" indent="0" eaLnBrk="0" fontAlgn="t" hangingPunct="0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5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hlinkClick r:id="rId2"/>
              </a:rPr>
              <a:t>https://livewell.bathnes.gov.uk/special-educational-need-or-disability-send/professionals-and-senco-section/educational-psychology</a:t>
            </a:r>
            <a:endParaRPr kumimoji="0" lang="en-US" altLang="en-US" sz="15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914400" lvl="2" indent="0" eaLnBrk="0" fontAlgn="t" hangingPunct="0">
              <a:spcBef>
                <a:spcPct val="0"/>
              </a:spcBef>
              <a:spcAft>
                <a:spcPts val="600"/>
              </a:spcAft>
              <a:buNone/>
            </a:pPr>
            <a:endParaRPr kumimoji="0" lang="en-US" altLang="en-US" sz="15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955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8" name="Rectangle 11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16635-9510-41B9-B3F8-C023DD2E9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EPS advice line</a:t>
            </a:r>
          </a:p>
        </p:txBody>
      </p:sp>
      <p:sp>
        <p:nvSpPr>
          <p:cNvPr id="84" name="Content Placeholder 2">
            <a:extLst>
              <a:ext uri="{FF2B5EF4-FFF2-40B4-BE49-F238E27FC236}">
                <a16:creationId xmlns:a16="http://schemas.microsoft.com/office/drawing/2014/main" id="{55B4E4D3-BD5F-4833-8CD9-A6EA13005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 the SEND and AP Advice Line in the first instance. Signposting to the EPS can be carried out by the SEND and AP Service. 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EPS advice line offers a free one-hour individual consultation to talk about individual concerns relating to school, staff and/or children and young people. This can include concerns related to emotionally based school avoidance (EBSA). 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Open to all educational staff and parents and carers.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Wide range of situations and topics raised – staff, parent/carers, SEND, anxiety, curriculum matters, individual needs etc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Problem-solving/solution-finding consultation process devised clear plans of action</a:t>
            </a:r>
          </a:p>
          <a:p>
            <a:pPr marL="0" indent="0">
              <a:buNone/>
            </a:pP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 through psychology_service@bathnes.gov.uk</a:t>
            </a:r>
          </a:p>
        </p:txBody>
      </p:sp>
    </p:spTree>
    <p:extLst>
      <p:ext uri="{BB962C8B-B14F-4D97-AF65-F5344CB8AC3E}">
        <p14:creationId xmlns:p14="http://schemas.microsoft.com/office/powerpoint/2010/main" val="2104825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4C5B71-0050-22F0-8525-4351C585E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Link 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349AF-5E7E-7272-06A6-D68EE5D1F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Each school has an allocated link EP as well as the link EP for the Virtual School 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SENCOs can talk to their link EP about any issues or possible consultation requests for children and young people who have an EHCP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EPs develop relationships with their link schools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SENCOs can contact link EP directly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link EP document:</a:t>
            </a:r>
          </a:p>
          <a:p>
            <a:pPr marL="0" lvl="0" indent="0">
              <a:buNone/>
            </a:pPr>
            <a:r>
              <a:rPr lang="en-GB" sz="2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https://livewell.bathnes.gov.uk/special-educational-need-or-disability-send/professionals-and-senco-section/educational-psychology</a:t>
            </a:r>
            <a:endParaRPr lang="en-US" sz="22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052128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EC97BC-9018-48FE-9D92-078A476CF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and Information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523BE2-7006-4EEB-89BF-F066F34E7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1653"/>
            <a:ext cx="10515600" cy="3755310"/>
          </a:xfrm>
        </p:spPr>
        <p:txBody>
          <a:bodyPr>
            <a:no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EPS page on the Live Well site has several useful resources and information</a:t>
            </a: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https://livewell.bathnes.gov.uk/special-educational-need-or-disability-send/professionals-and-senco-section/educational-psychology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Resources and Information on Grief and Bereavement – range of different resources and information available depending on need, contact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psychology_service@bathnes.gov.uk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Resources and Information developed by EPs linked to the Virtual School </a:t>
            </a: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https://beta.bathnes.gov.uk/training-resources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Includes:	Attachment Theory in the Classroom</a:t>
            </a: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	Coping with change, transitions and uncertainty</a:t>
            </a: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	Helping with early trauma</a:t>
            </a: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	Supporting healthy sleep habits</a:t>
            </a: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	Supporting positive friendships</a:t>
            </a:r>
          </a:p>
          <a:p>
            <a:pPr marL="0" indent="0"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	Developing resilience with looked-after children</a:t>
            </a:r>
          </a:p>
        </p:txBody>
      </p:sp>
    </p:spTree>
    <p:extLst>
      <p:ext uri="{BB962C8B-B14F-4D97-AF65-F5344CB8AC3E}">
        <p14:creationId xmlns:p14="http://schemas.microsoft.com/office/powerpoint/2010/main" val="1227527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981</TotalTime>
  <Words>1244</Words>
  <Application>Microsoft Office PowerPoint</Application>
  <PresentationFormat>Widescreen</PresentationFormat>
  <Paragraphs>163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Segoe UI</vt:lpstr>
      <vt:lpstr>Symbol</vt:lpstr>
      <vt:lpstr>Thesans-Semi-Light</vt:lpstr>
      <vt:lpstr>Office Theme</vt:lpstr>
      <vt:lpstr>Bath and North East Somerset Council   Educational Psychology Service    Improving People’s Lives Standing Against Racism and Inequality  </vt:lpstr>
      <vt:lpstr>Educational Psychology Service Offer </vt:lpstr>
      <vt:lpstr>EPS Staffing</vt:lpstr>
      <vt:lpstr>EPS Vision</vt:lpstr>
      <vt:lpstr>Overview of Support Offered</vt:lpstr>
      <vt:lpstr>Casework Offer</vt:lpstr>
      <vt:lpstr>The EPS advice line</vt:lpstr>
      <vt:lpstr>School Link EP</vt:lpstr>
      <vt:lpstr>Resources and Information</vt:lpstr>
      <vt:lpstr>Critical Incident Support</vt:lpstr>
      <vt:lpstr>Area SENCO Team</vt:lpstr>
      <vt:lpstr>Early Intervention and Preventative Work</vt:lpstr>
      <vt:lpstr>Emotionally Based School Avoidance Support (EBSA)</vt:lpstr>
      <vt:lpstr>Emotional Literacy Support Assistants (ELSAs) </vt:lpstr>
      <vt:lpstr>Mediating Learning Support Approach (MeLSA)</vt:lpstr>
      <vt:lpstr>Supervision Sessions for Educational Staff</vt:lpstr>
      <vt:lpstr>Trainee Educational Psychologists</vt:lpstr>
      <vt:lpstr>Training</vt:lpstr>
      <vt:lpstr>Virtual School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Wellbeing for Education Return Programme</dc:title>
  <dc:creator>Hannah Fleming</dc:creator>
  <cp:lastModifiedBy>Chloe Fletcher</cp:lastModifiedBy>
  <cp:revision>79</cp:revision>
  <dcterms:created xsi:type="dcterms:W3CDTF">2021-01-27T12:35:40Z</dcterms:created>
  <dcterms:modified xsi:type="dcterms:W3CDTF">2024-10-09T12:08:20Z</dcterms:modified>
</cp:coreProperties>
</file>