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2"/>
  </p:notesMasterIdLst>
  <p:sldIdLst>
    <p:sldId id="449" r:id="rId2"/>
    <p:sldId id="453" r:id="rId3"/>
    <p:sldId id="454" r:id="rId4"/>
    <p:sldId id="455" r:id="rId5"/>
    <p:sldId id="456" r:id="rId6"/>
    <p:sldId id="457" r:id="rId7"/>
    <p:sldId id="270" r:id="rId8"/>
    <p:sldId id="458" r:id="rId9"/>
    <p:sldId id="314" r:id="rId10"/>
    <p:sldId id="461" r:id="rId11"/>
    <p:sldId id="459" r:id="rId12"/>
    <p:sldId id="466" r:id="rId13"/>
    <p:sldId id="279" r:id="rId14"/>
    <p:sldId id="322" r:id="rId15"/>
    <p:sldId id="451" r:id="rId16"/>
    <p:sldId id="315" r:id="rId17"/>
    <p:sldId id="450" r:id="rId18"/>
    <p:sldId id="464" r:id="rId19"/>
    <p:sldId id="465" r:id="rId20"/>
    <p:sldId id="448" r:id="rId21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9D7B26C5-4107-4FEC-AEDC-1716B250A1EF}" styleName="Light Style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9975" autoAdjust="0"/>
    <p:restoredTop sz="83549" autoAdjust="0"/>
  </p:normalViewPr>
  <p:slideViewPr>
    <p:cSldViewPr snapToGrid="0">
      <p:cViewPr varScale="1">
        <p:scale>
          <a:sx n="65" d="100"/>
          <a:sy n="65" d="100"/>
        </p:scale>
        <p:origin x="532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593378E8-73E0-4F8D-B994-A8FBD5C0A92E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BB07BD4-9F30-474B-AB06-E8EF88D80D22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74747138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9EBD390-78AE-49E6-89E6-54595EE6B310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ED47800A-FC67-4316-B2AC-EB98CD60F1F9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2E0B588-303C-4E69-BCEF-749DD105A5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07106C99-7B9F-41FC-8405-EDEF3C1BF68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13F485E7-02EE-4433-A2A7-54ECFAA3742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200831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5168015-B43A-4AE1-A304-D02FEC767EA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1EDE5689-F4C9-482A-B02B-186C74381ED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B81332E-B6F9-4F7A-A6BA-A581853D2B8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B54B6FE-6E74-4247-A9EC-936F5F7228B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F06632C-5577-4EA4-B637-21CC546735D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82596807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7F33D1C-BEF1-4C96-8471-B3AA72DCAB9E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B507B956-23F0-4C3C-9076-BCB5BA6D1C4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7BB5788-FBF4-43F5-B965-9144B94409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D35FD3A8-B747-413A-8955-24AC957993A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5438CCF2-DE27-4840-A0B4-96FFC51E0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56362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35E31C7-7151-4207-9E40-7DE72F8BB7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2EE7032-1EA4-453C-8004-0E481539ED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81E7AA22-08FA-496A-A720-0AFCC0295AC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CCAF06B-3705-4954-8A41-FBB5672D3A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0772F1B6-6E5E-420D-8E8A-FE0DED572E2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51115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9A7E0F42-BFDA-4802-A3D6-50B2889B4BE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127139CA-8EE6-40CB-96B7-2D1311786E0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6A9A232-B460-4C40-A304-BEFD294101C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733003DC-C8DA-4AC3-8ED1-87C2541F61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C906BB2-D801-47DF-8F1D-D1C40BBBD81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5864333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36BEB173-49A2-4591-8979-378DD122EC6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A4C0299-6A9B-4427-A30E-33349D90198F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3F405DF7-DD6F-4754-BCE1-0874C0401A62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01DA02D6-B66F-4337-8A9D-3DD2843BCFE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5CC138AD-2011-4BAF-95BA-8EA8B69A48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64D2192-9326-4B09-9A0B-155F850C59A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543062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1B73333-F397-462A-BAB4-CB0A04FBA3C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DCCE028-3B8D-4D55-B0D8-D4147768DC8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85C865DE-FE7A-4302-BB1F-92C924177DF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3695C60C-686E-4C07-AF90-963A41F01059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B3838970-D68C-4882-8D7D-251199D978D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79A2846-375D-45A3-903D-342BE1C077C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D26C5F60-095A-450C-A1C7-F490F24338E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AAD0A5B7-2075-44B1-B68D-7D45DFEB753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622240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0D6E49F-E2C2-49EA-8560-CD2B476B8CD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BAC923F8-8724-456C-9859-D965763E40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17887560-B4B6-4770-A6E2-C69053989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06C51355-2D46-4C08-A047-68042C7652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822530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1771757-C57C-4A23-B591-A8E7CDB5CE3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5DC6BE21-CC38-4014-800E-A9AB3F49478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3A79D47-E9B6-4062-A01D-A850728F24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1624733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B10A1EF-8C18-4173-922A-BDC3AA459A7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B7E32C9-C130-483A-A155-92A8CD3B614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735171A7-1759-496F-A81F-31624688A47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1FEE710-A952-445F-8E34-BA21F7A4705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941E0173-8D0A-49E5-8AE2-22502B8D00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6582153D-EC1A-410C-B721-EDC952E4628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09340787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0373A5CF-FA06-4E2C-AA18-807B3077B32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DC54A7A7-1861-419E-9186-569927411581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 dirty="0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927177E2-F729-4D79-8515-ADB32ADF886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91BEC23E-64A9-4438-ACF1-9703DC24497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FA22BF47-2DAC-4FF4-90C1-81E512EF42D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E7AFF4E-2038-4417-9346-68B0FC7D6EA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42285307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D27665D6-21B3-4D78-BA5E-B8261D1E7B1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2E13776-1991-46D4-97E2-FF4FDB0E830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AE197AC1-945C-47C9-96AA-900A28B3386F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8F110FD-1D1D-449E-A031-0725303FDE11}" type="datetimeFigureOut">
              <a:rPr lang="en-GB" smtClean="0"/>
              <a:t>09/10/2024</a:t>
            </a:fld>
            <a:endParaRPr lang="en-GB" dirty="0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019B241-E1FF-4364-A27B-946918B94DF8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 dirty="0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FC1ABC3A-CBD8-4A65-8ED5-C6ECC16DDC74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D1816E-76AF-4D09-A5C2-C99DE0AD527C}" type="slidenum">
              <a:rPr lang="en-GB" smtClean="0"/>
              <a:t>‹#›</a:t>
            </a:fld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84753556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hyperlink" Target="https://thehub.bathnes.gov.uk/Page/35566" TargetMode="Externa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hyperlink" Target="mailto:psychology_service@bathnes.gov.uk" TargetMode="Externa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hyperlink" Target="https://livewell.bathnes.gov.uk/special-educational-need-or-disability-send/professionals-and-senco-section/educational-psychology" TargetMode="Externa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mailto:psychology_service@bathnes.gov.uk" TargetMode="External"/><Relationship Id="rId2" Type="http://schemas.openxmlformats.org/officeDocument/2006/relationships/hyperlink" Target="https://livewell.bathnes.gov.uk/special-educational-need-or-disability-send/professionals-and-senco-section/educational-psychology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beta.bathnes.gov.uk/training-resources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Rectangle 45">
            <a:extLst>
              <a:ext uri="{FF2B5EF4-FFF2-40B4-BE49-F238E27FC236}">
                <a16:creationId xmlns:a16="http://schemas.microsoft.com/office/drawing/2014/main" id="{C38CD1F2-2CDE-4B42-BB23-EC7686F9256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solidFill>
            <a:schemeClr val="tx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7" name="Rectangle 47">
            <a:extLst>
              <a:ext uri="{FF2B5EF4-FFF2-40B4-BE49-F238E27FC236}">
                <a16:creationId xmlns:a16="http://schemas.microsoft.com/office/drawing/2014/main" id="{E9827173-10F7-4BE6-8CC8-39A46D781209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0800000">
            <a:off x="-1" y="6140785"/>
            <a:ext cx="6095997" cy="711252"/>
          </a:xfrm>
          <a:prstGeom prst="rect">
            <a:avLst/>
          </a:prstGeom>
          <a:gradFill flip="none" rotWithShape="1">
            <a:gsLst>
              <a:gs pos="10000">
                <a:schemeClr val="tx2">
                  <a:lumMod val="50000"/>
                  <a:alpha val="10000"/>
                </a:schemeClr>
              </a:gs>
              <a:gs pos="100000">
                <a:schemeClr val="tx2">
                  <a:lumMod val="60000"/>
                  <a:lumOff val="40000"/>
                  <a:alpha val="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88" name="Group 49">
            <a:extLst>
              <a:ext uri="{FF2B5EF4-FFF2-40B4-BE49-F238E27FC236}">
                <a16:creationId xmlns:a16="http://schemas.microsoft.com/office/drawing/2014/main" id="{60FB2829-9E66-4DBD-BC15-FC5D73246DD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" y="2075420"/>
            <a:ext cx="12048729" cy="4093306"/>
            <a:chOff x="1" y="2075420"/>
            <a:chExt cx="12048729" cy="4093306"/>
          </a:xfrm>
        </p:grpSpPr>
        <p:sp>
          <p:nvSpPr>
            <p:cNvPr id="89" name="Oval 50">
              <a:extLst>
                <a:ext uri="{FF2B5EF4-FFF2-40B4-BE49-F238E27FC236}">
                  <a16:creationId xmlns:a16="http://schemas.microsoft.com/office/drawing/2014/main" id="{E9EE2A32-8611-4375-B6B1-468FAD6825C5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7942191" y="2507571"/>
              <a:ext cx="3563871" cy="3563871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0" name="Oval 51">
              <a:extLst>
                <a:ext uri="{FF2B5EF4-FFF2-40B4-BE49-F238E27FC236}">
                  <a16:creationId xmlns:a16="http://schemas.microsoft.com/office/drawing/2014/main" id="{C77E1DA0-3927-4F35-B8A3-D5D55637575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0435065" y="4048931"/>
              <a:ext cx="1381607" cy="1381607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1" name="Oval 52">
              <a:extLst>
                <a:ext uri="{FF2B5EF4-FFF2-40B4-BE49-F238E27FC236}">
                  <a16:creationId xmlns:a16="http://schemas.microsoft.com/office/drawing/2014/main" id="{F7BAA08B-588E-406F-899B-A6A7FCFBE56E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6200000">
              <a:off x="1" y="2075420"/>
              <a:ext cx="3144364" cy="3144364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20000"/>
                  </a:schemeClr>
                </a:gs>
                <a:gs pos="100000">
                  <a:schemeClr val="tx2">
                    <a:lumMod val="50000"/>
                    <a:alpha val="1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2" name="Oval 53">
              <a:extLst>
                <a:ext uri="{FF2B5EF4-FFF2-40B4-BE49-F238E27FC236}">
                  <a16:creationId xmlns:a16="http://schemas.microsoft.com/office/drawing/2014/main" id="{A8AA7C41-B331-402E-9453-95B3B82735B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12600000">
              <a:off x="10150845" y="4270841"/>
              <a:ext cx="1897885" cy="1897885"/>
            </a:xfrm>
            <a:prstGeom prst="ellipse">
              <a:avLst/>
            </a:prstGeom>
            <a:gradFill>
              <a:gsLst>
                <a:gs pos="0">
                  <a:schemeClr val="tx2">
                    <a:lumMod val="75000"/>
                    <a:alpha val="10000"/>
                  </a:schemeClr>
                </a:gs>
                <a:gs pos="100000">
                  <a:schemeClr val="tx2">
                    <a:lumMod val="75000"/>
                    <a:alpha val="20000"/>
                  </a:schemeClr>
                </a:gs>
              </a:gsLst>
              <a:lin ang="5400000" scaled="1"/>
            </a:gra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3" name="Oval 54">
              <a:extLst>
                <a:ext uri="{FF2B5EF4-FFF2-40B4-BE49-F238E27FC236}">
                  <a16:creationId xmlns:a16="http://schemas.microsoft.com/office/drawing/2014/main" id="{A7060B3E-946D-4885-9B86-1D445209EB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046780" y="3040492"/>
              <a:ext cx="2579322" cy="2579322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20000"/>
                    </a:schemeClr>
                  </a:gs>
                  <a:gs pos="100000">
                    <a:schemeClr val="tx2">
                      <a:lumMod val="50000"/>
                      <a:alpha val="20000"/>
                    </a:schemeClr>
                  </a:gs>
                </a:gsLst>
                <a:lin ang="5400000" scaled="1"/>
              </a:gra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  <p:sp>
          <p:nvSpPr>
            <p:cNvPr id="94" name="Oval 55">
              <a:extLst>
                <a:ext uri="{FF2B5EF4-FFF2-40B4-BE49-F238E27FC236}">
                  <a16:creationId xmlns:a16="http://schemas.microsoft.com/office/drawing/2014/main" id="{E3046747-F284-4990-9ECA-3DF2C6E08B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 rot="4500000">
              <a:off x="2224640" y="3193975"/>
              <a:ext cx="2243193" cy="2243193"/>
            </a:xfrm>
            <a:prstGeom prst="ellipse">
              <a:avLst/>
            </a:prstGeom>
            <a:noFill/>
            <a:ln w="31750">
              <a:gradFill>
                <a:gsLst>
                  <a:gs pos="0">
                    <a:schemeClr val="tx2">
                      <a:lumMod val="60000"/>
                      <a:lumOff val="40000"/>
                      <a:alpha val="10000"/>
                    </a:schemeClr>
                  </a:gs>
                  <a:gs pos="100000">
                    <a:schemeClr val="tx2">
                      <a:lumMod val="50000"/>
                      <a:alpha val="10000"/>
                    </a:schemeClr>
                  </a:gs>
                </a:gsLst>
                <a:lin ang="5400000" scaled="1"/>
              </a:gra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 dirty="0"/>
            </a:p>
          </p:txBody>
        </p:sp>
      </p:grpSp>
      <p:sp>
        <p:nvSpPr>
          <p:cNvPr id="95" name="Rectangle 57">
            <a:extLst>
              <a:ext uri="{FF2B5EF4-FFF2-40B4-BE49-F238E27FC236}">
                <a16:creationId xmlns:a16="http://schemas.microsoft.com/office/drawing/2014/main" id="{21301226-F3C6-4744-94AE-2460B381D86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40" name="Title 39">
            <a:extLst>
              <a:ext uri="{FF2B5EF4-FFF2-40B4-BE49-F238E27FC236}">
                <a16:creationId xmlns:a16="http://schemas.microsoft.com/office/drawing/2014/main" id="{FDA0B862-BBE0-40B3-842A-44963F88B30F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29639" y="630935"/>
            <a:ext cx="10843065" cy="2096769"/>
          </a:xfrm>
          <a:prstGeom prst="rect">
            <a:avLst/>
          </a:prstGeom>
          <a:noFill/>
        </p:spPr>
        <p:txBody>
          <a:bodyPr rot="0" spcFirstLastPara="0" vert="horz" lIns="91440" tIns="45720" rIns="91440" bIns="45720" numCol="1" spcCol="0" rtlCol="0" fromWordArt="0" anchor="t" anchorCtr="0" forceAA="0" compatLnSpc="1">
            <a:prstTxWarp prst="textNoShape">
              <a:avLst/>
            </a:prstTxWarp>
            <a:normAutofit fontScale="90000"/>
          </a:bodyPr>
          <a:lstStyle/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Bath and North East Somerset Council</a:t>
            </a:r>
            <a:b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 </a:t>
            </a:r>
            <a:b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r>
              <a:rPr kumimoji="0" lang="en-GB" sz="36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Educational Psychology </a:t>
            </a:r>
            <a:r>
              <a:rPr lang="en-GB" sz="3600" b="1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Service</a:t>
            </a:r>
            <a:br>
              <a:rPr lang="en-GB" sz="2300" b="1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2300" b="1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br>
              <a:rPr lang="en-GB" sz="2300" b="1" kern="0" dirty="0">
                <a:solidFill>
                  <a:schemeClr val="bg1"/>
                </a:solidFill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</a:br>
            <a:endParaRPr kumimoji="0" lang="en-GB" sz="2300" b="1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lang="en-GB" sz="2400" b="1" dirty="0">
                <a:solidFill>
                  <a:schemeClr val="bg1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Improving People’s Lives</a:t>
            </a:r>
            <a:endParaRPr kumimoji="0" lang="en-GB" sz="23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Arial" panose="020B0604020202020204" pitchFamily="34" charset="0"/>
              <a:ea typeface="Calibri" panose="020F0502020204030204" pitchFamily="34" charset="0"/>
              <a:cs typeface="Arial" panose="020B0604020202020204" pitchFamily="34" charset="0"/>
            </a:endParaRPr>
          </a:p>
          <a:p>
            <a:pPr marL="0" marR="0" lvl="0" indent="0" defTabSz="914400" eaLnBrk="1" fontAlgn="auto" latinLnBrk="0" hangingPunct="1">
              <a:spcBef>
                <a:spcPts val="0"/>
              </a:spcBef>
              <a:spcAft>
                <a:spcPts val="1000"/>
              </a:spcAft>
              <a:buClrTx/>
              <a:buSzTx/>
              <a:buFontTx/>
              <a:buNone/>
              <a:tabLst/>
              <a:defRPr/>
            </a:pPr>
            <a: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Arial" panose="020B0604020202020204" pitchFamily="34" charset="0"/>
              </a:rPr>
              <a:t>Standing Against Racism and Inequality</a:t>
            </a:r>
            <a:br>
              <a:rPr kumimoji="0" lang="en-GB" sz="2300" b="1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</a:br>
            <a:r>
              <a:rPr kumimoji="0" lang="en-GB" sz="2300" b="0" i="0" u="none" strike="noStrike" kern="0" cap="none" spc="0" normalizeH="0" baseline="0" noProof="0" dirty="0">
                <a:ln>
                  <a:noFill/>
                </a:ln>
                <a:solidFill>
                  <a:schemeClr val="bg1"/>
                </a:solidFill>
                <a:effectLst/>
                <a:uLnTx/>
                <a:uFillTx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</a:t>
            </a:r>
            <a:endParaRPr kumimoji="0" lang="en-GB" sz="2300" b="0" i="0" u="none" strike="noStrike" kern="0" cap="none" spc="0" normalizeH="0" baseline="0" noProof="0" dirty="0">
              <a:ln>
                <a:noFill/>
              </a:ln>
              <a:solidFill>
                <a:schemeClr val="bg1"/>
              </a:solidFill>
              <a:effectLst/>
              <a:uLnTx/>
              <a:uFillTx/>
              <a:latin typeface="Calibri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  <p:sp>
        <p:nvSpPr>
          <p:cNvPr id="96" name="Rectangle 59">
            <a:extLst>
              <a:ext uri="{FF2B5EF4-FFF2-40B4-BE49-F238E27FC236}">
                <a16:creationId xmlns:a16="http://schemas.microsoft.com/office/drawing/2014/main" id="{4EC57637-D435-4155-993A-0E3A8BBBA56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6200000">
            <a:off x="10438146" y="1042605"/>
            <a:ext cx="2796461" cy="711252"/>
          </a:xfrm>
          <a:prstGeom prst="rect">
            <a:avLst/>
          </a:prstGeom>
          <a:gradFill flip="none" rotWithShape="1">
            <a:gsLst>
              <a:gs pos="0">
                <a:schemeClr val="tx2">
                  <a:lumMod val="40000"/>
                  <a:lumOff val="60000"/>
                  <a:alpha val="0"/>
                </a:schemeClr>
              </a:gs>
              <a:gs pos="100000">
                <a:schemeClr val="tx2">
                  <a:lumMod val="75000"/>
                  <a:alpha val="10000"/>
                </a:schemeClr>
              </a:gs>
            </a:gsLst>
            <a:lin ang="8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grpSp>
        <p:nvGrpSpPr>
          <p:cNvPr id="62" name="Group 61">
            <a:extLst>
              <a:ext uri="{FF2B5EF4-FFF2-40B4-BE49-F238E27FC236}">
                <a16:creationId xmlns:a16="http://schemas.microsoft.com/office/drawing/2014/main" id="{0B81AE96-B9C7-4679-BC62-F2C79F2E8F37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1259539" y="317578"/>
            <a:ext cx="548640" cy="549007"/>
            <a:chOff x="7029447" y="3514725"/>
            <a:chExt cx="1285875" cy="549007"/>
          </a:xfrm>
        </p:grpSpPr>
        <p:cxnSp>
          <p:nvCxnSpPr>
            <p:cNvPr id="63" name="Straight Connector 62">
              <a:extLst>
                <a:ext uri="{FF2B5EF4-FFF2-40B4-BE49-F238E27FC236}">
                  <a16:creationId xmlns:a16="http://schemas.microsoft.com/office/drawing/2014/main" id="{BD4225F6-B312-47D5-8299-988BD17E0E6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4" name="Straight Connector 63">
              <a:extLst>
                <a:ext uri="{FF2B5EF4-FFF2-40B4-BE49-F238E27FC236}">
                  <a16:creationId xmlns:a16="http://schemas.microsoft.com/office/drawing/2014/main" id="{D3C04A86-BCAE-473C-B18D-88FD5627C47B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65" name="Straight Connector 64">
              <a:extLst>
                <a:ext uri="{FF2B5EF4-FFF2-40B4-BE49-F238E27FC236}">
                  <a16:creationId xmlns:a16="http://schemas.microsoft.com/office/drawing/2014/main" id="{22CCD134-9351-4847-8741-FF5EAB4705B1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7" name="Straight Connector 65">
              <a:extLst>
                <a:ext uri="{FF2B5EF4-FFF2-40B4-BE49-F238E27FC236}">
                  <a16:creationId xmlns:a16="http://schemas.microsoft.com/office/drawing/2014/main" id="{41470C83-08EE-4959-BA0A-F8846F524E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75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grpSp>
        <p:nvGrpSpPr>
          <p:cNvPr id="68" name="Group 67">
            <a:extLst>
              <a:ext uri="{FF2B5EF4-FFF2-40B4-BE49-F238E27FC236}">
                <a16:creationId xmlns:a16="http://schemas.microsoft.com/office/drawing/2014/main" id="{DBFD3A89-3666-47FE-913F-6C75228F5D3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5400000">
            <a:off x="616345" y="5940560"/>
            <a:ext cx="1285875" cy="549007"/>
            <a:chOff x="7029447" y="3514725"/>
            <a:chExt cx="1285875" cy="549007"/>
          </a:xfrm>
        </p:grpSpPr>
        <p:cxnSp>
          <p:nvCxnSpPr>
            <p:cNvPr id="69" name="Straight Connector 68">
              <a:extLst>
                <a:ext uri="{FF2B5EF4-FFF2-40B4-BE49-F238E27FC236}">
                  <a16:creationId xmlns:a16="http://schemas.microsoft.com/office/drawing/2014/main" id="{AD6B60E5-039C-4E82-9B5C-984D6C46E14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514725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0" name="Straight Connector 69">
              <a:extLst>
                <a:ext uri="{FF2B5EF4-FFF2-40B4-BE49-F238E27FC236}">
                  <a16:creationId xmlns:a16="http://schemas.microsoft.com/office/drawing/2014/main" id="{F3D05E89-A5D2-4DC0-B6B1-298EF0EF0A43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697727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1" name="Straight Connector 70">
              <a:extLst>
                <a:ext uri="{FF2B5EF4-FFF2-40B4-BE49-F238E27FC236}">
                  <a16:creationId xmlns:a16="http://schemas.microsoft.com/office/drawing/2014/main" id="{4337967A-8AB7-47D5-A75E-6341730E9952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3880729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98" name="Straight Connector 71">
              <a:extLst>
                <a:ext uri="{FF2B5EF4-FFF2-40B4-BE49-F238E27FC236}">
                  <a16:creationId xmlns:a16="http://schemas.microsoft.com/office/drawing/2014/main" id="{CA068AD4-624D-4314-8C86-A3C0C3378C8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7029447" y="4063732"/>
              <a:ext cx="1285875" cy="0"/>
            </a:xfrm>
            <a:prstGeom prst="line">
              <a:avLst/>
            </a:prstGeom>
            <a:ln w="31750" cap="rnd" cmpd="sng">
              <a:gradFill>
                <a:gsLst>
                  <a:gs pos="0">
                    <a:schemeClr val="tx2">
                      <a:lumMod val="60000"/>
                      <a:lumOff val="40000"/>
                      <a:alpha val="40000"/>
                    </a:schemeClr>
                  </a:gs>
                  <a:gs pos="100000">
                    <a:schemeClr val="tx2">
                      <a:lumMod val="50000"/>
                      <a:alpha val="40000"/>
                    </a:schemeClr>
                  </a:gs>
                </a:gsLst>
                <a:lin ang="5400000" scaled="1"/>
              </a:gradFill>
              <a:prstDash val="sysDot"/>
              <a:round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p:pic>
        <p:nvPicPr>
          <p:cNvPr id="41" name="Picture 40" descr="A picture containing drawing, food&#10;&#10;Description automatically generated">
            <a:extLst>
              <a:ext uri="{FF2B5EF4-FFF2-40B4-BE49-F238E27FC236}">
                <a16:creationId xmlns:a16="http://schemas.microsoft.com/office/drawing/2014/main" id="{B69640BB-9238-423F-B104-3BF8EFBE57AC}"/>
              </a:ext>
            </a:extLst>
          </p:cNvPr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 bwMode="auto">
          <a:xfrm>
            <a:off x="450072" y="4702074"/>
            <a:ext cx="10843065" cy="1707781"/>
          </a:xfrm>
          <a:prstGeom prst="rect">
            <a:avLst/>
          </a:prstGeom>
          <a:noFill/>
        </p:spPr>
      </p:pic>
      <p:grpSp>
        <p:nvGrpSpPr>
          <p:cNvPr id="99" name="Group 73">
            <a:extLst>
              <a:ext uri="{FF2B5EF4-FFF2-40B4-BE49-F238E27FC236}">
                <a16:creationId xmlns:a16="http://schemas.microsoft.com/office/drawing/2014/main" id="{ACA2F7C3-1A69-44EE-A8B6-A4552E2C849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 rot="16200000">
            <a:off x="475716" y="3029889"/>
            <a:ext cx="304800" cy="429768"/>
            <a:chOff x="215328" y="-46937"/>
            <a:chExt cx="304800" cy="2773841"/>
          </a:xfrm>
        </p:grpSpPr>
        <p:cxnSp>
          <p:nvCxnSpPr>
            <p:cNvPr id="75" name="Straight Connector 74">
              <a:extLst>
                <a:ext uri="{FF2B5EF4-FFF2-40B4-BE49-F238E27FC236}">
                  <a16:creationId xmlns:a16="http://schemas.microsoft.com/office/drawing/2014/main" id="{6E44AF4D-8873-43B3-8E29-803B7720EA98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2153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6" name="Straight Connector 75">
              <a:extLst>
                <a:ext uri="{FF2B5EF4-FFF2-40B4-BE49-F238E27FC236}">
                  <a16:creationId xmlns:a16="http://schemas.microsoft.com/office/drawing/2014/main" id="{CAE89E8A-BD14-4974-818A-D8382DCD4D4A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3169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7" name="Straight Connector 76">
              <a:extLst>
                <a:ext uri="{FF2B5EF4-FFF2-40B4-BE49-F238E27FC236}">
                  <a16:creationId xmlns:a16="http://schemas.microsoft.com/office/drawing/2014/main" id="{321B80B9-448B-4363-9DD7-C074AB2AD7C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4185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78" name="Straight Connector 77">
              <a:extLst>
                <a:ext uri="{FF2B5EF4-FFF2-40B4-BE49-F238E27FC236}">
                  <a16:creationId xmlns:a16="http://schemas.microsoft.com/office/drawing/2014/main" id="{57DA34E7-83FB-4CAA-94F3-CEF0869076A6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CxnSpPr>
              <a:cxnSpLocks/>
            </p:cNvCxnSpPr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CxnSpPr>
          <p:spPr>
            <a:xfrm>
              <a:off x="520128" y="-46937"/>
              <a:ext cx="0" cy="2773841"/>
            </a:xfrm>
            <a:prstGeom prst="line">
              <a:avLst/>
            </a:prstGeom>
            <a:ln w="25400" cmpd="sng">
              <a:solidFill>
                <a:schemeClr val="bg2">
                  <a:lumMod val="60000"/>
                  <a:lumOff val="40000"/>
                  <a:alpha val="50000"/>
                </a:schemeClr>
              </a:solidFill>
              <a:prstDash val="sysDot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</p:spTree>
    <p:extLst>
      <p:ext uri="{BB962C8B-B14F-4D97-AF65-F5344CB8AC3E}">
        <p14:creationId xmlns:p14="http://schemas.microsoft.com/office/powerpoint/2010/main" val="67470727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EC97BC-9018-48FE-9D92-078A476CF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Critical Incident Support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523BE2-7006-4EEB-89BF-F066F34E7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1653"/>
            <a:ext cx="10515600" cy="3755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EPs will provide support following a critical incident in partnership with other agencies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Key message: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Responses are normal in response to an abnormal event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EPS has a range of documents to support educational settings in the event of a critical incident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44594289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EC97BC-9018-48FE-9D92-078A476CF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Area SENCO Team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523BE2-7006-4EEB-89BF-F066F34E7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1653"/>
            <a:ext cx="10515600" cy="3755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Area SENCO Team provide advice and support to early years settings for children who have SEND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Training offer to early years settings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Attend the Early Years SEND Panel [Katie Birch EP also attends]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Bobbie Rogers and Verrity Simons – main points of contact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65182355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EC97BC-9018-48FE-9D92-078A476CF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Early Intervention and Preventative Work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523BE2-7006-4EEB-89BF-F066F34E7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1653"/>
            <a:ext cx="10515600" cy="375531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Offer includes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Support to pupils and staff at an early level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Increase staff wellbeing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Training and guidance in range of areas identified by school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Audit school needs</a:t>
            </a:r>
          </a:p>
          <a:p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Plan, implement and evaluate with EP working with the school</a:t>
            </a:r>
          </a:p>
          <a:p>
            <a:pPr marL="0" indent="0">
              <a:buNone/>
            </a:pP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Linked to work of the SEND and AP Service</a:t>
            </a:r>
          </a:p>
          <a:p>
            <a:pPr marL="0" indent="0">
              <a:buNone/>
            </a:pPr>
            <a:endParaRPr lang="en-GB" sz="16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9717099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705617-9E57-41FA-AF1E-F39FB571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Autofit/>
          </a:bodyPr>
          <a:lstStyle/>
          <a:p>
            <a:pPr algn="ctr"/>
            <a:r>
              <a:rPr lang="en-GB" sz="48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Emotionally Based School Avoidance Support (EBSA)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4F6375-DFF2-41FD-9FB6-03F68878B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EBSA Steering Group in the LA chaired by the EPS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EPS provides advice and support to schools including those who have accessed the free EdPsychED EBSA Horizons course</a:t>
            </a: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</a:rPr>
              <a:t>EPS provides training and support sessions for parent/carers</a:t>
            </a: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82231903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1FE83C2-A812-404B-B727-4D26A0CBD0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42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Emotional Literacy Support Assistants (ELSAs)</a:t>
            </a:r>
            <a:r>
              <a:rPr lang="en-GB" sz="4200" b="1" dirty="0">
                <a:solidFill>
                  <a:srgbClr val="FFFFFF"/>
                </a:solidFill>
              </a:rPr>
              <a:t>	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A53C9057-BB03-401D-A2E9-85925A0F947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fontScale="92500" lnSpcReduction="10000"/>
          </a:bodyPr>
          <a:lstStyle/>
          <a:p>
            <a:endParaRPr lang="en-GB" sz="1000" dirty="0"/>
          </a:p>
          <a:p>
            <a:pPr marL="0" indent="0">
              <a:buNone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EPs train and provide supervision to ELSAs – 6 days training one academic year and 6 group supervision sessions during following academic years</a:t>
            </a:r>
          </a:p>
          <a:p>
            <a:pPr mar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ELSAs work with children and young people on aspects of emotional literacy including: emotional awareness, anger management, self-esteem and resilience, social and communication skills, friendship skills, loss and bereavement</a:t>
            </a:r>
          </a:p>
          <a:p>
            <a:pPr mar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600" dirty="0">
                <a:latin typeface="Arial" panose="020B0604020202020204" pitchFamily="34" charset="0"/>
                <a:cs typeface="Arial" panose="020B0604020202020204" pitchFamily="34" charset="0"/>
              </a:rPr>
              <a:t>Next training will be Spring/Summer 2025</a:t>
            </a:r>
          </a:p>
          <a:p>
            <a:pPr mar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6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1000" dirty="0"/>
          </a:p>
          <a:p>
            <a:pPr marL="0" indent="0">
              <a:buNone/>
            </a:pPr>
            <a:endParaRPr lang="en-GB" sz="1000" dirty="0"/>
          </a:p>
        </p:txBody>
      </p:sp>
    </p:spTree>
    <p:extLst>
      <p:ext uri="{BB962C8B-B14F-4D97-AF65-F5344CB8AC3E}">
        <p14:creationId xmlns:p14="http://schemas.microsoft.com/office/powerpoint/2010/main" val="248985663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705617-9E57-41FA-AF1E-F39FB571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Mediating Learning Support Approach (MeLSA)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4F6375-DFF2-41FD-9FB6-03F68878B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MeLSA – 6 days training and supervision</a:t>
            </a:r>
          </a:p>
          <a:p>
            <a:pPr marL="0" indent="0">
              <a:lnSpc>
                <a:spcPts val="1205"/>
              </a:lnSpc>
              <a:spcAft>
                <a:spcPts val="200"/>
              </a:spcAft>
              <a:buNone/>
            </a:pPr>
            <a:endParaRPr lang="en-GB" sz="1800" dirty="0">
              <a:solidFill>
                <a:srgbClr val="000000"/>
              </a:solidFill>
              <a:effectLst/>
              <a:latin typeface="Segoe UI" panose="020B0502040204020203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latin typeface="Arial" panose="020B0604020202020204" pitchFamily="34" charset="0"/>
                <a:ea typeface="Calibri" panose="020F0502020204030204" pitchFamily="34" charset="0"/>
              </a:rPr>
              <a:t>T</a:t>
            </a: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raining enables staff to apply psychology of learning to help children and young people become confident, independent learners</a:t>
            </a:r>
          </a:p>
          <a:p>
            <a:pPr marL="0" indent="0"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Focuses on literacy, numeracy, memory, thinking and mindset</a:t>
            </a:r>
          </a:p>
          <a:p>
            <a:pPr marL="0" indent="0"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</a:endParaRPr>
          </a:p>
          <a:p>
            <a:pPr marL="0" indent="0">
              <a:buNone/>
            </a:pPr>
            <a:r>
              <a:rPr lang="en-GB" sz="1800" dirty="0">
                <a:effectLst/>
                <a:latin typeface="Arial" panose="020B0604020202020204" pitchFamily="34" charset="0"/>
                <a:ea typeface="Calibri" panose="020F0502020204030204" pitchFamily="34" charset="0"/>
              </a:rPr>
              <a:t>Teaching Assistants, Learning Mentors, Teachers, SENCOs and similar members of staff working with children and young people aged 4-25 years</a:t>
            </a:r>
            <a:endParaRPr lang="en-GB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1400" dirty="0">
              <a:latin typeface="Thesans-Semi-Light"/>
            </a:endParaRPr>
          </a:p>
        </p:txBody>
      </p:sp>
    </p:spTree>
    <p:extLst>
      <p:ext uri="{BB962C8B-B14F-4D97-AF65-F5344CB8AC3E}">
        <p14:creationId xmlns:p14="http://schemas.microsoft.com/office/powerpoint/2010/main" val="3307050238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5F2F80E-4171-4A93-B38C-291E5C662FB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 fontScale="90000"/>
          </a:bodyPr>
          <a:lstStyle/>
          <a:p>
            <a:pPr algn="ctr"/>
            <a:r>
              <a:rPr lang="en-GB" sz="50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Supervision Sessions for Educational Staff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1C03DE-413F-44C7-A2E0-E8A405F1AA5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Have previously offered FREE supervision sessions (group and individual) for educational staff funded through Public Health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Schools can now purchase supervision sessions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5837486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705617-9E57-41FA-AF1E-F39FB571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Trainee Educational Psychologists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4F6375-DFF2-41FD-9FB6-03F68878B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Year 2 and 3 trainee Educational Psychologist placement</a:t>
            </a: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Year 1 trainee Educational Psychologist placement</a:t>
            </a: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Research Commission conducted by Year 1 trainee Educational Psychologists – past research has included ‘HERS Reintegration – School Staff Perceptions’ and ‘Including and Celebrating Black Lives in Secondary Schools’</a:t>
            </a: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0384836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705617-9E57-41FA-AF1E-F39FB571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4F6375-DFF2-41FD-9FB6-03F68878B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869990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The EPS can offer training in a range of different areas including Metacognition, Active Listening, Executive Functions, Precision Teaching plus more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Training can be tailored to need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Part of CPD offer from the SEND and AP Service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More information on The Hub</a:t>
            </a:r>
          </a:p>
          <a:p>
            <a:pPr marL="0" indent="0">
              <a:buNone/>
            </a:pPr>
            <a:r>
              <a:rPr lang="en-GB" sz="2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https://thehub.bathnes.gov.uk/Page/35566</a:t>
            </a: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1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1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1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71728155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2" name="Rectangle 21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4" name="Freeform: Shape 23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4" name="Title 3">
            <a:extLst>
              <a:ext uri="{FF2B5EF4-FFF2-40B4-BE49-F238E27FC236}">
                <a16:creationId xmlns:a16="http://schemas.microsoft.com/office/drawing/2014/main" id="{41705617-9E57-41FA-AF1E-F39FB5717B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Virtual School</a:t>
            </a:r>
          </a:p>
        </p:txBody>
      </p:sp>
      <p:sp>
        <p:nvSpPr>
          <p:cNvPr id="8" name="Content Placeholder 7">
            <a:extLst>
              <a:ext uri="{FF2B5EF4-FFF2-40B4-BE49-F238E27FC236}">
                <a16:creationId xmlns:a16="http://schemas.microsoft.com/office/drawing/2014/main" id="{8A4F6375-DFF2-41FD-9FB6-03F68878B1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EPS offers support to the Virtual School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Casework</a:t>
            </a: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Advice Line</a:t>
            </a: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Training</a:t>
            </a: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8156654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4E1BEB12-92AF-4445-98AD-4C7756E7C93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48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D0522C2C-7B5C-48A7-A969-03941E5D2E7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schemeClr val="tx1"/>
              </a:solidFill>
            </a:endParaRPr>
          </a:p>
        </p:txBody>
      </p:sp>
      <p:sp>
        <p:nvSpPr>
          <p:cNvPr id="12" name="Freeform 13">
            <a:extLst>
              <a:ext uri="{FF2B5EF4-FFF2-40B4-BE49-F238E27FC236}">
                <a16:creationId xmlns:a16="http://schemas.microsoft.com/office/drawing/2014/main" id="{9C682A1A-5B2D-4111-BBD6-620165633E5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769476" y="220196"/>
            <a:ext cx="9422524" cy="6637806"/>
          </a:xfrm>
          <a:custGeom>
            <a:avLst/>
            <a:gdLst>
              <a:gd name="connsiteX0" fmla="*/ 4929467 w 8191500"/>
              <a:gd name="connsiteY0" fmla="*/ 0 h 5770597"/>
              <a:gd name="connsiteX1" fmla="*/ 8065066 w 8191500"/>
              <a:gd name="connsiteY1" fmla="*/ 1118513 h 5770597"/>
              <a:gd name="connsiteX2" fmla="*/ 8191500 w 8191500"/>
              <a:gd name="connsiteY2" fmla="*/ 1227339 h 5770597"/>
              <a:gd name="connsiteX3" fmla="*/ 8191500 w 8191500"/>
              <a:gd name="connsiteY3" fmla="*/ 5770597 h 5770597"/>
              <a:gd name="connsiteX4" fmla="*/ 79523 w 8191500"/>
              <a:gd name="connsiteY4" fmla="*/ 5770597 h 5770597"/>
              <a:gd name="connsiteX5" fmla="*/ 56799 w 8191500"/>
              <a:gd name="connsiteY5" fmla="*/ 5644158 h 5770597"/>
              <a:gd name="connsiteX6" fmla="*/ 0 w 8191500"/>
              <a:gd name="connsiteY6" fmla="*/ 4898209 h 5770597"/>
              <a:gd name="connsiteX7" fmla="*/ 4929467 w 8191500"/>
              <a:gd name="connsiteY7" fmla="*/ 0 h 577059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8191500" h="5770597">
                <a:moveTo>
                  <a:pt x="4929467" y="0"/>
                </a:moveTo>
                <a:cubicBezTo>
                  <a:pt x="6120547" y="0"/>
                  <a:pt x="7212963" y="419755"/>
                  <a:pt x="8065066" y="1118513"/>
                </a:cubicBezTo>
                <a:lnTo>
                  <a:pt x="8191500" y="1227339"/>
                </a:lnTo>
                <a:lnTo>
                  <a:pt x="8191500" y="5770597"/>
                </a:lnTo>
                <a:lnTo>
                  <a:pt x="79523" y="5770597"/>
                </a:lnTo>
                <a:lnTo>
                  <a:pt x="56799" y="5644158"/>
                </a:lnTo>
                <a:cubicBezTo>
                  <a:pt x="19398" y="5400934"/>
                  <a:pt x="0" y="5151822"/>
                  <a:pt x="0" y="4898209"/>
                </a:cubicBezTo>
                <a:cubicBezTo>
                  <a:pt x="0" y="2193003"/>
                  <a:pt x="2206998" y="0"/>
                  <a:pt x="4929467" y="0"/>
                </a:cubicBezTo>
                <a:close/>
              </a:path>
            </a:pathLst>
          </a:cu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wrap="square" rtlCol="0" anchor="ctr">
            <a:noAutofit/>
          </a:bodyPr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4" name="Oval 13">
            <a:extLst>
              <a:ext uri="{FF2B5EF4-FFF2-40B4-BE49-F238E27FC236}">
                <a16:creationId xmlns:a16="http://schemas.microsoft.com/office/drawing/2014/main" id="{D6EE29F2-D77F-4BD0-A20B-334D316A1C9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209800" y="2099696"/>
            <a:ext cx="1942241" cy="1889551"/>
          </a:xfrm>
          <a:prstGeom prst="ellipse">
            <a:avLst/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16" name="Arc 15">
            <a:extLst>
              <a:ext uri="{FF2B5EF4-FFF2-40B4-BE49-F238E27FC236}">
                <a16:creationId xmlns:a16="http://schemas.microsoft.com/office/drawing/2014/main" id="{22D09ED2-868F-42C6-866E-F92E0CEF314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 rot="18520172">
            <a:off x="1613162" y="1492572"/>
            <a:ext cx="2987899" cy="2987899"/>
          </a:xfrm>
          <a:prstGeom prst="arc">
            <a:avLst>
              <a:gd name="adj1" fmla="val 14455503"/>
              <a:gd name="adj2" fmla="val 227775"/>
            </a:avLst>
          </a:prstGeom>
          <a:ln w="127000" cap="rnd">
            <a:solidFill>
              <a:schemeClr val="accent4"/>
            </a:solidFill>
            <a:prstDash val="dash"/>
            <a:miter lim="800000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  <p:txBody>
          <a:bodyPr rtlCol="0" anchor="ctr"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endParaRPr kumimoji="0" lang="en-US" sz="18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Calibri" panose="020F0502020204030204"/>
              <a:ea typeface="+mn-ea"/>
              <a:cs typeface="+mn-cs"/>
            </a:endParaRPr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96F2FEA-B66B-AB7D-F3E5-07E2E0EFECA7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038600" y="1457011"/>
            <a:ext cx="7644627" cy="3233234"/>
          </a:xfrm>
        </p:spPr>
        <p:txBody>
          <a:bodyPr>
            <a:normAutofit fontScale="90000"/>
          </a:bodyPr>
          <a:lstStyle/>
          <a:p>
            <a:r>
              <a:rPr lang="en-GB" sz="6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Educational Psychology Service</a:t>
            </a:r>
            <a:br>
              <a:rPr lang="en-GB" sz="6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r>
              <a:rPr lang="en-GB" sz="6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Offer</a:t>
            </a:r>
            <a:br>
              <a:rPr lang="en-GB" sz="6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</a:b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AAE9BE17-D4A3-AA9A-8486-B5E9B78D823B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4038600" y="4782320"/>
            <a:ext cx="7644627" cy="1329443"/>
          </a:xfrm>
        </p:spPr>
        <p:txBody>
          <a:bodyPr>
            <a:normAutofit/>
          </a:bodyPr>
          <a:lstStyle/>
          <a:p>
            <a:pPr algn="l"/>
            <a:r>
              <a:rPr lang="en-GB" sz="24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September 2024</a:t>
            </a:r>
            <a:endParaRPr lang="en-GB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27288311"/>
      </p:ext>
    </p:extLst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7" name="Rectangle 16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9" name="Freeform: Shape 18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E356AF1-745E-4328-861D-AC86CEC4066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Thank you</a:t>
            </a:r>
            <a:endParaRPr lang="en-GB" sz="5400" dirty="0">
              <a:solidFill>
                <a:srgbClr val="FFFFFF"/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5CAE186-7A6A-4F10-A83D-831F0F52372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We are an approachable team and will respond to your queries – just ask and somebody will get back to you</a:t>
            </a: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32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Please contact 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psychology_service@bathnes.gov.uk</a:t>
            </a:r>
            <a:r>
              <a:rPr lang="en-GB" sz="3200" dirty="0">
                <a:latin typeface="Arial" panose="020B0604020202020204" pitchFamily="34" charset="0"/>
                <a:cs typeface="Arial" panose="020B0604020202020204" pitchFamily="34" charset="0"/>
              </a:rPr>
              <a:t> if you have any questions</a:t>
            </a:r>
          </a:p>
          <a:p>
            <a:pPr marL="0" indent="0">
              <a:buNone/>
            </a:pPr>
            <a:endParaRPr lang="en-GB" sz="3200" dirty="0"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1007789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D43DB99-2F19-4846-DE58-932975BC970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 Staffing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CD2F7BE-3BD2-F1E7-B316-F3F63D82673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/>
          </a:bodyPr>
          <a:lstStyle/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Educational Psychologists including the Principal Educational Psychologist and 3 Senior Educational Psychologists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1 Trainee Educational Psychologist (Year 3 of the Doctorate)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1 Trainee Educational Psychologist (Year 1 of the Doctorate)</a:t>
            </a:r>
          </a:p>
          <a:p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2 part-time Admin Officers (1 term-time only)</a:t>
            </a:r>
          </a:p>
          <a:p>
            <a:pPr marL="0" indent="0">
              <a:buNone/>
            </a:pPr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200" dirty="0">
                <a:latin typeface="Arial" panose="020B0604020202020204" pitchFamily="34" charset="0"/>
                <a:cs typeface="Arial" panose="020B0604020202020204" pitchFamily="34" charset="0"/>
              </a:rPr>
              <a:t>The Early Years Area SENCO Team sits within the EPS</a:t>
            </a:r>
          </a:p>
        </p:txBody>
      </p:sp>
    </p:spTree>
    <p:extLst>
      <p:ext uri="{BB962C8B-B14F-4D97-AF65-F5344CB8AC3E}">
        <p14:creationId xmlns:p14="http://schemas.microsoft.com/office/powerpoint/2010/main" val="224630640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F83899F-2C56-6243-4E62-DD0BB62B2D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EPS Vision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2D4F85F-3184-C59F-4E9F-DA4DA3D14A8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869990"/>
          </a:xfrm>
        </p:spPr>
        <p:txBody>
          <a:bodyPr>
            <a:normAutofit fontScale="77500" lnSpcReduction="20000"/>
          </a:bodyPr>
          <a:lstStyle/>
          <a:p>
            <a:pPr marL="0" indent="0" algn="ctr">
              <a:buNone/>
            </a:pPr>
            <a:r>
              <a:rPr lang="en-GB" sz="2600" b="1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To improve the wellbeing and educational outcomes of all children and young people in Bath and North East Somerset through the application of psychology</a:t>
            </a:r>
          </a:p>
          <a:p>
            <a:pPr marL="0" indent="0"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endParaRPr lang="en-GB" sz="1800" dirty="0">
              <a:effectLst/>
              <a:latin typeface="Arial" panose="020B060402020202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indent="0">
              <a:buNone/>
            </a:pPr>
            <a:r>
              <a:rPr lang="en-GB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We achieve this by: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that children and young people’s needs are at the centre of all of our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that we apply psychology in all of our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Ensuring that early intervention and prevention are key principles in our work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Identifying and addressing barriers to learning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Enhancing emotional wellbeing and resilience of children and young people and those working with them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Working in partnership with parent/carers and partners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GB" sz="2300" dirty="0">
                <a:effectLst/>
                <a:latin typeface="Arial" panose="020B060402020202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Building capacity at both the individual and systemic levels</a:t>
            </a: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211587293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4F85CCD8-3FEE-279A-C6C8-2EC0E54DEEA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Overview of Support Offered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70B9B8CE-CD33-3E10-B0F7-71B83EFF864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1653"/>
            <a:ext cx="10515600" cy="4230356"/>
          </a:xfrm>
        </p:spPr>
        <p:txBody>
          <a:bodyPr>
            <a:normAutofit fontScale="77500" lnSpcReduction="20000"/>
          </a:bodyPr>
          <a:lstStyle/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Casework – EHCNAs and Consultations for children and young people with EHCPs 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Advice and support – advice line and school link EP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Resources and information 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Critical Incident Support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Area SENCO Team advice and support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Early Intervention and Preventative Work 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Emotionally Based School Avoidance (EBSA) advice and support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Emotional Literacy Support Assistant (ELSA) training and supervision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Mediating Learning Support Approach (MeLSA) training and supervision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Supervision sessions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Trainee EP – supervision and Research Commission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Training – can be tailored to individual need</a:t>
            </a:r>
          </a:p>
          <a:p>
            <a:r>
              <a:rPr lang="en-GB" sz="2300" dirty="0">
                <a:latin typeface="Arial" panose="020B0604020202020204" pitchFamily="34" charset="0"/>
                <a:cs typeface="Arial" panose="020B0604020202020204" pitchFamily="34" charset="0"/>
              </a:rPr>
              <a:t>Virtual School – EP linked to the Virtual School</a:t>
            </a:r>
          </a:p>
          <a:p>
            <a:endParaRPr lang="en-GB" sz="22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8413188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93CEB0BB-3042-0120-3531-E8249FA7815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Casework Offer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02696D8-3F3D-D5EA-6449-076D938191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Autofit/>
          </a:bodyPr>
          <a:lstStyle/>
          <a:p>
            <a:pPr marL="0" marR="0" lvl="0" indent="0" defTabSz="914400" rtl="0" eaLnBrk="0" fontAlgn="t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15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1. Education, Health and Care Needs Assessments - r</a:t>
            </a:r>
            <a:r>
              <a:rPr lang="en-US" altLang="en-US" sz="1500" dirty="0">
                <a:latin typeface="Arial" panose="020B0604020202020204" pitchFamily="34" charset="0"/>
              </a:rPr>
              <a:t>equested through the SEND Team</a:t>
            </a:r>
          </a:p>
          <a:p>
            <a:pPr marL="0" marR="0" lvl="0" indent="0" defTabSz="914400" rtl="0" eaLnBrk="0" fontAlgn="t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kumimoji="0" lang="en-US" altLang="en-US" sz="15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0" marR="0" lvl="0" indent="0" defTabSz="914400" rtl="0" eaLnBrk="0" fontAlgn="t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1500" b="1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This is our priority area of work to ensure that high quality assessments are carried out in a timely manner and meet statutory deadlines. Other work may be put on hold to meet EHCNA demands. </a:t>
            </a:r>
          </a:p>
          <a:p>
            <a:pPr marL="0" marR="0" lvl="0" indent="0" defTabSz="914400" rtl="0" eaLnBrk="0" fontAlgn="t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endParaRPr lang="en-US" altLang="en-US" sz="1500" b="1" dirty="0">
              <a:latin typeface="Arial" panose="020B0604020202020204" pitchFamily="34" charset="0"/>
            </a:endParaRPr>
          </a:p>
          <a:p>
            <a:pPr marL="0" marR="0" lvl="0" indent="0" defTabSz="914400" rtl="0" eaLnBrk="0" fontAlgn="t" latinLnBrk="0" hangingPunct="0">
              <a:spcBef>
                <a:spcPct val="0"/>
              </a:spcBef>
              <a:spcAft>
                <a:spcPts val="600"/>
              </a:spcAft>
              <a:buClrTx/>
              <a:buSzTx/>
              <a:buNone/>
              <a:tabLst/>
            </a:pPr>
            <a:r>
              <a:rPr kumimoji="0" lang="en-US" altLang="en-US" sz="15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2. Remote Consultations for children and young people who have an Education, Health and Care Plan </a:t>
            </a:r>
          </a:p>
          <a:p>
            <a:pPr marL="0" indent="0" eaLnBrk="0" fontAlgn="t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500" b="1" dirty="0">
                <a:latin typeface="Arial" panose="020B0604020202020204" pitchFamily="34" charset="0"/>
              </a:rPr>
              <a:t>	</a:t>
            </a:r>
            <a:r>
              <a:rPr lang="en-US" altLang="en-US" sz="1500" dirty="0">
                <a:latin typeface="Arial" panose="020B0604020202020204" pitchFamily="34" charset="0"/>
              </a:rPr>
              <a:t>Support in implementing the EHCP</a:t>
            </a:r>
          </a:p>
          <a:p>
            <a:pPr marL="914400" lvl="2" indent="0" eaLnBrk="0" fontAlgn="t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5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Reducing the risk of placement breakdown</a:t>
            </a:r>
          </a:p>
          <a:p>
            <a:pPr marL="914400" lvl="2" indent="0" eaLnBrk="0" fontAlgn="t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500" dirty="0">
                <a:latin typeface="Arial" panose="020B0604020202020204" pitchFamily="34" charset="0"/>
              </a:rPr>
              <a:t>Exploring barriers to learning</a:t>
            </a:r>
          </a:p>
          <a:p>
            <a:pPr marL="914400" lvl="2" indent="0" eaLnBrk="0" fontAlgn="t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5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</a:rPr>
              <a:t>Consu</a:t>
            </a:r>
            <a:r>
              <a:rPr lang="en-US" altLang="en-US" sz="1500" dirty="0">
                <a:latin typeface="Arial" panose="020B0604020202020204" pitchFamily="34" charset="0"/>
              </a:rPr>
              <a:t>ltation Request Form:</a:t>
            </a:r>
          </a:p>
          <a:p>
            <a:pPr marL="914400" lvl="2" indent="0" eaLnBrk="0" fontAlgn="t" hangingPunct="0">
              <a:spcBef>
                <a:spcPct val="0"/>
              </a:spcBef>
              <a:spcAft>
                <a:spcPts val="600"/>
              </a:spcAft>
              <a:buNone/>
            </a:pPr>
            <a:r>
              <a:rPr kumimoji="0" lang="en-US" altLang="en-US" sz="1500" i="0" u="none" strike="noStrike" cap="none" normalizeH="0" baseline="0" dirty="0">
                <a:ln>
                  <a:noFill/>
                </a:ln>
                <a:effectLst/>
                <a:latin typeface="Arial" panose="020B0604020202020204" pitchFamily="34" charset="0"/>
                <a:hlinkClick r:id="rId2"/>
              </a:rPr>
              <a:t>https://livewell.bathnes.gov.uk/special-educational-need-or-disability-send/professionals-and-senco-section/educational-psychology</a:t>
            </a:r>
            <a:endParaRPr kumimoji="0" lang="en-US" altLang="en-US" sz="15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  <a:p>
            <a:pPr marL="914400" lvl="2" indent="0" eaLnBrk="0" fontAlgn="t" hangingPunct="0">
              <a:spcBef>
                <a:spcPct val="0"/>
              </a:spcBef>
              <a:spcAft>
                <a:spcPts val="600"/>
              </a:spcAft>
              <a:buNone/>
            </a:pPr>
            <a:endParaRPr kumimoji="0" lang="en-US" altLang="en-US" sz="1500" i="0" u="none" strike="noStrike" cap="none" normalizeH="0" baseline="0" dirty="0">
              <a:ln>
                <a:noFill/>
              </a:ln>
              <a:effectLst/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958955280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18" name="Rectangle 11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20" name="Freeform: Shape 11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7F716635-9510-41B9-B3F8-C023DD2E99F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The EPS advice line</a:t>
            </a:r>
          </a:p>
        </p:txBody>
      </p:sp>
      <p:sp>
        <p:nvSpPr>
          <p:cNvPr id="84" name="Content Placeholder 2">
            <a:extLst>
              <a:ext uri="{FF2B5EF4-FFF2-40B4-BE49-F238E27FC236}">
                <a16:creationId xmlns:a16="http://schemas.microsoft.com/office/drawing/2014/main" id="{55B4E4D3-BD5F-4833-8CD9-A6EA1300523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Use the SEND and AP Advice Line in the first instance. Signposting to the EPS can be carried out by the SEND and AP Service. 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EPS advice line offers a free one-hour individual consultation to talk about individual concerns relating to school, staff and/or children and young people. This can include concerns related to emotionally based school avoidance (EBSA). 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Open to all educational staff and parents and carers.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Wide range of situations and topics raised – staff, parent/carers, SEND, anxiety, curriculum matters, individual needs etc</a:t>
            </a: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Problem-solving/solution-finding consultation process devised clear plans of action</a:t>
            </a:r>
          </a:p>
          <a:p>
            <a:pPr marL="0" indent="0">
              <a:buNone/>
            </a:pPr>
            <a:r>
              <a:rPr lang="en-GB" sz="20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Book through psychology_service@bathnes.gov.uk</a:t>
            </a:r>
          </a:p>
        </p:txBody>
      </p:sp>
    </p:spTree>
    <p:extLst>
      <p:ext uri="{BB962C8B-B14F-4D97-AF65-F5344CB8AC3E}">
        <p14:creationId xmlns:p14="http://schemas.microsoft.com/office/powerpoint/2010/main" val="210482579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10" name="Freeform: Shape 9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F94C5B71-0050-22F0-8525-4351C585E3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Link EP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AE349AF-5E7E-7272-06A6-D68EE5D1F0A1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586789"/>
            <a:ext cx="10515600" cy="3590174"/>
          </a:xfrm>
        </p:spPr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Each school has an allocated link EP as well as the link EP for the Virtual School 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2000" dirty="0">
                <a:latin typeface="Arial" panose="020B0604020202020204" pitchFamily="34" charset="0"/>
                <a:cs typeface="Arial" panose="020B0604020202020204" pitchFamily="34" charset="0"/>
              </a:rPr>
              <a:t>SENCOs can talk to their link EP about any issues or possible consultation requests for children and young people who have an EHCP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EPs develop relationships with their link schools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US" sz="2000" dirty="0">
                <a:latin typeface="Arial" panose="020B0604020202020204" pitchFamily="34" charset="0"/>
                <a:cs typeface="Arial" panose="020B0604020202020204" pitchFamily="34" charset="0"/>
              </a:rPr>
              <a:t>SENCOs can contact link EP directly</a:t>
            </a:r>
          </a:p>
          <a:p>
            <a:pPr marL="0" indent="0">
              <a:buNone/>
            </a:pPr>
            <a:endParaRPr lang="en-US" sz="2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lvl="0" indent="0">
              <a:buNone/>
            </a:pPr>
            <a:r>
              <a:rPr lang="en-US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School link EP document:</a:t>
            </a:r>
          </a:p>
          <a:p>
            <a:pPr marL="0" lvl="0" indent="0">
              <a:buNone/>
            </a:pPr>
            <a:r>
              <a:rPr lang="en-GB" sz="2200" b="1" dirty="0">
                <a:solidFill>
                  <a:schemeClr val="accent2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https://livewell.bathnes.gov.uk/special-educational-need-or-disability-send/professionals-and-senco-section/educational-psychology</a:t>
            </a:r>
            <a:endParaRPr lang="en-US" sz="2200" b="1" dirty="0">
              <a:solidFill>
                <a:schemeClr val="accent2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endParaRPr lang="en-GB" sz="2200" dirty="0"/>
          </a:p>
        </p:txBody>
      </p:sp>
    </p:spTree>
    <p:extLst>
      <p:ext uri="{BB962C8B-B14F-4D97-AF65-F5344CB8AC3E}">
        <p14:creationId xmlns:p14="http://schemas.microsoft.com/office/powerpoint/2010/main" val="1052128810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4" name="Rectangle 23">
            <a:extLst>
              <a:ext uri="{FF2B5EF4-FFF2-40B4-BE49-F238E27FC236}">
                <a16:creationId xmlns:a16="http://schemas.microsoft.com/office/drawing/2014/main" id="{AC17DE74-01C9-4859-B65A-85CF999E858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88952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26" name="Freeform: Shape 25">
            <a:extLst>
              <a:ext uri="{FF2B5EF4-FFF2-40B4-BE49-F238E27FC236}">
                <a16:creationId xmlns:a16="http://schemas.microsoft.com/office/drawing/2014/main" id="{068C0432-0E90-4CC1-8CD3-D44A90DF07EF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2347414"/>
          </a:xfrm>
          <a:custGeom>
            <a:avLst/>
            <a:gdLst>
              <a:gd name="connsiteX0" fmla="*/ 0 w 12192000"/>
              <a:gd name="connsiteY0" fmla="*/ 0 h 2347414"/>
              <a:gd name="connsiteX1" fmla="*/ 12192000 w 12192000"/>
              <a:gd name="connsiteY1" fmla="*/ 0 h 2347414"/>
              <a:gd name="connsiteX2" fmla="*/ 12192000 w 12192000"/>
              <a:gd name="connsiteY2" fmla="*/ 1736458 h 2347414"/>
              <a:gd name="connsiteX3" fmla="*/ 11967601 w 12192000"/>
              <a:gd name="connsiteY3" fmla="*/ 1784034 h 2347414"/>
              <a:gd name="connsiteX4" fmla="*/ 10829000 w 12192000"/>
              <a:gd name="connsiteY4" fmla="*/ 1983294 h 2347414"/>
              <a:gd name="connsiteX5" fmla="*/ 10743779 w 12192000"/>
              <a:gd name="connsiteY5" fmla="*/ 1996027 h 2347414"/>
              <a:gd name="connsiteX6" fmla="*/ 10829254 w 12192000"/>
              <a:gd name="connsiteY6" fmla="*/ 1987751 h 2347414"/>
              <a:gd name="connsiteX7" fmla="*/ 10847162 w 12192000"/>
              <a:gd name="connsiteY7" fmla="*/ 1988388 h 2347414"/>
              <a:gd name="connsiteX8" fmla="*/ 11575155 w 12192000"/>
              <a:gd name="connsiteY8" fmla="*/ 1921415 h 2347414"/>
              <a:gd name="connsiteX9" fmla="*/ 12192000 w 12192000"/>
              <a:gd name="connsiteY9" fmla="*/ 1851213 h 2347414"/>
              <a:gd name="connsiteX10" fmla="*/ 12192000 w 12192000"/>
              <a:gd name="connsiteY10" fmla="*/ 1907356 h 2347414"/>
              <a:gd name="connsiteX11" fmla="*/ 12035532 w 12192000"/>
              <a:gd name="connsiteY11" fmla="*/ 1927033 h 2347414"/>
              <a:gd name="connsiteX12" fmla="*/ 11576932 w 12192000"/>
              <a:gd name="connsiteY12" fmla="*/ 1976291 h 2347414"/>
              <a:gd name="connsiteX13" fmla="*/ 10627316 w 12192000"/>
              <a:gd name="connsiteY13" fmla="*/ 2061470 h 2347414"/>
              <a:gd name="connsiteX14" fmla="*/ 9804196 w 12192000"/>
              <a:gd name="connsiteY14" fmla="*/ 2123478 h 2347414"/>
              <a:gd name="connsiteX15" fmla="*/ 9243851 w 12192000"/>
              <a:gd name="connsiteY15" fmla="*/ 2180008 h 2347414"/>
              <a:gd name="connsiteX16" fmla="*/ 8731259 w 12192000"/>
              <a:gd name="connsiteY16" fmla="*/ 2225081 h 2347414"/>
              <a:gd name="connsiteX17" fmla="*/ 8065752 w 12192000"/>
              <a:gd name="connsiteY17" fmla="*/ 2271681 h 2347414"/>
              <a:gd name="connsiteX18" fmla="*/ 7658065 w 12192000"/>
              <a:gd name="connsiteY18" fmla="*/ 2292562 h 2347414"/>
              <a:gd name="connsiteX19" fmla="*/ 6531024 w 12192000"/>
              <a:gd name="connsiteY19" fmla="*/ 2324138 h 2347414"/>
              <a:gd name="connsiteX20" fmla="*/ 6178331 w 12192000"/>
              <a:gd name="connsiteY20" fmla="*/ 2345655 h 2347414"/>
              <a:gd name="connsiteX21" fmla="*/ 5977282 w 12192000"/>
              <a:gd name="connsiteY21" fmla="*/ 2344127 h 2347414"/>
              <a:gd name="connsiteX22" fmla="*/ 5367658 w 12192000"/>
              <a:gd name="connsiteY22" fmla="*/ 2329230 h 2347414"/>
              <a:gd name="connsiteX23" fmla="*/ 4387306 w 12192000"/>
              <a:gd name="connsiteY23" fmla="*/ 2288614 h 2347414"/>
              <a:gd name="connsiteX24" fmla="*/ 4180287 w 12192000"/>
              <a:gd name="connsiteY24" fmla="*/ 2280211 h 2347414"/>
              <a:gd name="connsiteX25" fmla="*/ 3842199 w 12192000"/>
              <a:gd name="connsiteY25" fmla="*/ 2257039 h 2347414"/>
              <a:gd name="connsiteX26" fmla="*/ 3730309 w 12192000"/>
              <a:gd name="connsiteY26" fmla="*/ 2251182 h 2347414"/>
              <a:gd name="connsiteX27" fmla="*/ 3425496 w 12192000"/>
              <a:gd name="connsiteY27" fmla="*/ 2231320 h 2347414"/>
              <a:gd name="connsiteX28" fmla="*/ 3076106 w 12192000"/>
              <a:gd name="connsiteY28" fmla="*/ 2201781 h 2347414"/>
              <a:gd name="connsiteX29" fmla="*/ 2819682 w 12192000"/>
              <a:gd name="connsiteY29" fmla="*/ 2182427 h 2347414"/>
              <a:gd name="connsiteX30" fmla="*/ 2525539 w 12192000"/>
              <a:gd name="connsiteY30" fmla="*/ 2152888 h 2347414"/>
              <a:gd name="connsiteX31" fmla="*/ 2311915 w 12192000"/>
              <a:gd name="connsiteY31" fmla="*/ 2133536 h 2347414"/>
              <a:gd name="connsiteX32" fmla="*/ 2054223 w 12192000"/>
              <a:gd name="connsiteY32" fmla="*/ 2104760 h 2347414"/>
              <a:gd name="connsiteX33" fmla="*/ 1865367 w 12192000"/>
              <a:gd name="connsiteY33" fmla="*/ 2084770 h 2347414"/>
              <a:gd name="connsiteX34" fmla="*/ 1629263 w 12192000"/>
              <a:gd name="connsiteY34" fmla="*/ 2055996 h 2347414"/>
              <a:gd name="connsiteX35" fmla="*/ 1458823 w 12192000"/>
              <a:gd name="connsiteY35" fmla="*/ 2035751 h 2347414"/>
              <a:gd name="connsiteX36" fmla="*/ 1241390 w 12192000"/>
              <a:gd name="connsiteY36" fmla="*/ 2007103 h 2347414"/>
              <a:gd name="connsiteX37" fmla="*/ 1047453 w 12192000"/>
              <a:gd name="connsiteY37" fmla="*/ 1980748 h 2347414"/>
              <a:gd name="connsiteX38" fmla="*/ 814907 w 12192000"/>
              <a:gd name="connsiteY38" fmla="*/ 1949045 h 2347414"/>
              <a:gd name="connsiteX39" fmla="*/ 592649 w 12192000"/>
              <a:gd name="connsiteY39" fmla="*/ 1913776 h 2347414"/>
              <a:gd name="connsiteX40" fmla="*/ 343591 w 12192000"/>
              <a:gd name="connsiteY40" fmla="*/ 1872650 h 2347414"/>
              <a:gd name="connsiteX41" fmla="*/ 35731 w 12192000"/>
              <a:gd name="connsiteY41" fmla="*/ 1821722 h 2347414"/>
              <a:gd name="connsiteX42" fmla="*/ 0 w 12192000"/>
              <a:gd name="connsiteY42" fmla="*/ 1814848 h 2347414"/>
              <a:gd name="connsiteX43" fmla="*/ 0 w 12192000"/>
              <a:gd name="connsiteY43" fmla="*/ 1758489 h 2347414"/>
              <a:gd name="connsiteX44" fmla="*/ 274248 w 12192000"/>
              <a:gd name="connsiteY44" fmla="*/ 1808735 h 2347414"/>
              <a:gd name="connsiteX45" fmla="*/ 498157 w 12192000"/>
              <a:gd name="connsiteY45" fmla="*/ 1846167 h 2347414"/>
              <a:gd name="connsiteX46" fmla="*/ 722828 w 12192000"/>
              <a:gd name="connsiteY46" fmla="*/ 1878635 h 2347414"/>
              <a:gd name="connsiteX47" fmla="*/ 949913 w 12192000"/>
              <a:gd name="connsiteY47" fmla="*/ 1912375 h 2347414"/>
              <a:gd name="connsiteX48" fmla="*/ 1195414 w 12192000"/>
              <a:gd name="connsiteY48" fmla="*/ 1947516 h 2347414"/>
              <a:gd name="connsiteX49" fmla="*/ 1342867 w 12192000"/>
              <a:gd name="connsiteY49" fmla="*/ 1968397 h 2347414"/>
              <a:gd name="connsiteX50" fmla="*/ 1518007 w 12192000"/>
              <a:gd name="connsiteY50" fmla="*/ 1988006 h 2347414"/>
              <a:gd name="connsiteX51" fmla="*/ 1701403 w 12192000"/>
              <a:gd name="connsiteY51" fmla="*/ 2010669 h 2347414"/>
              <a:gd name="connsiteX52" fmla="*/ 1879210 w 12192000"/>
              <a:gd name="connsiteY52" fmla="*/ 2031167 h 2347414"/>
              <a:gd name="connsiteX53" fmla="*/ 2068702 w 12192000"/>
              <a:gd name="connsiteY53" fmla="*/ 2052940 h 2347414"/>
              <a:gd name="connsiteX54" fmla="*/ 2212090 w 12192000"/>
              <a:gd name="connsiteY54" fmla="*/ 2067583 h 2347414"/>
              <a:gd name="connsiteX55" fmla="*/ 2416949 w 12192000"/>
              <a:gd name="connsiteY55" fmla="*/ 2089609 h 2347414"/>
              <a:gd name="connsiteX56" fmla="*/ 2582055 w 12192000"/>
              <a:gd name="connsiteY56" fmla="*/ 2105397 h 2347414"/>
              <a:gd name="connsiteX57" fmla="*/ 2802282 w 12192000"/>
              <a:gd name="connsiteY57" fmla="*/ 2126405 h 2347414"/>
              <a:gd name="connsiteX58" fmla="*/ 2984916 w 12192000"/>
              <a:gd name="connsiteY58" fmla="*/ 2141684 h 2347414"/>
              <a:gd name="connsiteX59" fmla="*/ 3241847 w 12192000"/>
              <a:gd name="connsiteY59" fmla="*/ 2164094 h 2347414"/>
              <a:gd name="connsiteX60" fmla="*/ 3439848 w 12192000"/>
              <a:gd name="connsiteY60" fmla="*/ 2176826 h 2347414"/>
              <a:gd name="connsiteX61" fmla="*/ 3658678 w 12192000"/>
              <a:gd name="connsiteY61" fmla="*/ 2194523 h 2347414"/>
              <a:gd name="connsiteX62" fmla="*/ 3881317 w 12192000"/>
              <a:gd name="connsiteY62" fmla="*/ 2206491 h 2347414"/>
              <a:gd name="connsiteX63" fmla="*/ 4148916 w 12192000"/>
              <a:gd name="connsiteY63" fmla="*/ 2225081 h 2347414"/>
              <a:gd name="connsiteX64" fmla="*/ 4468337 w 12192000"/>
              <a:gd name="connsiteY64" fmla="*/ 2237813 h 2347414"/>
              <a:gd name="connsiteX65" fmla="*/ 4605375 w 12192000"/>
              <a:gd name="connsiteY65" fmla="*/ 2240232 h 2347414"/>
              <a:gd name="connsiteX66" fmla="*/ 4527647 w 12192000"/>
              <a:gd name="connsiteY66" fmla="*/ 2236412 h 2347414"/>
              <a:gd name="connsiteX67" fmla="*/ 4175589 w 12192000"/>
              <a:gd name="connsiteY67" fmla="*/ 2212985 h 2347414"/>
              <a:gd name="connsiteX68" fmla="*/ 3988255 w 12192000"/>
              <a:gd name="connsiteY68" fmla="*/ 2200253 h 2347414"/>
              <a:gd name="connsiteX69" fmla="*/ 3686492 w 12192000"/>
              <a:gd name="connsiteY69" fmla="*/ 2176062 h 2347414"/>
              <a:gd name="connsiteX70" fmla="*/ 3517320 w 12192000"/>
              <a:gd name="connsiteY70" fmla="*/ 2163330 h 2347414"/>
              <a:gd name="connsiteX71" fmla="*/ 3258357 w 12192000"/>
              <a:gd name="connsiteY71" fmla="*/ 2139519 h 2347414"/>
              <a:gd name="connsiteX72" fmla="*/ 3101506 w 12192000"/>
              <a:gd name="connsiteY72" fmla="*/ 2126787 h 2347414"/>
              <a:gd name="connsiteX73" fmla="*/ 2809395 w 12192000"/>
              <a:gd name="connsiteY73" fmla="*/ 2097502 h 2347414"/>
              <a:gd name="connsiteX74" fmla="*/ 2598566 w 12192000"/>
              <a:gd name="connsiteY74" fmla="*/ 2078532 h 2347414"/>
              <a:gd name="connsiteX75" fmla="*/ 2337444 w 12192000"/>
              <a:gd name="connsiteY75" fmla="*/ 2048611 h 2347414"/>
              <a:gd name="connsiteX76" fmla="*/ 2091054 w 12192000"/>
              <a:gd name="connsiteY76" fmla="*/ 2023146 h 2347414"/>
              <a:gd name="connsiteX77" fmla="*/ 1755761 w 12192000"/>
              <a:gd name="connsiteY77" fmla="*/ 1981384 h 2347414"/>
              <a:gd name="connsiteX78" fmla="*/ 1441169 w 12192000"/>
              <a:gd name="connsiteY78" fmla="*/ 1943824 h 2347414"/>
              <a:gd name="connsiteX79" fmla="*/ 1017607 w 12192000"/>
              <a:gd name="connsiteY79" fmla="*/ 1883345 h 2347414"/>
              <a:gd name="connsiteX80" fmla="*/ 594427 w 12192000"/>
              <a:gd name="connsiteY80" fmla="*/ 1821849 h 2347414"/>
              <a:gd name="connsiteX81" fmla="*/ 200711 w 12192000"/>
              <a:gd name="connsiteY81" fmla="*/ 1755132 h 2347414"/>
              <a:gd name="connsiteX82" fmla="*/ 0 w 12192000"/>
              <a:gd name="connsiteY82" fmla="*/ 1718743 h 23474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  <a:cxn ang="0">
                <a:pos x="connsiteX26" y="connsiteY26"/>
              </a:cxn>
              <a:cxn ang="0">
                <a:pos x="connsiteX27" y="connsiteY27"/>
              </a:cxn>
              <a:cxn ang="0">
                <a:pos x="connsiteX28" y="connsiteY28"/>
              </a:cxn>
              <a:cxn ang="0">
                <a:pos x="connsiteX29" y="connsiteY29"/>
              </a:cxn>
              <a:cxn ang="0">
                <a:pos x="connsiteX30" y="connsiteY30"/>
              </a:cxn>
              <a:cxn ang="0">
                <a:pos x="connsiteX31" y="connsiteY31"/>
              </a:cxn>
              <a:cxn ang="0">
                <a:pos x="connsiteX32" y="connsiteY32"/>
              </a:cxn>
              <a:cxn ang="0">
                <a:pos x="connsiteX33" y="connsiteY33"/>
              </a:cxn>
              <a:cxn ang="0">
                <a:pos x="connsiteX34" y="connsiteY34"/>
              </a:cxn>
              <a:cxn ang="0">
                <a:pos x="connsiteX35" y="connsiteY35"/>
              </a:cxn>
              <a:cxn ang="0">
                <a:pos x="connsiteX36" y="connsiteY36"/>
              </a:cxn>
              <a:cxn ang="0">
                <a:pos x="connsiteX37" y="connsiteY37"/>
              </a:cxn>
              <a:cxn ang="0">
                <a:pos x="connsiteX38" y="connsiteY38"/>
              </a:cxn>
              <a:cxn ang="0">
                <a:pos x="connsiteX39" y="connsiteY39"/>
              </a:cxn>
              <a:cxn ang="0">
                <a:pos x="connsiteX40" y="connsiteY40"/>
              </a:cxn>
              <a:cxn ang="0">
                <a:pos x="connsiteX41" y="connsiteY41"/>
              </a:cxn>
              <a:cxn ang="0">
                <a:pos x="connsiteX42" y="connsiteY42"/>
              </a:cxn>
              <a:cxn ang="0">
                <a:pos x="connsiteX43" y="connsiteY43"/>
              </a:cxn>
              <a:cxn ang="0">
                <a:pos x="connsiteX44" y="connsiteY44"/>
              </a:cxn>
              <a:cxn ang="0">
                <a:pos x="connsiteX45" y="connsiteY45"/>
              </a:cxn>
              <a:cxn ang="0">
                <a:pos x="connsiteX46" y="connsiteY46"/>
              </a:cxn>
              <a:cxn ang="0">
                <a:pos x="connsiteX47" y="connsiteY47"/>
              </a:cxn>
              <a:cxn ang="0">
                <a:pos x="connsiteX48" y="connsiteY48"/>
              </a:cxn>
              <a:cxn ang="0">
                <a:pos x="connsiteX49" y="connsiteY49"/>
              </a:cxn>
              <a:cxn ang="0">
                <a:pos x="connsiteX50" y="connsiteY50"/>
              </a:cxn>
              <a:cxn ang="0">
                <a:pos x="connsiteX51" y="connsiteY51"/>
              </a:cxn>
              <a:cxn ang="0">
                <a:pos x="connsiteX52" y="connsiteY52"/>
              </a:cxn>
              <a:cxn ang="0">
                <a:pos x="connsiteX53" y="connsiteY53"/>
              </a:cxn>
              <a:cxn ang="0">
                <a:pos x="connsiteX54" y="connsiteY54"/>
              </a:cxn>
              <a:cxn ang="0">
                <a:pos x="connsiteX55" y="connsiteY55"/>
              </a:cxn>
              <a:cxn ang="0">
                <a:pos x="connsiteX56" y="connsiteY56"/>
              </a:cxn>
              <a:cxn ang="0">
                <a:pos x="connsiteX57" y="connsiteY57"/>
              </a:cxn>
              <a:cxn ang="0">
                <a:pos x="connsiteX58" y="connsiteY58"/>
              </a:cxn>
              <a:cxn ang="0">
                <a:pos x="connsiteX59" y="connsiteY59"/>
              </a:cxn>
              <a:cxn ang="0">
                <a:pos x="connsiteX60" y="connsiteY60"/>
              </a:cxn>
              <a:cxn ang="0">
                <a:pos x="connsiteX61" y="connsiteY61"/>
              </a:cxn>
              <a:cxn ang="0">
                <a:pos x="connsiteX62" y="connsiteY62"/>
              </a:cxn>
              <a:cxn ang="0">
                <a:pos x="connsiteX63" y="connsiteY63"/>
              </a:cxn>
              <a:cxn ang="0">
                <a:pos x="connsiteX64" y="connsiteY64"/>
              </a:cxn>
              <a:cxn ang="0">
                <a:pos x="connsiteX65" y="connsiteY65"/>
              </a:cxn>
              <a:cxn ang="0">
                <a:pos x="connsiteX66" y="connsiteY66"/>
              </a:cxn>
              <a:cxn ang="0">
                <a:pos x="connsiteX67" y="connsiteY67"/>
              </a:cxn>
              <a:cxn ang="0">
                <a:pos x="connsiteX68" y="connsiteY68"/>
              </a:cxn>
              <a:cxn ang="0">
                <a:pos x="connsiteX69" y="connsiteY69"/>
              </a:cxn>
              <a:cxn ang="0">
                <a:pos x="connsiteX70" y="connsiteY70"/>
              </a:cxn>
              <a:cxn ang="0">
                <a:pos x="connsiteX71" y="connsiteY71"/>
              </a:cxn>
              <a:cxn ang="0">
                <a:pos x="connsiteX72" y="connsiteY72"/>
              </a:cxn>
              <a:cxn ang="0">
                <a:pos x="connsiteX73" y="connsiteY73"/>
              </a:cxn>
              <a:cxn ang="0">
                <a:pos x="connsiteX74" y="connsiteY74"/>
              </a:cxn>
              <a:cxn ang="0">
                <a:pos x="connsiteX75" y="connsiteY75"/>
              </a:cxn>
              <a:cxn ang="0">
                <a:pos x="connsiteX76" y="connsiteY76"/>
              </a:cxn>
              <a:cxn ang="0">
                <a:pos x="connsiteX77" y="connsiteY77"/>
              </a:cxn>
              <a:cxn ang="0">
                <a:pos x="connsiteX78" y="connsiteY78"/>
              </a:cxn>
              <a:cxn ang="0">
                <a:pos x="connsiteX79" y="connsiteY79"/>
              </a:cxn>
              <a:cxn ang="0">
                <a:pos x="connsiteX80" y="connsiteY80"/>
              </a:cxn>
              <a:cxn ang="0">
                <a:pos x="connsiteX81" y="connsiteY81"/>
              </a:cxn>
              <a:cxn ang="0">
                <a:pos x="connsiteX82" y="connsiteY82"/>
              </a:cxn>
            </a:cxnLst>
            <a:rect l="l" t="t" r="r" b="b"/>
            <a:pathLst>
              <a:path w="12192000" h="2347414">
                <a:moveTo>
                  <a:pt x="0" y="0"/>
                </a:moveTo>
                <a:lnTo>
                  <a:pt x="12192000" y="0"/>
                </a:lnTo>
                <a:lnTo>
                  <a:pt x="12192000" y="1736458"/>
                </a:lnTo>
                <a:lnTo>
                  <a:pt x="11967601" y="1784034"/>
                </a:lnTo>
                <a:cubicBezTo>
                  <a:pt x="11589888" y="1859409"/>
                  <a:pt x="11209762" y="1923961"/>
                  <a:pt x="10829000" y="1983294"/>
                </a:cubicBezTo>
                <a:lnTo>
                  <a:pt x="10743779" y="1996027"/>
                </a:lnTo>
                <a:cubicBezTo>
                  <a:pt x="10772495" y="1996778"/>
                  <a:pt x="10801211" y="1993989"/>
                  <a:pt x="10829254" y="1987751"/>
                </a:cubicBezTo>
                <a:cubicBezTo>
                  <a:pt x="10835198" y="1988337"/>
                  <a:pt x="10841180" y="1988553"/>
                  <a:pt x="10847162" y="1988388"/>
                </a:cubicBezTo>
                <a:cubicBezTo>
                  <a:pt x="11090123" y="1968907"/>
                  <a:pt x="11332703" y="1945734"/>
                  <a:pt x="11575155" y="1921415"/>
                </a:cubicBezTo>
                <a:lnTo>
                  <a:pt x="12192000" y="1851213"/>
                </a:lnTo>
                <a:lnTo>
                  <a:pt x="12192000" y="1907356"/>
                </a:lnTo>
                <a:lnTo>
                  <a:pt x="12035532" y="1927033"/>
                </a:lnTo>
                <a:cubicBezTo>
                  <a:pt x="11882793" y="1944747"/>
                  <a:pt x="11729910" y="1961077"/>
                  <a:pt x="11576932" y="1976291"/>
                </a:cubicBezTo>
                <a:cubicBezTo>
                  <a:pt x="11260690" y="2008122"/>
                  <a:pt x="10944193" y="2037279"/>
                  <a:pt x="10627316" y="2061470"/>
                </a:cubicBezTo>
                <a:cubicBezTo>
                  <a:pt x="10352985" y="2082351"/>
                  <a:pt x="10078401" y="2100431"/>
                  <a:pt x="9804196" y="2123478"/>
                </a:cubicBezTo>
                <a:cubicBezTo>
                  <a:pt x="9617118" y="2139137"/>
                  <a:pt x="9430675" y="2161674"/>
                  <a:pt x="9243851" y="2180008"/>
                </a:cubicBezTo>
                <a:cubicBezTo>
                  <a:pt x="9073157" y="2196433"/>
                  <a:pt x="8902207" y="2211966"/>
                  <a:pt x="8731259" y="2225081"/>
                </a:cubicBezTo>
                <a:cubicBezTo>
                  <a:pt x="8509507" y="2242054"/>
                  <a:pt x="8287667" y="2257586"/>
                  <a:pt x="8065752" y="2271681"/>
                </a:cubicBezTo>
                <a:cubicBezTo>
                  <a:pt x="7929984" y="2280466"/>
                  <a:pt x="7793961" y="2285814"/>
                  <a:pt x="7658065" y="2292562"/>
                </a:cubicBezTo>
                <a:cubicBezTo>
                  <a:pt x="7282640" y="2311661"/>
                  <a:pt x="6906704" y="2314208"/>
                  <a:pt x="6531024" y="2324138"/>
                </a:cubicBezTo>
                <a:cubicBezTo>
                  <a:pt x="6413417" y="2327322"/>
                  <a:pt x="6295937" y="2338399"/>
                  <a:pt x="6178331" y="2345655"/>
                </a:cubicBezTo>
                <a:cubicBezTo>
                  <a:pt x="6111271" y="2349730"/>
                  <a:pt x="6044342" y="2345655"/>
                  <a:pt x="5977282" y="2344127"/>
                </a:cubicBezTo>
                <a:cubicBezTo>
                  <a:pt x="5774073" y="2338908"/>
                  <a:pt x="5570866" y="2334960"/>
                  <a:pt x="5367658" y="2329230"/>
                </a:cubicBezTo>
                <a:cubicBezTo>
                  <a:pt x="5040746" y="2319809"/>
                  <a:pt x="4713963" y="2306274"/>
                  <a:pt x="4387306" y="2288614"/>
                </a:cubicBezTo>
                <a:cubicBezTo>
                  <a:pt x="4318342" y="2284796"/>
                  <a:pt x="4249253" y="2284286"/>
                  <a:pt x="4180287" y="2280211"/>
                </a:cubicBezTo>
                <a:cubicBezTo>
                  <a:pt x="4067634" y="2273463"/>
                  <a:pt x="3954980" y="2265060"/>
                  <a:pt x="3842199" y="2257039"/>
                </a:cubicBezTo>
                <a:cubicBezTo>
                  <a:pt x="3804988" y="2254492"/>
                  <a:pt x="3767648" y="2254620"/>
                  <a:pt x="3730309" y="2251182"/>
                </a:cubicBezTo>
                <a:cubicBezTo>
                  <a:pt x="3628704" y="2242142"/>
                  <a:pt x="3527101" y="2238449"/>
                  <a:pt x="3425496" y="2231320"/>
                </a:cubicBezTo>
                <a:cubicBezTo>
                  <a:pt x="3308906" y="2222534"/>
                  <a:pt x="3192569" y="2211330"/>
                  <a:pt x="3076106" y="2201781"/>
                </a:cubicBezTo>
                <a:cubicBezTo>
                  <a:pt x="2990757" y="2194905"/>
                  <a:pt x="2905157" y="2190067"/>
                  <a:pt x="2819682" y="2182427"/>
                </a:cubicBezTo>
                <a:cubicBezTo>
                  <a:pt x="2721507" y="2173515"/>
                  <a:pt x="2623586" y="2162311"/>
                  <a:pt x="2525539" y="2152888"/>
                </a:cubicBezTo>
                <a:cubicBezTo>
                  <a:pt x="2454289" y="2145886"/>
                  <a:pt x="2383038" y="2140920"/>
                  <a:pt x="2311915" y="2133536"/>
                </a:cubicBezTo>
                <a:cubicBezTo>
                  <a:pt x="2225933" y="2124749"/>
                  <a:pt x="2140204" y="2114182"/>
                  <a:pt x="2054223" y="2104760"/>
                </a:cubicBezTo>
                <a:cubicBezTo>
                  <a:pt x="1990719" y="2097758"/>
                  <a:pt x="1928233" y="2092028"/>
                  <a:pt x="1865367" y="2084770"/>
                </a:cubicBezTo>
                <a:cubicBezTo>
                  <a:pt x="1786622" y="2075603"/>
                  <a:pt x="1708006" y="2065545"/>
                  <a:pt x="1629263" y="2055996"/>
                </a:cubicBezTo>
                <a:cubicBezTo>
                  <a:pt x="1572492" y="2049120"/>
                  <a:pt x="1515595" y="2043264"/>
                  <a:pt x="1458823" y="2035751"/>
                </a:cubicBezTo>
                <a:cubicBezTo>
                  <a:pt x="1386303" y="2026585"/>
                  <a:pt x="1313784" y="2016780"/>
                  <a:pt x="1241390" y="2007103"/>
                </a:cubicBezTo>
                <a:lnTo>
                  <a:pt x="1047453" y="1980748"/>
                </a:lnTo>
                <a:cubicBezTo>
                  <a:pt x="969980" y="1970180"/>
                  <a:pt x="892254" y="1960377"/>
                  <a:pt x="814907" y="1949045"/>
                </a:cubicBezTo>
                <a:cubicBezTo>
                  <a:pt x="740609" y="1938094"/>
                  <a:pt x="666692" y="1925744"/>
                  <a:pt x="592649" y="1913776"/>
                </a:cubicBezTo>
                <a:cubicBezTo>
                  <a:pt x="509587" y="1900280"/>
                  <a:pt x="426653" y="1886274"/>
                  <a:pt x="343591" y="1872650"/>
                </a:cubicBezTo>
                <a:cubicBezTo>
                  <a:pt x="240972" y="1855716"/>
                  <a:pt x="138225" y="1839673"/>
                  <a:pt x="35731" y="1821722"/>
                </a:cubicBezTo>
                <a:lnTo>
                  <a:pt x="0" y="1814848"/>
                </a:lnTo>
                <a:lnTo>
                  <a:pt x="0" y="1758489"/>
                </a:lnTo>
                <a:lnTo>
                  <a:pt x="274248" y="1808735"/>
                </a:lnTo>
                <a:cubicBezTo>
                  <a:pt x="348926" y="1821467"/>
                  <a:pt x="423604" y="1832798"/>
                  <a:pt x="498157" y="1846167"/>
                </a:cubicBezTo>
                <a:cubicBezTo>
                  <a:pt x="572708" y="1859536"/>
                  <a:pt x="647896" y="1867813"/>
                  <a:pt x="722828" y="1878635"/>
                </a:cubicBezTo>
                <a:cubicBezTo>
                  <a:pt x="797762" y="1889457"/>
                  <a:pt x="874219" y="1901426"/>
                  <a:pt x="949913" y="1912375"/>
                </a:cubicBezTo>
                <a:cubicBezTo>
                  <a:pt x="1031704" y="1924343"/>
                  <a:pt x="1113496" y="1935802"/>
                  <a:pt x="1195414" y="1947516"/>
                </a:cubicBezTo>
                <a:cubicBezTo>
                  <a:pt x="1244566" y="1954519"/>
                  <a:pt x="1293589" y="1962285"/>
                  <a:pt x="1342867" y="1968397"/>
                </a:cubicBezTo>
                <a:cubicBezTo>
                  <a:pt x="1401162" y="1975656"/>
                  <a:pt x="1459712" y="1981130"/>
                  <a:pt x="1518007" y="1988006"/>
                </a:cubicBezTo>
                <a:cubicBezTo>
                  <a:pt x="1579224" y="1995263"/>
                  <a:pt x="1640186" y="2003411"/>
                  <a:pt x="1701403" y="2010669"/>
                </a:cubicBezTo>
                <a:cubicBezTo>
                  <a:pt x="1762618" y="2017926"/>
                  <a:pt x="1820279" y="2024292"/>
                  <a:pt x="1879210" y="2031167"/>
                </a:cubicBezTo>
                <a:cubicBezTo>
                  <a:pt x="1942712" y="2038425"/>
                  <a:pt x="2006214" y="2046064"/>
                  <a:pt x="2068702" y="2052940"/>
                </a:cubicBezTo>
                <a:cubicBezTo>
                  <a:pt x="2116455" y="2058160"/>
                  <a:pt x="2164335" y="2062362"/>
                  <a:pt x="2212090" y="2067583"/>
                </a:cubicBezTo>
                <a:cubicBezTo>
                  <a:pt x="2280419" y="2074967"/>
                  <a:pt x="2348493" y="2085152"/>
                  <a:pt x="2416949" y="2089609"/>
                </a:cubicBezTo>
                <a:cubicBezTo>
                  <a:pt x="2472070" y="2093302"/>
                  <a:pt x="2526936" y="2099540"/>
                  <a:pt x="2582055" y="2105397"/>
                </a:cubicBezTo>
                <a:cubicBezTo>
                  <a:pt x="2655337" y="2113291"/>
                  <a:pt x="2729001" y="2119785"/>
                  <a:pt x="2802282" y="2126405"/>
                </a:cubicBezTo>
                <a:cubicBezTo>
                  <a:pt x="2862991" y="2131753"/>
                  <a:pt x="2924207" y="2136337"/>
                  <a:pt x="2984916" y="2141684"/>
                </a:cubicBezTo>
                <a:cubicBezTo>
                  <a:pt x="3070516" y="2149324"/>
                  <a:pt x="3156373" y="2152888"/>
                  <a:pt x="3241847" y="2164094"/>
                </a:cubicBezTo>
                <a:cubicBezTo>
                  <a:pt x="3307255" y="2172624"/>
                  <a:pt x="3374060" y="2169822"/>
                  <a:pt x="3439848" y="2176826"/>
                </a:cubicBezTo>
                <a:cubicBezTo>
                  <a:pt x="3512622" y="2184592"/>
                  <a:pt x="3585777" y="2186247"/>
                  <a:pt x="3658678" y="2194523"/>
                </a:cubicBezTo>
                <a:cubicBezTo>
                  <a:pt x="3731578" y="2202800"/>
                  <a:pt x="3807019" y="2201781"/>
                  <a:pt x="3881317" y="2206491"/>
                </a:cubicBezTo>
                <a:cubicBezTo>
                  <a:pt x="3970222" y="2212094"/>
                  <a:pt x="4059124" y="2223552"/>
                  <a:pt x="4148916" y="2225081"/>
                </a:cubicBezTo>
                <a:cubicBezTo>
                  <a:pt x="4255600" y="2226736"/>
                  <a:pt x="4361779" y="2236539"/>
                  <a:pt x="4468337" y="2237813"/>
                </a:cubicBezTo>
                <a:cubicBezTo>
                  <a:pt x="4511390" y="2238577"/>
                  <a:pt x="4554190" y="2246852"/>
                  <a:pt x="4605375" y="2240232"/>
                </a:cubicBezTo>
                <a:cubicBezTo>
                  <a:pt x="4574131" y="2238704"/>
                  <a:pt x="4550762" y="2237940"/>
                  <a:pt x="4527647" y="2236412"/>
                </a:cubicBezTo>
                <a:cubicBezTo>
                  <a:pt x="4410293" y="2228773"/>
                  <a:pt x="4292942" y="2220751"/>
                  <a:pt x="4175589" y="2212985"/>
                </a:cubicBezTo>
                <a:cubicBezTo>
                  <a:pt x="4113101" y="2208783"/>
                  <a:pt x="4050615" y="2205219"/>
                  <a:pt x="3988255" y="2200253"/>
                </a:cubicBezTo>
                <a:cubicBezTo>
                  <a:pt x="3887668" y="2192487"/>
                  <a:pt x="3787079" y="2184082"/>
                  <a:pt x="3686492" y="2176062"/>
                </a:cubicBezTo>
                <a:cubicBezTo>
                  <a:pt x="3630102" y="2171605"/>
                  <a:pt x="3573711" y="2168040"/>
                  <a:pt x="3517320" y="2163330"/>
                </a:cubicBezTo>
                <a:cubicBezTo>
                  <a:pt x="3430958" y="2155689"/>
                  <a:pt x="3344721" y="2147159"/>
                  <a:pt x="3258357" y="2139519"/>
                </a:cubicBezTo>
                <a:cubicBezTo>
                  <a:pt x="3206031" y="2134809"/>
                  <a:pt x="3153705" y="2131371"/>
                  <a:pt x="3101506" y="2126787"/>
                </a:cubicBezTo>
                <a:cubicBezTo>
                  <a:pt x="3004220" y="2117365"/>
                  <a:pt x="2907061" y="2106798"/>
                  <a:pt x="2809395" y="2097502"/>
                </a:cubicBezTo>
                <a:cubicBezTo>
                  <a:pt x="2739161" y="2090628"/>
                  <a:pt x="2668673" y="2085916"/>
                  <a:pt x="2598566" y="2078532"/>
                </a:cubicBezTo>
                <a:cubicBezTo>
                  <a:pt x="2511441" y="2069365"/>
                  <a:pt x="2424569" y="2058160"/>
                  <a:pt x="2337444" y="2048611"/>
                </a:cubicBezTo>
                <a:cubicBezTo>
                  <a:pt x="2255399" y="2039699"/>
                  <a:pt x="2173099" y="2032950"/>
                  <a:pt x="2091054" y="2023146"/>
                </a:cubicBezTo>
                <a:cubicBezTo>
                  <a:pt x="1979162" y="2010414"/>
                  <a:pt x="1867524" y="1995008"/>
                  <a:pt x="1755761" y="1981384"/>
                </a:cubicBezTo>
                <a:cubicBezTo>
                  <a:pt x="1650982" y="1968652"/>
                  <a:pt x="1545821" y="1957830"/>
                  <a:pt x="1441169" y="1943824"/>
                </a:cubicBezTo>
                <a:cubicBezTo>
                  <a:pt x="1299813" y="1924980"/>
                  <a:pt x="1158837" y="1903718"/>
                  <a:pt x="1017607" y="1883345"/>
                </a:cubicBezTo>
                <a:cubicBezTo>
                  <a:pt x="876378" y="1862974"/>
                  <a:pt x="735402" y="1844003"/>
                  <a:pt x="594427" y="1821849"/>
                </a:cubicBezTo>
                <a:cubicBezTo>
                  <a:pt x="462850" y="1801222"/>
                  <a:pt x="331526" y="1778304"/>
                  <a:pt x="200711" y="1755132"/>
                </a:cubicBezTo>
                <a:lnTo>
                  <a:pt x="0" y="1718743"/>
                </a:lnTo>
                <a:close/>
              </a:path>
            </a:pathLst>
          </a:custGeom>
          <a:solidFill>
            <a:schemeClr val="accent2"/>
          </a:solidFill>
          <a:ln w="8199" cap="flat">
            <a:noFill/>
            <a:prstDash val="solid"/>
            <a:miter/>
          </a:ln>
        </p:spPr>
        <p:txBody>
          <a:bodyPr rtlCol="0" anchor="ctr"/>
          <a:lstStyle/>
          <a:p>
            <a:endParaRPr lang="en-US" dirty="0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3CEC97BC-9018-48FE-9D92-078A476CF9A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01221"/>
            <a:ext cx="10515600" cy="1348065"/>
          </a:xfrm>
        </p:spPr>
        <p:txBody>
          <a:bodyPr>
            <a:normAutofit/>
          </a:bodyPr>
          <a:lstStyle/>
          <a:p>
            <a:pPr algn="ctr"/>
            <a:r>
              <a:rPr lang="en-GB" sz="5400" b="1" dirty="0">
                <a:solidFill>
                  <a:srgbClr val="FFFFFF"/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Resources and Information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AF523BE2-7006-4EEB-89BF-F066F34E779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421653"/>
            <a:ext cx="10515600" cy="3755310"/>
          </a:xfrm>
        </p:spPr>
        <p:txBody>
          <a:bodyPr>
            <a:noAutofit/>
          </a:bodyPr>
          <a:lstStyle/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EPS page on the Live Well site has several useful resources and information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  <a:hlinkClick r:id="rId2"/>
              </a:rPr>
              <a:t>https://livewell.bathnes.gov.uk/special-educational-need-or-disability-send/professionals-and-senco-section/educational-psychology</a:t>
            </a:r>
            <a:endParaRPr lang="en-GB" sz="1400" b="1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Resources and Information on Grief and Bereavement – range of different resources and information available depending on need, contact </a:t>
            </a: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  <a:hlinkClick r:id="rId3"/>
              </a:rPr>
              <a:t>psychology_service@bathnes.gov.uk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r>
              <a:rPr lang="en-GB" sz="1400" b="1" dirty="0">
                <a:latin typeface="Arial" panose="020B0604020202020204" pitchFamily="34" charset="0"/>
                <a:cs typeface="Arial" panose="020B0604020202020204" pitchFamily="34" charset="0"/>
              </a:rPr>
              <a:t>Resources and Information developed by EPs linked to the Virtual School 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  <a:hlinkClick r:id="rId4"/>
              </a:rPr>
              <a:t>https://beta.bathnes.gov.uk/training-resources</a:t>
            </a:r>
            <a:endParaRPr lang="en-GB" sz="14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Includes:	Attachment Theory in the Classroom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	Coping with change, transitions and uncertainty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	Helping with early trauma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	Supporting healthy sleep habits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	Supporting positive friendships</a:t>
            </a:r>
          </a:p>
          <a:p>
            <a:pPr marL="0" indent="0">
              <a:buNone/>
            </a:pPr>
            <a:r>
              <a:rPr lang="en-GB" sz="1400" dirty="0">
                <a:latin typeface="Arial" panose="020B0604020202020204" pitchFamily="34" charset="0"/>
                <a:cs typeface="Arial" panose="020B0604020202020204" pitchFamily="34" charset="0"/>
              </a:rPr>
              <a:t>	Developing resilience with looked-after children</a:t>
            </a:r>
          </a:p>
        </p:txBody>
      </p:sp>
    </p:spTree>
    <p:extLst>
      <p:ext uri="{BB962C8B-B14F-4D97-AF65-F5344CB8AC3E}">
        <p14:creationId xmlns:p14="http://schemas.microsoft.com/office/powerpoint/2010/main" val="122752784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981</TotalTime>
  <Words>1244</Words>
  <Application>Microsoft Office PowerPoint</Application>
  <PresentationFormat>Widescreen</PresentationFormat>
  <Paragraphs>163</Paragraphs>
  <Slides>20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20</vt:i4>
      </vt:variant>
    </vt:vector>
  </HeadingPairs>
  <TitlesOfParts>
    <vt:vector size="27" baseType="lpstr">
      <vt:lpstr>Arial</vt:lpstr>
      <vt:lpstr>Calibri</vt:lpstr>
      <vt:lpstr>Calibri Light</vt:lpstr>
      <vt:lpstr>Segoe UI</vt:lpstr>
      <vt:lpstr>Symbol</vt:lpstr>
      <vt:lpstr>Thesans-Semi-Light</vt:lpstr>
      <vt:lpstr>Office Theme</vt:lpstr>
      <vt:lpstr>Bath and North East Somerset Council   Educational Psychology Service    Improving People’s Lives Standing Against Racism and Inequality  </vt:lpstr>
      <vt:lpstr>Educational Psychology Service Offer </vt:lpstr>
      <vt:lpstr>EPS Staffing</vt:lpstr>
      <vt:lpstr>EPS Vision</vt:lpstr>
      <vt:lpstr>Overview of Support Offered</vt:lpstr>
      <vt:lpstr>Casework Offer</vt:lpstr>
      <vt:lpstr>The EPS advice line</vt:lpstr>
      <vt:lpstr>School Link EP</vt:lpstr>
      <vt:lpstr>Resources and Information</vt:lpstr>
      <vt:lpstr>Critical Incident Support</vt:lpstr>
      <vt:lpstr>Area SENCO Team</vt:lpstr>
      <vt:lpstr>Early Intervention and Preventative Work</vt:lpstr>
      <vt:lpstr>Emotionally Based School Avoidance Support (EBSA)</vt:lpstr>
      <vt:lpstr>Emotional Literacy Support Assistants (ELSAs) </vt:lpstr>
      <vt:lpstr>Mediating Learning Support Approach (MeLSA)</vt:lpstr>
      <vt:lpstr>Supervision Sessions for Educational Staff</vt:lpstr>
      <vt:lpstr>Trainee Educational Psychologists</vt:lpstr>
      <vt:lpstr>Training</vt:lpstr>
      <vt:lpstr>Virtual School</vt:lpstr>
      <vt:lpstr>Thank you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Wellbeing for Education Return Programme</dc:title>
  <dc:creator>Hannah Fleming</dc:creator>
  <cp:lastModifiedBy>Chloe Fletcher</cp:lastModifiedBy>
  <cp:revision>79</cp:revision>
  <dcterms:created xsi:type="dcterms:W3CDTF">2021-01-27T12:35:40Z</dcterms:created>
  <dcterms:modified xsi:type="dcterms:W3CDTF">2024-10-09T12:08:20Z</dcterms:modified>
</cp:coreProperties>
</file>